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E2CC2-FCDA-477B-A423-AE20DD57E9B1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F076C-194E-473C-903D-039FB9CEA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9734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E2CC2-FCDA-477B-A423-AE20DD57E9B1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F076C-194E-473C-903D-039FB9CEA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8643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E2CC2-FCDA-477B-A423-AE20DD57E9B1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F076C-194E-473C-903D-039FB9CEA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9096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E2CC2-FCDA-477B-A423-AE20DD57E9B1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F076C-194E-473C-903D-039FB9CEA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3595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E2CC2-FCDA-477B-A423-AE20DD57E9B1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F076C-194E-473C-903D-039FB9CEA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891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E2CC2-FCDA-477B-A423-AE20DD57E9B1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F076C-194E-473C-903D-039FB9CEA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483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E2CC2-FCDA-477B-A423-AE20DD57E9B1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F076C-194E-473C-903D-039FB9CEA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892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E2CC2-FCDA-477B-A423-AE20DD57E9B1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F076C-194E-473C-903D-039FB9CEA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189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E2CC2-FCDA-477B-A423-AE20DD57E9B1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F076C-194E-473C-903D-039FB9CEA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3070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E2CC2-FCDA-477B-A423-AE20DD57E9B1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F076C-194E-473C-903D-039FB9CEA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2521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E2CC2-FCDA-477B-A423-AE20DD57E9B1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F076C-194E-473C-903D-039FB9CEA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3997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E2CC2-FCDA-477B-A423-AE20DD57E9B1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4F076C-194E-473C-903D-039FB9CEA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272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6148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Охрана растительного и животного мира. </a:t>
            </a:r>
            <a:br>
              <a:rPr lang="ru-RU" dirty="0" smtClean="0"/>
            </a:br>
            <a:r>
              <a:rPr lang="ru-RU" dirty="0" smtClean="0"/>
              <a:t>Рациональное природопользование и устойчивое развитие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4406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Охрана природы – система мер, направленных на сохранение, рациональное использование и воспроизводство природных ресурсов Земли.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2947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Международные природоохранные организации: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/>
              <a:t>ВОЗ</a:t>
            </a:r>
            <a:r>
              <a:rPr lang="ru-RU" dirty="0"/>
              <a:t> – Всемирная организация </a:t>
            </a:r>
            <a:r>
              <a:rPr lang="ru-RU" dirty="0" err="1"/>
              <a:t>здравоохранения.Создана</a:t>
            </a:r>
            <a:r>
              <a:rPr lang="ru-RU" dirty="0"/>
              <a:t> в 1946 г. Занимается проблемами гигиены окружающей среды, борьбы с загрязнением атмосферного </a:t>
            </a:r>
            <a:r>
              <a:rPr lang="ru-RU" dirty="0" smtClean="0"/>
              <a:t>воздуха, ведет </a:t>
            </a:r>
            <a:r>
              <a:rPr lang="ru-RU" dirty="0"/>
              <a:t>анализ статистических данных о заболеваемости людей в связи с состоянием окружающей среды</a:t>
            </a:r>
            <a:r>
              <a:rPr lang="ru-RU" dirty="0" smtClean="0"/>
              <a:t>.</a:t>
            </a:r>
            <a:r>
              <a:rPr lang="ru-RU" dirty="0"/>
              <a:t> </a:t>
            </a:r>
            <a:endParaRPr lang="ru-RU" dirty="0" smtClean="0"/>
          </a:p>
          <a:p>
            <a:pPr marL="0" indent="0">
              <a:buNone/>
            </a:pPr>
            <a:r>
              <a:rPr lang="ru-RU" b="1" dirty="0"/>
              <a:t>ЮНЕП</a:t>
            </a:r>
            <a:r>
              <a:rPr lang="ru-RU" dirty="0"/>
              <a:t>(UNEP – </a:t>
            </a:r>
            <a:r>
              <a:rPr lang="ru-RU" dirty="0" err="1"/>
              <a:t>United</a:t>
            </a:r>
            <a:r>
              <a:rPr lang="ru-RU" dirty="0"/>
              <a:t> </a:t>
            </a:r>
            <a:r>
              <a:rPr lang="ru-RU" dirty="0" err="1"/>
              <a:t>Nations</a:t>
            </a:r>
            <a:r>
              <a:rPr lang="ru-RU" dirty="0"/>
              <a:t> </a:t>
            </a:r>
            <a:r>
              <a:rPr lang="ru-RU" dirty="0" err="1"/>
              <a:t>Environment</a:t>
            </a:r>
            <a:r>
              <a:rPr lang="ru-RU" dirty="0"/>
              <a:t> </a:t>
            </a:r>
            <a:r>
              <a:rPr lang="ru-RU" dirty="0" err="1"/>
              <a:t>Programme</a:t>
            </a:r>
            <a:r>
              <a:rPr lang="ru-RU" dirty="0"/>
              <a:t>)– </a:t>
            </a:r>
            <a:r>
              <a:rPr lang="ru-RU" dirty="0" err="1"/>
              <a:t>ПрограммаООНпоокружающейсреде</a:t>
            </a:r>
            <a:r>
              <a:rPr lang="ru-RU" dirty="0"/>
              <a:t>. Действует с 1972 г. и является основным вспомогательным органом ООН. Основные направления деятельности ЮНЕП: здоровье человека, санитария окружающей среды; охрана земель, вод, предотвращение опустынивания; охрана природы, диких животных, генетических ресурсов; образование, профессиональная подготовка; торговля, экономика, технологии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b="1" dirty="0"/>
              <a:t>ЮНЕСКО</a:t>
            </a:r>
            <a:r>
              <a:rPr lang="ru-RU" dirty="0"/>
              <a:t>(UNESCO – </a:t>
            </a:r>
            <a:r>
              <a:rPr lang="ru-RU" dirty="0" err="1"/>
              <a:t>UnitedNationsEducational</a:t>
            </a:r>
            <a:r>
              <a:rPr lang="ru-RU" dirty="0"/>
              <a:t>, </a:t>
            </a:r>
            <a:r>
              <a:rPr lang="ru-RU" dirty="0" err="1"/>
              <a:t>ScientificandCulturalOrganization</a:t>
            </a:r>
            <a:r>
              <a:rPr lang="ru-RU" dirty="0"/>
              <a:t>)</a:t>
            </a:r>
            <a:r>
              <a:rPr lang="ru-RU" b="1" dirty="0"/>
              <a:t>–</a:t>
            </a:r>
            <a:r>
              <a:rPr lang="ru-RU" dirty="0"/>
              <a:t>Организация Объединенных Наций по вопросам образования, науки и культуры</a:t>
            </a:r>
            <a:r>
              <a:rPr lang="ru-RU" i="1" dirty="0"/>
              <a:t>. </a:t>
            </a:r>
            <a:r>
              <a:rPr lang="ru-RU" dirty="0"/>
              <a:t>Существует с 1946 г. Создана с целью содействия миру и международной безопасности, сотрудничеству государств в области просвещения, науки и образования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b="1" dirty="0" smtClean="0"/>
              <a:t>МСОП</a:t>
            </a:r>
            <a:r>
              <a:rPr lang="ru-RU" dirty="0" smtClean="0"/>
              <a:t> </a:t>
            </a:r>
            <a:r>
              <a:rPr lang="ru-RU" dirty="0" smtClean="0"/>
              <a:t>(IUCN </a:t>
            </a:r>
            <a:r>
              <a:rPr lang="ru-RU" dirty="0" err="1" smtClean="0"/>
              <a:t>International</a:t>
            </a:r>
            <a:r>
              <a:rPr lang="ru-RU" dirty="0" smtClean="0"/>
              <a:t> </a:t>
            </a:r>
            <a:r>
              <a:rPr lang="ru-RU" dirty="0" err="1"/>
              <a:t>Union</a:t>
            </a:r>
            <a:r>
              <a:rPr lang="ru-RU" dirty="0"/>
              <a:t> </a:t>
            </a:r>
            <a:r>
              <a:rPr lang="ru-RU" dirty="0" err="1"/>
              <a:t>for</a:t>
            </a:r>
            <a:r>
              <a:rPr lang="ru-RU" dirty="0"/>
              <a:t> </a:t>
            </a:r>
            <a:r>
              <a:rPr lang="ru-RU" dirty="0" err="1"/>
              <a:t>the</a:t>
            </a:r>
            <a:r>
              <a:rPr lang="ru-RU" dirty="0"/>
              <a:t> </a:t>
            </a:r>
            <a:r>
              <a:rPr lang="ru-RU" dirty="0" err="1"/>
              <a:t>Conservation</a:t>
            </a:r>
            <a:r>
              <a:rPr lang="ru-RU" dirty="0"/>
              <a:t> </a:t>
            </a:r>
            <a:r>
              <a:rPr lang="ru-RU" dirty="0" err="1"/>
              <a:t>of</a:t>
            </a:r>
            <a:r>
              <a:rPr lang="ru-RU" dirty="0"/>
              <a:t> </a:t>
            </a:r>
            <a:r>
              <a:rPr lang="ru-RU" dirty="0" err="1"/>
              <a:t>Nature</a:t>
            </a:r>
            <a:r>
              <a:rPr lang="ru-RU" dirty="0"/>
              <a:t>) — </a:t>
            </a:r>
            <a:r>
              <a:rPr lang="ru-RU" i="1" dirty="0" smtClean="0"/>
              <a:t>Международный союз по охране природы</a:t>
            </a:r>
            <a:r>
              <a:rPr lang="ru-RU" dirty="0" smtClean="0"/>
              <a:t>. Инициатор </a:t>
            </a:r>
            <a:r>
              <a:rPr lang="ru-RU" dirty="0"/>
              <a:t>ведения Красных книг.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0176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0238" y="165253"/>
            <a:ext cx="11004933" cy="5681204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Красная </a:t>
            </a:r>
            <a:r>
              <a:rPr lang="ru-RU" b="1" dirty="0"/>
              <a:t>книга </a:t>
            </a:r>
            <a:r>
              <a:rPr lang="ru-RU" dirty="0"/>
              <a:t> является официальным документом, содержащим </a:t>
            </a:r>
            <a:r>
              <a:rPr lang="ru-RU" dirty="0" smtClean="0"/>
              <a:t>сведения </a:t>
            </a:r>
            <a:r>
              <a:rPr lang="ru-RU" dirty="0"/>
              <a:t>о состоянии, распространении и мерах охраны редких и находящихся под угрозой исчезновения </a:t>
            </a:r>
            <a:r>
              <a:rPr lang="ru-RU" dirty="0" smtClean="0"/>
              <a:t>видов </a:t>
            </a:r>
            <a:r>
              <a:rPr lang="ru-RU" dirty="0"/>
              <a:t>диких животных и дикорастущих растений и </a:t>
            </a:r>
            <a:r>
              <a:rPr lang="ru-RU" dirty="0" smtClean="0"/>
              <a:t>грибов.</a:t>
            </a:r>
          </a:p>
          <a:p>
            <a:pPr marL="0" lvl="0" indent="0">
              <a:buNone/>
            </a:pPr>
            <a:r>
              <a:rPr lang="ru-RU" dirty="0">
                <a:solidFill>
                  <a:prstClr val="black"/>
                </a:solidFill>
              </a:rPr>
              <a:t>По инициативе МСОП в 1966 г. впервые была издана международная Красная книга.</a:t>
            </a:r>
          </a:p>
          <a:p>
            <a:pPr marL="0" indent="0">
              <a:buNone/>
            </a:pPr>
            <a:r>
              <a:rPr lang="ru-RU" dirty="0" smtClean="0"/>
              <a:t>Первое </a:t>
            </a:r>
            <a:r>
              <a:rPr lang="ru-RU" dirty="0"/>
              <a:t>издание Красной книги СССР вышло в свет в августе 1978 </a:t>
            </a:r>
            <a:r>
              <a:rPr lang="ru-RU" dirty="0" smtClean="0"/>
              <a:t>года.</a:t>
            </a:r>
          </a:p>
          <a:p>
            <a:pPr marL="0" indent="0">
              <a:buNone/>
            </a:pPr>
            <a:r>
              <a:rPr lang="ru-RU" dirty="0"/>
              <a:t>Первое издание Красной книги Саратовской области вышло в 1996 году.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7781" y="3714466"/>
            <a:ext cx="2373387" cy="3143534"/>
          </a:xfrm>
          <a:prstGeom prst="rect">
            <a:avLst/>
          </a:prstGeom>
        </p:spPr>
      </p:pic>
      <p:pic>
        <p:nvPicPr>
          <p:cNvPr id="1026" name="Picture 2" descr="https://avatars.mds.yandex.net/get-pdb/2712471/795c2f43-16f9-4c01-b391-809968ba9d87/s1200?webp=fals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160" y="3764298"/>
            <a:ext cx="2322976" cy="3021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6519" y="3858873"/>
            <a:ext cx="2164261" cy="304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4825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42371"/>
            <a:ext cx="10515600" cy="593459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Категории статуса редкости видов, занесенных в Красную книгу Российской Федерации, определяются по следующей шкале :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0 — Вероятно исчезнувшие. Нахождение которых в природе не подтверждено, но возможность их сохранения нельзя исключить.</a:t>
            </a:r>
          </a:p>
          <a:p>
            <a:pPr marL="0" indent="0">
              <a:buNone/>
            </a:pPr>
            <a:r>
              <a:rPr lang="ru-RU" dirty="0" smtClean="0"/>
              <a:t>1 — Находящиеся под угрозой исчезновения. Таксоны, численность особей которых уменьшилась до критического уровня или число их местонахождений настолько сократилось, что в ближайшее время они могут исчезнуть.</a:t>
            </a:r>
          </a:p>
          <a:p>
            <a:pPr marL="0" indent="0">
              <a:buNone/>
            </a:pPr>
            <a:r>
              <a:rPr lang="ru-RU" dirty="0" smtClean="0"/>
              <a:t>2 — Сокращающиеся в численности. Таксоны с неуклонно сокращающейся численностью, которые при дальнейшем воздействии факторов, снижающих численность, могут в короткие сроки попасть в категорию находящихся под угрозой исчезновения.</a:t>
            </a:r>
          </a:p>
          <a:p>
            <a:pPr marL="0" indent="0">
              <a:buNone/>
            </a:pPr>
            <a:r>
              <a:rPr lang="ru-RU" dirty="0" smtClean="0"/>
              <a:t>3 — Редкие. Таксоны с естественной невысокой численностью, встречающиеся на ограниченной территории (или акватории), для выживания которых необходимо принятие специальных мер охраны.</a:t>
            </a:r>
          </a:p>
          <a:p>
            <a:pPr marL="0" indent="0">
              <a:buNone/>
            </a:pPr>
            <a:r>
              <a:rPr lang="ru-RU" dirty="0" smtClean="0"/>
              <a:t>4 — Неопределенные по статусу. Достаточных сведений об их состоянии в природе в настоящее время нет, нуждаются в специальных мерах охраны.</a:t>
            </a:r>
          </a:p>
          <a:p>
            <a:pPr marL="0" indent="0">
              <a:buNone/>
            </a:pPr>
            <a:r>
              <a:rPr lang="ru-RU" dirty="0" smtClean="0"/>
              <a:t>5 — Восстанавливаемые и </a:t>
            </a:r>
            <a:r>
              <a:rPr lang="ru-RU" dirty="0" err="1" smtClean="0"/>
              <a:t>восстанавливающиеся</a:t>
            </a:r>
            <a:r>
              <a:rPr lang="ru-RU" dirty="0" smtClean="0"/>
              <a:t>. Численность </a:t>
            </a:r>
            <a:r>
              <a:rPr lang="ru-RU" dirty="0"/>
              <a:t>и область распространения </a:t>
            </a:r>
            <a:r>
              <a:rPr lang="ru-RU" dirty="0" smtClean="0"/>
              <a:t>под </a:t>
            </a:r>
            <a:r>
              <a:rPr lang="ru-RU" dirty="0"/>
              <a:t>воздействием естественных причин или в результате принятых мер охраны начали </a:t>
            </a:r>
            <a:r>
              <a:rPr lang="ru-RU" dirty="0" smtClean="0"/>
              <a:t>восстанавливаться.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60928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Особо охраняемые природные территории: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dirty="0"/>
              <a:t>1. </a:t>
            </a:r>
            <a:r>
              <a:rPr lang="ru-RU" b="1" dirty="0" smtClean="0"/>
              <a:t>Заповедник</a:t>
            </a:r>
            <a:r>
              <a:rPr lang="ru-RU" dirty="0" smtClean="0"/>
              <a:t> </a:t>
            </a:r>
            <a:r>
              <a:rPr lang="ru-RU" dirty="0"/>
              <a:t>— участок территории (акватории), на котором сохраняется в естественном состоянии весь его природный комплекс, все виды </a:t>
            </a:r>
            <a:r>
              <a:rPr lang="ru-RU" dirty="0" smtClean="0"/>
              <a:t>хозяйственной </a:t>
            </a:r>
            <a:r>
              <a:rPr lang="ru-RU" dirty="0"/>
              <a:t>деятельности запрещены. </a:t>
            </a:r>
            <a:r>
              <a:rPr lang="ru-RU" dirty="0" smtClean="0"/>
              <a:t>Самая строгая форма охраны природы. Активно ведётся научно-исследовательская работа. На </a:t>
            </a:r>
            <a:r>
              <a:rPr lang="ru-RU" dirty="0"/>
              <a:t>территории </a:t>
            </a:r>
            <a:r>
              <a:rPr lang="ru-RU" dirty="0" smtClean="0"/>
              <a:t>Саратовской области </a:t>
            </a:r>
            <a:r>
              <a:rPr lang="ru-RU" dirty="0"/>
              <a:t>нет.</a:t>
            </a:r>
          </a:p>
          <a:p>
            <a:pPr marL="0" indent="0">
              <a:buNone/>
            </a:pPr>
            <a:r>
              <a:rPr lang="ru-RU" dirty="0"/>
              <a:t>2. </a:t>
            </a:r>
            <a:r>
              <a:rPr lang="ru-RU" b="1" dirty="0" smtClean="0"/>
              <a:t>Заказник</a:t>
            </a:r>
            <a:r>
              <a:rPr lang="ru-RU" dirty="0"/>
              <a:t> — охраняемая природная территория, на которой (в отличие от заповедников) под охраной находится не природный комплекс, а некоторые его части: только растения, только животные, либо их отдельные виды, либо отдельные исторические или геологические объекты. Федеральное значение имеет Фёдоровский заказник. Охраняется дрофа.</a:t>
            </a:r>
          </a:p>
          <a:p>
            <a:pPr marL="0" indent="0">
              <a:buNone/>
            </a:pPr>
            <a:r>
              <a:rPr lang="ru-RU" b="1" dirty="0"/>
              <a:t>3.Национальный парк</a:t>
            </a:r>
            <a:r>
              <a:rPr lang="ru-RU" dirty="0"/>
              <a:t> - это особо охраняемая природная территория, имеющая природоохранное, историко-культурное, просветительское и рекреационное значение. В </a:t>
            </a:r>
            <a:r>
              <a:rPr lang="ru-RU" dirty="0" smtClean="0"/>
              <a:t>отличие от </a:t>
            </a:r>
            <a:r>
              <a:rPr lang="ru-RU" dirty="0"/>
              <a:t>заповедника, заказника посещаются туристами, может вестись ограниченная </a:t>
            </a:r>
            <a:r>
              <a:rPr lang="ru-RU" dirty="0" smtClean="0"/>
              <a:t>хозяйственная </a:t>
            </a:r>
            <a:r>
              <a:rPr lang="ru-RU" dirty="0"/>
              <a:t>деятельность. </a:t>
            </a:r>
            <a:r>
              <a:rPr lang="ru-RU" dirty="0" err="1"/>
              <a:t>Хвалынский</a:t>
            </a:r>
            <a:r>
              <a:rPr lang="ru-RU" dirty="0"/>
              <a:t> </a:t>
            </a:r>
            <a:r>
              <a:rPr lang="ru-RU" dirty="0" smtClean="0"/>
              <a:t>национальный </a:t>
            </a:r>
            <a:r>
              <a:rPr lang="ru-RU" dirty="0"/>
              <a:t>парк.</a:t>
            </a:r>
          </a:p>
          <a:p>
            <a:pPr marL="0" indent="0">
              <a:buNone/>
            </a:pPr>
            <a:r>
              <a:rPr lang="ru-RU" dirty="0"/>
              <a:t>4. </a:t>
            </a:r>
            <a:r>
              <a:rPr lang="ru-RU" b="1" dirty="0"/>
              <a:t>Памятник природы</a:t>
            </a:r>
            <a:r>
              <a:rPr lang="ru-RU" dirty="0"/>
              <a:t> – объект или территория площадью меньше 2 га, имеющая </a:t>
            </a:r>
            <a:r>
              <a:rPr lang="ru-RU" dirty="0" smtClean="0"/>
              <a:t>историческое, экологическое </a:t>
            </a:r>
            <a:r>
              <a:rPr lang="ru-RU" dirty="0"/>
              <a:t>или </a:t>
            </a:r>
            <a:r>
              <a:rPr lang="ru-RU" dirty="0" smtClean="0"/>
              <a:t>эстетическое значение. </a:t>
            </a:r>
            <a:r>
              <a:rPr lang="ru-RU" dirty="0"/>
              <a:t>Примеры : родник, дерево, скала и др.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42907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73725"/>
            <a:ext cx="10515600" cy="5703238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Рациональное</a:t>
            </a:r>
            <a:r>
              <a:rPr lang="ru-RU" dirty="0"/>
              <a:t> </a:t>
            </a:r>
            <a:r>
              <a:rPr lang="ru-RU" b="1" dirty="0"/>
              <a:t>природопользование</a:t>
            </a:r>
            <a:r>
              <a:rPr lang="ru-RU" dirty="0"/>
              <a:t> направлено на эффективное </a:t>
            </a:r>
            <a:r>
              <a:rPr lang="ru-RU" b="1" dirty="0"/>
              <a:t>использование</a:t>
            </a:r>
            <a:r>
              <a:rPr lang="ru-RU" dirty="0"/>
              <a:t> </a:t>
            </a:r>
            <a:r>
              <a:rPr lang="ru-RU" b="1" dirty="0"/>
              <a:t>природных</a:t>
            </a:r>
            <a:r>
              <a:rPr lang="ru-RU" dirty="0"/>
              <a:t> </a:t>
            </a:r>
            <a:r>
              <a:rPr lang="ru-RU" b="1" dirty="0"/>
              <a:t>ресурсов</a:t>
            </a:r>
            <a:r>
              <a:rPr lang="ru-RU" dirty="0"/>
              <a:t> при нанесении наименьшего вреда окружающей </a:t>
            </a:r>
            <a:r>
              <a:rPr lang="ru-RU" dirty="0" smtClean="0"/>
              <a:t>среде.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0576" y="2135029"/>
            <a:ext cx="4210833" cy="4041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5116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0065" y="734955"/>
            <a:ext cx="10515600" cy="5423474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Природные ресурсы - это объекты и силы природы, используемые человеком для поддержания своего существования. </a:t>
            </a: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Природные ресурсы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333041" y="2434728"/>
            <a:ext cx="3249976" cy="17627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 Неисчерпаемые,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количество которых неограниченно, например, солнечная энергия, энергия ветра, атмосферный воздух.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842173" y="2434728"/>
            <a:ext cx="3249976" cy="17627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Исчерпаемые</a:t>
            </a:r>
            <a:r>
              <a:rPr lang="ru-RU" dirty="0" smtClean="0">
                <a:solidFill>
                  <a:schemeClr val="tx1"/>
                </a:solidFill>
              </a:rPr>
              <a:t>,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количество которых на Земле ограничено и может закончиться.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382877" y="5015851"/>
            <a:ext cx="2976390" cy="157223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Невозобновимые</a:t>
            </a:r>
            <a:r>
              <a:rPr lang="ru-RU" dirty="0" smtClean="0">
                <a:solidFill>
                  <a:schemeClr val="tx1"/>
                </a:solidFill>
              </a:rPr>
              <a:t>,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например, полезные ископаемые.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9063209" y="5015851"/>
            <a:ext cx="2976390" cy="157223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Возобновимые</a:t>
            </a:r>
            <a:r>
              <a:rPr lang="ru-RU" dirty="0" smtClean="0">
                <a:solidFill>
                  <a:schemeClr val="tx1"/>
                </a:solidFill>
              </a:rPr>
              <a:t>,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запасы которых восполняются, например, лес, животные, плодородие почвы.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3073706" y="2038120"/>
            <a:ext cx="2842352" cy="3966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6007865" y="2049137"/>
            <a:ext cx="3543759" cy="3855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5" idx="2"/>
          </p:cNvCxnSpPr>
          <p:nvPr/>
        </p:nvCxnSpPr>
        <p:spPr>
          <a:xfrm flipH="1">
            <a:off x="6114361" y="4197428"/>
            <a:ext cx="3352800" cy="8184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5" idx="2"/>
            <a:endCxn id="8" idx="0"/>
          </p:cNvCxnSpPr>
          <p:nvPr/>
        </p:nvCxnSpPr>
        <p:spPr>
          <a:xfrm>
            <a:off x="9467161" y="4197428"/>
            <a:ext cx="1084243" cy="8184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22678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8542" y="554728"/>
            <a:ext cx="4637183" cy="6099845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Экологический след</a:t>
            </a:r>
            <a:r>
              <a:rPr lang="ru-RU" dirty="0"/>
              <a:t> </a:t>
            </a:r>
            <a:r>
              <a:rPr lang="ru-RU" dirty="0" smtClean="0"/>
              <a:t> </a:t>
            </a:r>
            <a:r>
              <a:rPr lang="ru-RU" dirty="0"/>
              <a:t>— мера воздействия человека на среду обитания, которая позволяет рассчитать размеры прилегающей территории, необходимой для производства потребляемых нами экологических ресурсов и поглощения отходов.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5725" y="554728"/>
            <a:ext cx="6808425" cy="5857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0345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Международные конференции по охране окружающей </a:t>
            </a:r>
            <a:r>
              <a:rPr lang="ru-RU" b="1" dirty="0" smtClean="0"/>
              <a:t>среды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i="1" dirty="0"/>
              <a:t>Первая Всемирная конференция по окружающей среде</a:t>
            </a:r>
            <a:r>
              <a:rPr lang="ru-RU" dirty="0"/>
              <a:t> состоялась в Стокгольме в 1972 г. В ней участвовали представители 113 государств. На этой конференции впервые было сформулировано понятие </a:t>
            </a:r>
            <a:r>
              <a:rPr lang="ru-RU" i="1" dirty="0" err="1"/>
              <a:t>экоразвития</a:t>
            </a:r>
            <a:r>
              <a:rPr lang="ru-RU" dirty="0"/>
              <a:t> как экологически ориентированного социально-экономического развития, при котором рост благосостояния людей не сопровождается ухудшением среды обитания и деградацией природных систем. По итогам работы конференции была принята декларация, в которой определялись стратегические цели и направления действий мирового сообщества в области охраны окружающей среды. </a:t>
            </a:r>
          </a:p>
        </p:txBody>
      </p:sp>
    </p:spTree>
    <p:extLst>
      <p:ext uri="{BB962C8B-B14F-4D97-AF65-F5344CB8AC3E}">
        <p14:creationId xmlns:p14="http://schemas.microsoft.com/office/powerpoint/2010/main" val="32498125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Концепция </a:t>
            </a:r>
            <a:r>
              <a:rPr lang="ru-RU" dirty="0"/>
              <a:t>устойчивого </a:t>
            </a:r>
            <a:r>
              <a:rPr lang="ru-RU" dirty="0" smtClean="0"/>
              <a:t>развития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Под </a:t>
            </a:r>
            <a:r>
              <a:rPr lang="ru-RU" b="1" dirty="0"/>
              <a:t>устойчивым </a:t>
            </a:r>
            <a:r>
              <a:rPr lang="ru-RU" dirty="0"/>
              <a:t>понимают такое развитие, при котором человечество может удовлетворять свои потребности, не подвергая риску способность следующих поколений также удовлетворять свои потребности.</a:t>
            </a:r>
          </a:p>
        </p:txBody>
      </p:sp>
    </p:spTree>
    <p:extLst>
      <p:ext uri="{BB962C8B-B14F-4D97-AF65-F5344CB8AC3E}">
        <p14:creationId xmlns:p14="http://schemas.microsoft.com/office/powerpoint/2010/main" val="3996880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94063"/>
            <a:ext cx="10515600" cy="54829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i="1" dirty="0"/>
              <a:t>Конференция ООН по окружающей среде и развитию 1992 г. (</a:t>
            </a:r>
            <a:r>
              <a:rPr lang="ru-RU" b="1" i="1" dirty="0" smtClean="0"/>
              <a:t>Рио-де-Жанейро</a:t>
            </a:r>
            <a:r>
              <a:rPr lang="ru-RU" b="1" i="1" dirty="0"/>
              <a:t>)</a:t>
            </a:r>
            <a:r>
              <a:rPr lang="ru-RU" dirty="0"/>
              <a:t> считается крупнейшим экологическим форумом в истории человечества: в ней участвовали 179 глав государств и правительств мирового сообщества, представители 1600 неправительственных организаций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i="1" dirty="0" smtClean="0"/>
              <a:t>Основной документ конференции «Повестка дня на 21 век».</a:t>
            </a:r>
          </a:p>
          <a:p>
            <a:pPr marL="0" indent="0">
              <a:buNone/>
            </a:pPr>
            <a:r>
              <a:rPr lang="ru-RU" i="1" dirty="0" smtClean="0"/>
              <a:t>Основные</a:t>
            </a:r>
            <a:r>
              <a:rPr lang="ru-RU" i="1" dirty="0"/>
              <a:t> </a:t>
            </a:r>
            <a:r>
              <a:rPr lang="ru-RU" i="1" dirty="0" smtClean="0"/>
              <a:t>решения конференции</a:t>
            </a:r>
            <a:r>
              <a:rPr lang="ru-RU" i="1" dirty="0"/>
              <a:t>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Декларация, предусматривающая принципы охраны окружаю­щей среды;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Программа </a:t>
            </a:r>
            <a:r>
              <a:rPr lang="ru-RU" dirty="0"/>
              <a:t>действий в данной сфере на предстоящее столетие;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Заявление о принципах охраны и рационального использова­ния лесов всех климатических зон;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Конвенция об охране биологического разнообразия;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Конвенция по климату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/>
              <a:t>Новой концепцией, которая предлагает изменение традиционных подходов к охране окружающей среды, стала </a:t>
            </a:r>
            <a:r>
              <a:rPr lang="ru-RU" b="1" dirty="0"/>
              <a:t>концепция экологической безопасности</a:t>
            </a:r>
            <a:r>
              <a:rPr lang="ru-RU" dirty="0"/>
              <a:t>, которая призвана содействовать устойчивому и безопасному развитию всех государств. </a:t>
            </a:r>
          </a:p>
        </p:txBody>
      </p:sp>
    </p:spTree>
    <p:extLst>
      <p:ext uri="{BB962C8B-B14F-4D97-AF65-F5344CB8AC3E}">
        <p14:creationId xmlns:p14="http://schemas.microsoft.com/office/powerpoint/2010/main" val="2214810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Законы экологии Б. Коммонера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В 1970-х годах биолог и эколог Барри Коммонер изложил в виде простых афоризмов четыре правила экологии, благодаря которым он приобрел широкую </a:t>
            </a:r>
            <a:r>
              <a:rPr lang="ru-RU" dirty="0" smtClean="0"/>
              <a:t>известность</a:t>
            </a:r>
            <a:r>
              <a:rPr lang="ru-RU" dirty="0"/>
              <a:t>: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«Все связано со всем</a:t>
            </a:r>
            <a:r>
              <a:rPr lang="ru-RU" dirty="0" smtClean="0"/>
              <a:t>»,</a:t>
            </a:r>
          </a:p>
          <a:p>
            <a:pPr marL="0" indent="0">
              <a:buNone/>
            </a:pPr>
            <a:r>
              <a:rPr lang="ru-RU" dirty="0"/>
              <a:t>«Все должно куда-то деваться</a:t>
            </a:r>
            <a:r>
              <a:rPr lang="ru-RU" dirty="0" smtClean="0"/>
              <a:t>»,</a:t>
            </a:r>
          </a:p>
          <a:p>
            <a:pPr marL="0" indent="0">
              <a:buNone/>
            </a:pPr>
            <a:r>
              <a:rPr lang="ru-RU" dirty="0"/>
              <a:t>«Природа знает лучше</a:t>
            </a:r>
            <a:r>
              <a:rPr lang="ru-RU" dirty="0" smtClean="0"/>
              <a:t>»,</a:t>
            </a:r>
          </a:p>
          <a:p>
            <a:pPr marL="0" indent="0">
              <a:buNone/>
            </a:pPr>
            <a:r>
              <a:rPr lang="ru-RU" dirty="0"/>
              <a:t>«Ничто не дается даром</a:t>
            </a:r>
            <a:r>
              <a:rPr lang="ru-RU" dirty="0" smtClean="0"/>
              <a:t>».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0106" y="2647243"/>
            <a:ext cx="2968013" cy="3917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6248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Первый </a:t>
            </a:r>
            <a:r>
              <a:rPr lang="ru-RU" dirty="0" smtClean="0"/>
              <a:t>закон </a:t>
            </a:r>
            <a:br>
              <a:rPr lang="ru-RU" dirty="0" smtClean="0"/>
            </a:br>
            <a:r>
              <a:rPr lang="ru-RU" dirty="0" smtClean="0"/>
              <a:t>«</a:t>
            </a:r>
            <a:r>
              <a:rPr lang="ru-RU" dirty="0"/>
              <a:t>Все связано со всем»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В </a:t>
            </a:r>
            <a:r>
              <a:rPr lang="ru-RU" dirty="0"/>
              <a:t>окружающем мире все компоненты связаны друг с другом. Если человечество </a:t>
            </a:r>
            <a:r>
              <a:rPr lang="ru-RU" dirty="0" smtClean="0"/>
              <a:t>изменяет один компонент биосферы, </a:t>
            </a:r>
            <a:r>
              <a:rPr lang="ru-RU" dirty="0"/>
              <a:t>то это непременно влияет на другие. Любое воздействие, даже небольшое, влечет за собой последствия, в том числе и </a:t>
            </a:r>
            <a:r>
              <a:rPr lang="ru-RU" dirty="0" smtClean="0"/>
              <a:t>негативные.</a:t>
            </a:r>
          </a:p>
          <a:p>
            <a:pPr marL="0" indent="0">
              <a:buNone/>
            </a:pPr>
            <a:r>
              <a:rPr lang="ru-RU" dirty="0" smtClean="0"/>
              <a:t>Пример: выбросы парниковых газов в атмосферу влекут повышение температуры, что приводит к таянию ледников и повышению уровня моря.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80595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Второй закон</a:t>
            </a:r>
            <a:br>
              <a:rPr lang="ru-RU" dirty="0"/>
            </a:br>
            <a:r>
              <a:rPr lang="ru-RU" dirty="0"/>
              <a:t>«Все должно куда-то деваться»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Закон </a:t>
            </a:r>
            <a:r>
              <a:rPr lang="ru-RU" dirty="0"/>
              <a:t>говорит о необходимости замкнутого круговорота веществ и обеспечения стабильного существования биосферы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Ничто не исчезает бесследно, то или иное вещество просто перемещается с места на место, переходит из одной молекулярной формы в другую, влияя при этом на жизненные процессы живых организмов. Действие этого закона - одна из главных причин кризиса окружающей среды. </a:t>
            </a:r>
          </a:p>
          <a:p>
            <a:pPr marL="0" indent="0">
              <a:buNone/>
            </a:pPr>
            <a:r>
              <a:rPr lang="ru-RU" dirty="0" smtClean="0"/>
              <a:t>Пример: огромные количества вещества например нефти и руды извлечены из земли, преобразованы в новые соединения и рассеяны в окружающей среде.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80136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Третий закон</a:t>
            </a:r>
            <a:br>
              <a:rPr lang="ru-RU" dirty="0"/>
            </a:br>
            <a:r>
              <a:rPr lang="ru-RU" dirty="0"/>
              <a:t>«Природа знает лучше»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Этот закон базируется на результатах возникновения и развития жизни на земле, на естественном отборе в процессе эволюции жизни. Так, для любого органического вещества, вырабатываемого организмами, в природе существует фермент, способный это вещество разложить. В природе ни одно органическое вещество не будет синтезировано, если нет средств для его разложения.</a:t>
            </a:r>
          </a:p>
          <a:p>
            <a:pPr marL="0" indent="0">
              <a:buNone/>
            </a:pPr>
            <a:r>
              <a:rPr lang="ru-RU" dirty="0" smtClean="0"/>
              <a:t>Пример: полиэтилен, пестицид ДДТ.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4956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Четвертый закон</a:t>
            </a:r>
            <a:br>
              <a:rPr lang="ru-RU" dirty="0"/>
            </a:br>
            <a:r>
              <a:rPr lang="ru-RU" dirty="0"/>
              <a:t>«Ничто не дается даром»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Этот закон объединяет в себе три предыдущих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Все </a:t>
            </a:r>
            <a:r>
              <a:rPr lang="ru-RU" dirty="0"/>
              <a:t>что было получено из </a:t>
            </a:r>
            <a:r>
              <a:rPr lang="ru-RU" dirty="0" smtClean="0"/>
              <a:t>окружающей среды, </a:t>
            </a:r>
            <a:r>
              <a:rPr lang="ru-RU" dirty="0"/>
              <a:t>в конечном итоге должно быть возмещено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Пример: э</a:t>
            </a:r>
            <a:r>
              <a:rPr lang="ru-RU" dirty="0" smtClean="0">
                <a:solidFill>
                  <a:prstClr val="black"/>
                </a:solidFill>
              </a:rPr>
              <a:t>кономия </a:t>
            </a:r>
            <a:r>
              <a:rPr lang="ru-RU" dirty="0">
                <a:solidFill>
                  <a:prstClr val="black"/>
                </a:solidFill>
              </a:rPr>
              <a:t>средств на защите окружающей среды оборачивается для человека осложнением здоровья, природными катастрофами и снижением благоприятных условий для жизни. </a:t>
            </a:r>
            <a:endParaRPr lang="ru-RU" dirty="0" smtClean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prstClr val="black"/>
                </a:solidFill>
              </a:rPr>
              <a:t>Если не вносить в почву удобрения, то после сбора урожая плодородие почвы будет уменьшаться.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68580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673</Words>
  <Application>Microsoft Office PowerPoint</Application>
  <PresentationFormat>Широкоэкранный</PresentationFormat>
  <Paragraphs>65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Тема Office</vt:lpstr>
      <vt:lpstr>Охрана растительного и животного мира.  Рациональное природопользование и устойчивое развитие</vt:lpstr>
      <vt:lpstr>Презентация PowerPoint</vt:lpstr>
      <vt:lpstr>Международные природоохранные организации:</vt:lpstr>
      <vt:lpstr>Презентация PowerPoint</vt:lpstr>
      <vt:lpstr>Презентация PowerPoint</vt:lpstr>
      <vt:lpstr>Особо охраняемые природные территории:</vt:lpstr>
      <vt:lpstr>Презентация PowerPoint</vt:lpstr>
      <vt:lpstr>Презентация PowerPoint</vt:lpstr>
      <vt:lpstr>Презентация PowerPoint</vt:lpstr>
      <vt:lpstr>Международные конференции по охране окружающей среды</vt:lpstr>
      <vt:lpstr>Концепция устойчивого развития</vt:lpstr>
      <vt:lpstr>Презентация PowerPoint</vt:lpstr>
      <vt:lpstr>Законы экологии Б. Коммонера</vt:lpstr>
      <vt:lpstr>Первый закон  «Все связано со всем»</vt:lpstr>
      <vt:lpstr>Второй закон «Все должно куда-то деваться»</vt:lpstr>
      <vt:lpstr>Третий закон «Природа знает лучше»</vt:lpstr>
      <vt:lpstr>Четвертый закон «Ничто не дается даром»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Охрана растительного и животного мира.  Рациональное природопользование и устойчивое развитие</dc:title>
  <dc:creator>RePack by Diakov</dc:creator>
  <cp:lastModifiedBy>RePack by Diakov</cp:lastModifiedBy>
  <cp:revision>21</cp:revision>
  <dcterms:created xsi:type="dcterms:W3CDTF">2020-05-08T16:49:26Z</dcterms:created>
  <dcterms:modified xsi:type="dcterms:W3CDTF">2020-05-08T18:20:03Z</dcterms:modified>
</cp:coreProperties>
</file>