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30" r:id="rId2"/>
    <p:sldId id="329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84" y="-30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969417" y="779779"/>
            <a:ext cx="6253164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559434" y="3526027"/>
            <a:ext cx="11073130" cy="13423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397751"/>
            <a:ext cx="12188952" cy="4602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038600" y="6397751"/>
            <a:ext cx="8150352" cy="4602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00673" y="459739"/>
            <a:ext cx="7990652" cy="1120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2B18D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974850" y="1466545"/>
            <a:ext cx="8248650" cy="4177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11" Type="http://schemas.openxmlformats.org/officeDocument/2006/relationships/image" Target="../media/image9.png"/><Relationship Id="rId5" Type="http://schemas.openxmlformats.org/officeDocument/2006/relationships/image" Target="../media/image16.png"/><Relationship Id="rId10" Type="http://schemas.openxmlformats.org/officeDocument/2006/relationships/image" Target="../media/image8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8.jpe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4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11" Type="http://schemas.openxmlformats.org/officeDocument/2006/relationships/image" Target="../media/image42.png"/><Relationship Id="rId5" Type="http://schemas.openxmlformats.org/officeDocument/2006/relationships/image" Target="../media/image16.png"/><Relationship Id="rId10" Type="http://schemas.openxmlformats.org/officeDocument/2006/relationships/image" Target="../media/image41.png"/><Relationship Id="rId4" Type="http://schemas.openxmlformats.org/officeDocument/2006/relationships/image" Target="../media/image15.png"/><Relationship Id="rId9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6.png"/><Relationship Id="rId11" Type="http://schemas.openxmlformats.org/officeDocument/2006/relationships/image" Target="../media/image61.jpe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7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6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11" Type="http://schemas.openxmlformats.org/officeDocument/2006/relationships/image" Target="../media/image65.png"/><Relationship Id="rId5" Type="http://schemas.openxmlformats.org/officeDocument/2006/relationships/image" Target="../media/image16.png"/><Relationship Id="rId10" Type="http://schemas.openxmlformats.org/officeDocument/2006/relationships/image" Target="../media/image64.png"/><Relationship Id="rId4" Type="http://schemas.openxmlformats.org/officeDocument/2006/relationships/image" Target="../media/image15.png"/><Relationship Id="rId9" Type="http://schemas.openxmlformats.org/officeDocument/2006/relationships/image" Target="../media/image63.png"/><Relationship Id="rId14" Type="http://schemas.openxmlformats.org/officeDocument/2006/relationships/image" Target="../media/image6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4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12" Type="http://schemas.openxmlformats.org/officeDocument/2006/relationships/image" Target="../media/image8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5" Type="http://schemas.openxmlformats.org/officeDocument/2006/relationships/image" Target="../media/image86.png"/><Relationship Id="rId10" Type="http://schemas.openxmlformats.org/officeDocument/2006/relationships/image" Target="../media/image81.png"/><Relationship Id="rId4" Type="http://schemas.openxmlformats.org/officeDocument/2006/relationships/image" Target="../media/image75.png"/><Relationship Id="rId9" Type="http://schemas.openxmlformats.org/officeDocument/2006/relationships/image" Target="../media/image80.png"/><Relationship Id="rId14" Type="http://schemas.openxmlformats.org/officeDocument/2006/relationships/image" Target="../media/image8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3" Type="http://schemas.openxmlformats.org/officeDocument/2006/relationships/image" Target="../media/image14.pn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2" Type="http://schemas.openxmlformats.org/officeDocument/2006/relationships/image" Target="../media/image13.png"/><Relationship Id="rId16" Type="http://schemas.openxmlformats.org/officeDocument/2006/relationships/image" Target="../media/image9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5" Type="http://schemas.openxmlformats.org/officeDocument/2006/relationships/image" Target="../media/image98.png"/><Relationship Id="rId10" Type="http://schemas.openxmlformats.org/officeDocument/2006/relationships/image" Target="../media/image93.png"/><Relationship Id="rId4" Type="http://schemas.openxmlformats.org/officeDocument/2006/relationships/image" Target="../media/image15.png"/><Relationship Id="rId9" Type="http://schemas.openxmlformats.org/officeDocument/2006/relationships/image" Target="../media/image92.png"/><Relationship Id="rId14" Type="http://schemas.openxmlformats.org/officeDocument/2006/relationships/image" Target="../media/image9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990088" y="402336"/>
            <a:ext cx="6017260" cy="1234440"/>
            <a:chOff x="2990088" y="402336"/>
            <a:chExt cx="6017260" cy="1234440"/>
          </a:xfrm>
        </p:grpSpPr>
        <p:sp>
          <p:nvSpPr>
            <p:cNvPr id="3" name="object 3"/>
            <p:cNvSpPr/>
            <p:nvPr/>
          </p:nvSpPr>
          <p:spPr>
            <a:xfrm>
              <a:off x="2990088" y="414528"/>
              <a:ext cx="2898648" cy="7894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498592" y="414528"/>
              <a:ext cx="2752343" cy="7894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863840" y="414528"/>
              <a:ext cx="847344" cy="78943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232647" y="402336"/>
              <a:ext cx="774192" cy="8016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93920" y="835152"/>
              <a:ext cx="649224" cy="80162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867655" y="847344"/>
              <a:ext cx="682751" cy="78943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60264" y="847344"/>
              <a:ext cx="710184" cy="78943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480304" y="847344"/>
              <a:ext cx="1658111" cy="78943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662928" y="835152"/>
              <a:ext cx="813816" cy="80162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200740" y="491235"/>
            <a:ext cx="5563870" cy="885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800" spc="-30" dirty="0"/>
              <a:t>ТЕМАТИЧЕСКОЕ </a:t>
            </a:r>
            <a:r>
              <a:rPr sz="2800" spc="-20" dirty="0"/>
              <a:t>НАПРАВЛЕНИЕ</a:t>
            </a:r>
            <a:r>
              <a:rPr sz="2800" spc="120" dirty="0"/>
              <a:t> </a:t>
            </a:r>
            <a:r>
              <a:rPr sz="4125" spc="165" baseline="1010" dirty="0">
                <a:latin typeface="Cambria Math"/>
                <a:cs typeface="Cambria Math"/>
              </a:rPr>
              <a:t>№</a:t>
            </a:r>
            <a:r>
              <a:rPr sz="4125" b="0" spc="165" baseline="1010" dirty="0">
                <a:latin typeface="Calibri"/>
                <a:cs typeface="Calibri"/>
              </a:rPr>
              <a:t>2.</a:t>
            </a:r>
            <a:endParaRPr sz="4125" baseline="1010">
              <a:latin typeface="Calibri"/>
              <a:cs typeface="Calibri"/>
            </a:endParaRPr>
          </a:p>
          <a:p>
            <a:pPr marL="10160" algn="ctr">
              <a:lnSpc>
                <a:spcPct val="100000"/>
              </a:lnSpc>
              <a:spcBef>
                <a:spcPts val="45"/>
              </a:spcBef>
            </a:pPr>
            <a:r>
              <a:rPr sz="4125" b="0" spc="-44" baseline="1010" dirty="0">
                <a:latin typeface="Calibri"/>
                <a:cs typeface="Calibri"/>
              </a:rPr>
              <a:t>«</a:t>
            </a:r>
            <a:r>
              <a:rPr sz="2800" spc="-30" dirty="0"/>
              <a:t>Я </a:t>
            </a:r>
            <a:r>
              <a:rPr sz="2800" dirty="0"/>
              <a:t>И</a:t>
            </a:r>
            <a:r>
              <a:rPr sz="2800" spc="155" dirty="0"/>
              <a:t> </a:t>
            </a:r>
            <a:r>
              <a:rPr sz="2800" spc="-15" dirty="0"/>
              <a:t>ДРУГИЕ</a:t>
            </a:r>
            <a:r>
              <a:rPr sz="4125" b="0" spc="-22" baseline="1010" dirty="0">
                <a:latin typeface="Calibri"/>
                <a:cs typeface="Calibri"/>
              </a:rPr>
              <a:t>»</a:t>
            </a:r>
            <a:endParaRPr sz="4125" baseline="101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58900" y="2495803"/>
            <a:ext cx="10265410" cy="23393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 indent="314325" algn="just">
              <a:lnSpc>
                <a:spcPct val="120400"/>
              </a:lnSpc>
              <a:spcBef>
                <a:spcPts val="114"/>
              </a:spcBef>
            </a:pPr>
            <a:r>
              <a:rPr sz="1800" dirty="0">
                <a:latin typeface="Calibri"/>
                <a:cs typeface="Calibri"/>
              </a:rPr>
              <a:t>При </a:t>
            </a:r>
            <a:r>
              <a:rPr sz="1800" spc="-5" dirty="0">
                <a:latin typeface="Calibri"/>
                <a:cs typeface="Calibri"/>
              </a:rPr>
              <a:t>раскрытии </a:t>
            </a:r>
            <a:r>
              <a:rPr sz="1800" spc="-10" dirty="0">
                <a:latin typeface="Calibri"/>
                <a:cs typeface="Calibri"/>
              </a:rPr>
              <a:t>тем, </a:t>
            </a:r>
            <a:r>
              <a:rPr sz="1800" spc="-5" dirty="0">
                <a:latin typeface="Calibri"/>
                <a:cs typeface="Calibri"/>
              </a:rPr>
              <a:t>связанных </a:t>
            </a:r>
            <a:r>
              <a:rPr sz="1800" dirty="0">
                <a:latin typeface="Calibri"/>
                <a:cs typeface="Calibri"/>
              </a:rPr>
              <a:t>с названным </a:t>
            </a:r>
            <a:r>
              <a:rPr sz="1800" spc="-5" dirty="0">
                <a:latin typeface="Calibri"/>
                <a:cs typeface="Calibri"/>
              </a:rPr>
              <a:t>направлением, целесообразно обратиться </a:t>
            </a:r>
            <a:r>
              <a:rPr sz="1800" dirty="0">
                <a:latin typeface="Calibri"/>
                <a:cs typeface="Calibri"/>
              </a:rPr>
              <a:t>к </a:t>
            </a:r>
            <a:r>
              <a:rPr sz="1800" spc="-5" dirty="0">
                <a:latin typeface="Calibri"/>
                <a:cs typeface="Calibri"/>
              </a:rPr>
              <a:t>различным  </a:t>
            </a:r>
            <a:r>
              <a:rPr sz="1800" dirty="0">
                <a:latin typeface="Calibri"/>
                <a:cs typeface="Calibri"/>
              </a:rPr>
              <a:t>формам </a:t>
            </a:r>
            <a:r>
              <a:rPr sz="1800" spc="-10" dirty="0">
                <a:latin typeface="Calibri"/>
                <a:cs typeface="Calibri"/>
              </a:rPr>
              <a:t>человеческого взаимодействия, </a:t>
            </a:r>
            <a:r>
              <a:rPr sz="1800" dirty="0">
                <a:latin typeface="Calibri"/>
                <a:cs typeface="Calibri"/>
              </a:rPr>
              <a:t>вопросам </a:t>
            </a:r>
            <a:r>
              <a:rPr sz="1800" spc="-5" dirty="0">
                <a:latin typeface="Calibri"/>
                <a:cs typeface="Calibri"/>
              </a:rPr>
              <a:t>взаимоотношений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личности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общества</a:t>
            </a:r>
            <a:r>
              <a:rPr sz="1800" spc="-5" dirty="0">
                <a:latin typeface="Calibri"/>
                <a:cs typeface="Calibri"/>
              </a:rPr>
              <a:t>, </a:t>
            </a:r>
            <a:r>
              <a:rPr sz="1800" spc="-10" dirty="0">
                <a:latin typeface="Calibri"/>
                <a:cs typeface="Calibri"/>
              </a:rPr>
              <a:t>проблеме 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самоопределения</a:t>
            </a:r>
            <a:r>
              <a:rPr sz="1800" spc="-10" dirty="0">
                <a:latin typeface="Calibri"/>
                <a:cs typeface="Calibri"/>
              </a:rPr>
              <a:t> человека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5" dirty="0">
                <a:latin typeface="Calibri"/>
                <a:cs typeface="Calibri"/>
              </a:rPr>
              <a:t>социальной </a:t>
            </a:r>
            <a:r>
              <a:rPr sz="1800" spc="-10" dirty="0">
                <a:latin typeface="Calibri"/>
                <a:cs typeface="Calibri"/>
              </a:rPr>
              <a:t>среде.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5" dirty="0">
                <a:latin typeface="Calibri"/>
                <a:cs typeface="Calibri"/>
              </a:rPr>
              <a:t>основу </a:t>
            </a:r>
            <a:r>
              <a:rPr sz="1800" dirty="0">
                <a:latin typeface="Calibri"/>
                <a:cs typeface="Calibri"/>
              </a:rPr>
              <a:t>сочинения </a:t>
            </a:r>
            <a:r>
              <a:rPr sz="1800" spc="-5" dirty="0">
                <a:latin typeface="Calibri"/>
                <a:cs typeface="Calibri"/>
              </a:rPr>
              <a:t>могут лечь рассуждения </a:t>
            </a:r>
            <a:r>
              <a:rPr sz="1800" dirty="0">
                <a:latin typeface="Calibri"/>
                <a:cs typeface="Calibri"/>
              </a:rPr>
              <a:t>о  причинах </a:t>
            </a:r>
            <a:r>
              <a:rPr sz="1800" spc="-5" dirty="0">
                <a:latin typeface="Calibri"/>
                <a:cs typeface="Calibri"/>
              </a:rPr>
              <a:t>возникновения </a:t>
            </a:r>
            <a:r>
              <a:rPr sz="1800" dirty="0">
                <a:latin typeface="Calibri"/>
                <a:cs typeface="Calibri"/>
              </a:rPr>
              <a:t>и </a:t>
            </a:r>
            <a:r>
              <a:rPr sz="1800" spc="-5" dirty="0">
                <a:latin typeface="Calibri"/>
                <a:cs typeface="Calibri"/>
              </a:rPr>
              <a:t>способах разрешения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межличностных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конфликтов</a:t>
            </a:r>
            <a:r>
              <a:rPr sz="1800" spc="-10" dirty="0">
                <a:latin typeface="Calibri"/>
                <a:cs typeface="Calibri"/>
              </a:rPr>
              <a:t>,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spc="-5" dirty="0">
                <a:latin typeface="Calibri"/>
                <a:cs typeface="Calibri"/>
              </a:rPr>
              <a:t>путях достижения 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понимания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согласия </a:t>
            </a:r>
            <a:r>
              <a:rPr sz="1800" spc="-15" dirty="0">
                <a:latin typeface="Calibri"/>
                <a:cs typeface="Calibri"/>
              </a:rPr>
              <a:t>между людьми. </a:t>
            </a:r>
            <a:r>
              <a:rPr sz="1800" spc="-5" dirty="0">
                <a:latin typeface="Calibri"/>
                <a:cs typeface="Calibri"/>
              </a:rPr>
              <a:t>Собственный жизненный </a:t>
            </a:r>
            <a:r>
              <a:rPr sz="1800" spc="-20" dirty="0">
                <a:latin typeface="Calibri"/>
                <a:cs typeface="Calibri"/>
              </a:rPr>
              <a:t>опыт, </a:t>
            </a:r>
            <a:r>
              <a:rPr sz="1800" dirty="0">
                <a:latin typeface="Calibri"/>
                <a:cs typeface="Calibri"/>
              </a:rPr>
              <a:t>а </a:t>
            </a:r>
            <a:r>
              <a:rPr sz="1800" spc="-10" dirty="0">
                <a:latin typeface="Calibri"/>
                <a:cs typeface="Calibri"/>
              </a:rPr>
              <a:t>также </a:t>
            </a:r>
            <a:r>
              <a:rPr sz="1800" spc="-5" dirty="0">
                <a:latin typeface="Calibri"/>
                <a:cs typeface="Calibri"/>
              </a:rPr>
              <a:t>обращение </a:t>
            </a:r>
            <a:r>
              <a:rPr sz="1800" dirty="0">
                <a:latin typeface="Calibri"/>
                <a:cs typeface="Calibri"/>
              </a:rPr>
              <a:t>к </a:t>
            </a:r>
            <a:r>
              <a:rPr sz="1800" spc="-5" dirty="0">
                <a:latin typeface="Calibri"/>
                <a:cs typeface="Calibri"/>
              </a:rPr>
              <a:t>различным  литературным источникам </a:t>
            </a:r>
            <a:r>
              <a:rPr sz="1800" dirty="0">
                <a:latin typeface="Calibri"/>
                <a:cs typeface="Calibri"/>
              </a:rPr>
              <a:t>(в </a:t>
            </a:r>
            <a:r>
              <a:rPr sz="1800" spc="-10" dirty="0">
                <a:latin typeface="Calibri"/>
                <a:cs typeface="Calibri"/>
              </a:rPr>
              <a:t>том </a:t>
            </a:r>
            <a:r>
              <a:rPr sz="1800" spc="-5" dirty="0">
                <a:latin typeface="Calibri"/>
                <a:cs typeface="Calibri"/>
              </a:rPr>
              <a:t>числе </a:t>
            </a:r>
            <a:r>
              <a:rPr sz="1800" dirty="0">
                <a:latin typeface="Calibri"/>
                <a:cs typeface="Calibri"/>
              </a:rPr>
              <a:t>к </a:t>
            </a:r>
            <a:r>
              <a:rPr sz="1800" spc="-5" dirty="0">
                <a:latin typeface="Calibri"/>
                <a:cs typeface="Calibri"/>
              </a:rPr>
              <a:t>философской литературе </a:t>
            </a:r>
            <a:r>
              <a:rPr sz="1800" dirty="0">
                <a:latin typeface="Calibri"/>
                <a:cs typeface="Calibri"/>
              </a:rPr>
              <a:t>и </a:t>
            </a:r>
            <a:r>
              <a:rPr sz="1800" spc="-10" dirty="0">
                <a:latin typeface="Calibri"/>
                <a:cs typeface="Calibri"/>
              </a:rPr>
              <a:t>публицистике) дадут </a:t>
            </a:r>
            <a:r>
              <a:rPr sz="1800" spc="-5" dirty="0">
                <a:latin typeface="Calibri"/>
                <a:cs typeface="Calibri"/>
              </a:rPr>
              <a:t>возможность  </a:t>
            </a:r>
            <a:r>
              <a:rPr sz="1800" spc="-15" dirty="0">
                <a:latin typeface="Calibri"/>
                <a:cs typeface="Calibri"/>
              </a:rPr>
              <a:t>глубокого </a:t>
            </a:r>
            <a:r>
              <a:rPr sz="1800" spc="-10" dirty="0">
                <a:latin typeface="Calibri"/>
                <a:cs typeface="Calibri"/>
              </a:rPr>
              <a:t>отклика </a:t>
            </a:r>
            <a:r>
              <a:rPr sz="1800" dirty="0">
                <a:latin typeface="Calibri"/>
                <a:cs typeface="Calibri"/>
              </a:rPr>
              <a:t>на </a:t>
            </a:r>
            <a:r>
              <a:rPr sz="1800" spc="-10" dirty="0">
                <a:latin typeface="Calibri"/>
                <a:cs typeface="Calibri"/>
              </a:rPr>
              <a:t>предложенную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тему.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09646" y="755395"/>
            <a:ext cx="4966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АСПЕКТЫ</a:t>
            </a:r>
            <a:r>
              <a:rPr spc="15" dirty="0"/>
              <a:t> </a:t>
            </a:r>
            <a:r>
              <a:rPr spc="-20" dirty="0"/>
              <a:t>НАПРАВЛЕНИЯ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58900" y="2104644"/>
            <a:ext cx="10179050" cy="2683510"/>
          </a:xfrm>
          <a:prstGeom prst="rect">
            <a:avLst/>
          </a:prstGeom>
        </p:spPr>
        <p:txBody>
          <a:bodyPr vert="horz" wrap="square" lIns="0" tIns="180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20"/>
              </a:spcBef>
            </a:pPr>
            <a:r>
              <a:rPr sz="2000" spc="5" dirty="0">
                <a:latin typeface="Arial"/>
                <a:cs typeface="Arial"/>
              </a:rPr>
              <a:t>1.Человек </a:t>
            </a:r>
            <a:r>
              <a:rPr sz="2000" dirty="0">
                <a:latin typeface="Arial"/>
                <a:cs typeface="Arial"/>
              </a:rPr>
              <a:t>и </a:t>
            </a:r>
            <a:r>
              <a:rPr sz="2000" spc="-10" dirty="0">
                <a:latin typeface="Arial"/>
                <a:cs typeface="Arial"/>
              </a:rPr>
              <a:t>общество. </a:t>
            </a:r>
            <a:r>
              <a:rPr sz="2000" spc="-5" dirty="0">
                <a:latin typeface="Arial"/>
                <a:cs typeface="Arial"/>
              </a:rPr>
              <a:t>Влияние </a:t>
            </a:r>
            <a:r>
              <a:rPr sz="2000" spc="-10" dirty="0">
                <a:latin typeface="Arial"/>
                <a:cs typeface="Arial"/>
              </a:rPr>
              <a:t>общества </a:t>
            </a:r>
            <a:r>
              <a:rPr sz="2000" spc="-5" dirty="0">
                <a:latin typeface="Arial"/>
                <a:cs typeface="Arial"/>
              </a:rPr>
              <a:t>на человека. </a:t>
            </a:r>
            <a:r>
              <a:rPr sz="2000" spc="-35" dirty="0">
                <a:latin typeface="Arial"/>
                <a:cs typeface="Arial"/>
              </a:rPr>
              <a:t>Роль </a:t>
            </a:r>
            <a:r>
              <a:rPr sz="2000" spc="-10" dirty="0">
                <a:latin typeface="Arial"/>
                <a:cs typeface="Arial"/>
              </a:rPr>
              <a:t>человека </a:t>
            </a:r>
            <a:r>
              <a:rPr sz="2000" dirty="0">
                <a:latin typeface="Arial"/>
                <a:cs typeface="Arial"/>
              </a:rPr>
              <a:t>в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обществе.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</a:pPr>
            <a:r>
              <a:rPr sz="2000" spc="15" dirty="0">
                <a:latin typeface="Arial"/>
                <a:cs typeface="Arial"/>
              </a:rPr>
              <a:t>2.Формы </a:t>
            </a:r>
            <a:r>
              <a:rPr sz="2000" spc="-15" dirty="0">
                <a:latin typeface="Arial"/>
                <a:cs typeface="Arial"/>
              </a:rPr>
              <a:t>человеческих </a:t>
            </a:r>
            <a:r>
              <a:rPr sz="2000" spc="-10" dirty="0">
                <a:latin typeface="Arial"/>
                <a:cs typeface="Arial"/>
              </a:rPr>
              <a:t>взаимоотношений: </a:t>
            </a:r>
            <a:r>
              <a:rPr sz="2000" spc="-5" dirty="0">
                <a:latin typeface="Arial"/>
                <a:cs typeface="Arial"/>
              </a:rPr>
              <a:t>взаимопонимание, </a:t>
            </a:r>
            <a:r>
              <a:rPr sz="2000" dirty="0">
                <a:latin typeface="Arial"/>
                <a:cs typeface="Arial"/>
              </a:rPr>
              <a:t>конкуренция,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конфликт.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spc="10" dirty="0">
                <a:latin typeface="Arial"/>
                <a:cs typeface="Arial"/>
              </a:rPr>
              <a:t>3.Причины </a:t>
            </a:r>
            <a:r>
              <a:rPr sz="2000" spc="-5" dirty="0">
                <a:latin typeface="Arial"/>
                <a:cs typeface="Arial"/>
              </a:rPr>
              <a:t>конфликтов, пути их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разрешения.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spc="15" dirty="0">
                <a:latin typeface="Arial"/>
                <a:cs typeface="Arial"/>
              </a:rPr>
              <a:t>4.Поиск </a:t>
            </a:r>
            <a:r>
              <a:rPr sz="2000" spc="-5" dirty="0">
                <a:latin typeface="Arial"/>
                <a:cs typeface="Arial"/>
              </a:rPr>
              <a:t>взаимопонимания, согласия. </a:t>
            </a:r>
            <a:r>
              <a:rPr sz="2000" dirty="0">
                <a:latin typeface="Arial"/>
                <a:cs typeface="Arial"/>
              </a:rPr>
              <a:t>Диалог </a:t>
            </a:r>
            <a:r>
              <a:rPr sz="2000" spc="-10" dirty="0">
                <a:latin typeface="Arial"/>
                <a:cs typeface="Arial"/>
              </a:rPr>
              <a:t>людей,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культур.</a:t>
            </a:r>
            <a:endParaRPr sz="2000">
              <a:latin typeface="Arial"/>
              <a:cs typeface="Arial"/>
            </a:endParaRPr>
          </a:p>
          <a:p>
            <a:pPr marL="241300" marR="1437005" indent="-228600">
              <a:lnSpc>
                <a:spcPct val="108000"/>
              </a:lnSpc>
              <a:spcBef>
                <a:spcPts val="1100"/>
              </a:spcBef>
            </a:pPr>
            <a:r>
              <a:rPr sz="2000" spc="5" dirty="0">
                <a:latin typeface="Arial"/>
                <a:cs typeface="Arial"/>
              </a:rPr>
              <a:t>5.Межличностные </a:t>
            </a:r>
            <a:r>
              <a:rPr sz="2000" spc="-10" dirty="0">
                <a:latin typeface="Arial"/>
                <a:cs typeface="Arial"/>
              </a:rPr>
              <a:t>отношения, отношение человека </a:t>
            </a:r>
            <a:r>
              <a:rPr sz="2000" dirty="0">
                <a:latin typeface="Arial"/>
                <a:cs typeface="Arial"/>
              </a:rPr>
              <a:t>к </a:t>
            </a:r>
            <a:r>
              <a:rPr sz="2000" spc="-5" dirty="0">
                <a:latin typeface="Arial"/>
                <a:cs typeface="Arial"/>
              </a:rPr>
              <a:t>«другому»: зависть,  милосердие, ненависть, любовь </a:t>
            </a:r>
            <a:r>
              <a:rPr sz="2000" dirty="0">
                <a:latin typeface="Arial"/>
                <a:cs typeface="Arial"/>
              </a:rPr>
              <a:t>и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др.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15983" y="673742"/>
            <a:ext cx="8589949" cy="52920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041775" cy="6858000"/>
            <a:chOff x="0" y="0"/>
            <a:chExt cx="404177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041648" cy="685799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144" y="4404359"/>
              <a:ext cx="4032504" cy="245364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960" y="1566671"/>
              <a:ext cx="3977640" cy="438912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79119" y="2654807"/>
              <a:ext cx="2898648" cy="78638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4320" y="3084576"/>
              <a:ext cx="2752344" cy="78943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636520" y="3084576"/>
              <a:ext cx="847344" cy="78943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008376" y="3072383"/>
              <a:ext cx="771144" cy="80162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25423" y="3505200"/>
              <a:ext cx="649224" cy="8016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6111" y="3517391"/>
              <a:ext cx="682751" cy="789431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88719" y="3517391"/>
              <a:ext cx="710183" cy="789431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511808" y="3517391"/>
              <a:ext cx="1658112" cy="789431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691383" y="3505200"/>
              <a:ext cx="728471" cy="801624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85564" y="2731515"/>
            <a:ext cx="3054350" cy="131508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 indent="303530">
              <a:lnSpc>
                <a:spcPct val="101400"/>
              </a:lnSpc>
              <a:spcBef>
                <a:spcPts val="50"/>
              </a:spcBef>
            </a:pPr>
            <a:r>
              <a:rPr sz="2800" b="1" spc="-30" dirty="0">
                <a:solidFill>
                  <a:srgbClr val="FFFFFF"/>
                </a:solidFill>
                <a:latin typeface="Calibri"/>
                <a:cs typeface="Calibri"/>
              </a:rPr>
              <a:t>ТЕМАТИЧЕСКОЕ  </a:t>
            </a:r>
            <a:r>
              <a:rPr sz="2800" b="1" spc="-20" dirty="0">
                <a:solidFill>
                  <a:srgbClr val="FFFFFF"/>
                </a:solidFill>
                <a:latin typeface="Calibri"/>
                <a:cs typeface="Calibri"/>
              </a:rPr>
              <a:t>НАПРАВЛЕНИЕ</a:t>
            </a:r>
            <a:r>
              <a:rPr sz="2800" b="1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125" b="1" spc="165" baseline="1010" dirty="0">
                <a:solidFill>
                  <a:srgbClr val="FFFFFF"/>
                </a:solidFill>
                <a:latin typeface="Cambria Math"/>
                <a:cs typeface="Cambria Math"/>
              </a:rPr>
              <a:t>№</a:t>
            </a:r>
            <a:r>
              <a:rPr sz="4125" spc="165" baseline="1010" dirty="0">
                <a:solidFill>
                  <a:srgbClr val="FFFFFF"/>
                </a:solidFill>
                <a:latin typeface="Calibri"/>
                <a:cs typeface="Calibri"/>
              </a:rPr>
              <a:t>2.</a:t>
            </a:r>
            <a:endParaRPr sz="4125" baseline="1010">
              <a:latin typeface="Calibri"/>
              <a:cs typeface="Calibri"/>
            </a:endParaRPr>
          </a:p>
          <a:p>
            <a:pPr marL="462915">
              <a:lnSpc>
                <a:spcPct val="100000"/>
              </a:lnSpc>
              <a:spcBef>
                <a:spcPts val="25"/>
              </a:spcBef>
            </a:pPr>
            <a:r>
              <a:rPr sz="4125" spc="-44" baseline="1010" dirty="0">
                <a:solidFill>
                  <a:srgbClr val="FFFFFF"/>
                </a:solidFill>
                <a:latin typeface="Calibri"/>
                <a:cs typeface="Calibri"/>
              </a:rPr>
              <a:t>«</a:t>
            </a:r>
            <a:r>
              <a:rPr sz="2800" b="1" spc="-30" dirty="0">
                <a:solidFill>
                  <a:srgbClr val="FFFFFF"/>
                </a:solidFill>
                <a:latin typeface="Calibri"/>
                <a:cs typeface="Calibri"/>
              </a:rPr>
              <a:t>Я </a:t>
            </a:r>
            <a:r>
              <a:rPr sz="2800" b="1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2800" b="1" spc="1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ДРУГИЕ</a:t>
            </a:r>
            <a:r>
              <a:rPr sz="4125" spc="-22" baseline="1010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4125" baseline="101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64708" y="460755"/>
            <a:ext cx="5897245" cy="4893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0" dirty="0">
                <a:latin typeface="Calibri"/>
                <a:cs typeface="Calibri"/>
              </a:rPr>
              <a:t>Что </a:t>
            </a:r>
            <a:r>
              <a:rPr sz="1600" spc="-5" dirty="0">
                <a:latin typeface="Calibri"/>
                <a:cs typeface="Calibri"/>
              </a:rPr>
              <a:t>объединяет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20" dirty="0">
                <a:latin typeface="Calibri"/>
                <a:cs typeface="Calibri"/>
              </a:rPr>
              <a:t>людей?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  <a:tabLst>
                <a:tab pos="287020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0" dirty="0">
                <a:latin typeface="Calibri"/>
                <a:cs typeface="Calibri"/>
              </a:rPr>
              <a:t>Может </a:t>
            </a:r>
            <a:r>
              <a:rPr sz="1600" spc="-5" dirty="0">
                <a:latin typeface="Calibri"/>
                <a:cs typeface="Calibri"/>
              </a:rPr>
              <a:t>ли человек жить вне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общества?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7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0" dirty="0">
                <a:latin typeface="Calibri"/>
                <a:cs typeface="Calibri"/>
              </a:rPr>
              <a:t>Может </a:t>
            </a:r>
            <a:r>
              <a:rPr sz="1600" spc="-5" dirty="0">
                <a:latin typeface="Calibri"/>
                <a:cs typeface="Calibri"/>
              </a:rPr>
              <a:t>ли человек ставить себя выше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общества?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0" dirty="0">
                <a:latin typeface="Calibri"/>
                <a:cs typeface="Calibri"/>
              </a:rPr>
              <a:t>Может </a:t>
            </a:r>
            <a:r>
              <a:rPr sz="1600" spc="-5" dirty="0">
                <a:latin typeface="Calibri"/>
                <a:cs typeface="Calibri"/>
              </a:rPr>
              <a:t>ли </a:t>
            </a:r>
            <a:r>
              <a:rPr sz="1600" spc="-15" dirty="0">
                <a:latin typeface="Calibri"/>
                <a:cs typeface="Calibri"/>
              </a:rPr>
              <a:t>один </a:t>
            </a:r>
            <a:r>
              <a:rPr sz="1600" spc="-5" dirty="0">
                <a:latin typeface="Calibri"/>
                <a:cs typeface="Calibri"/>
              </a:rPr>
              <a:t>человек противостоять </a:t>
            </a:r>
            <a:r>
              <a:rPr sz="1600" spc="-10" dirty="0">
                <a:latin typeface="Calibri"/>
                <a:cs typeface="Calibri"/>
              </a:rPr>
              <a:t>окружающему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обществу?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7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20" dirty="0">
                <a:latin typeface="Calibri"/>
                <a:cs typeface="Calibri"/>
              </a:rPr>
              <a:t>Всегда </a:t>
            </a:r>
            <a:r>
              <a:rPr sz="1600" spc="-5" dirty="0">
                <a:latin typeface="Calibri"/>
                <a:cs typeface="Calibri"/>
              </a:rPr>
              <a:t>ли </a:t>
            </a:r>
            <a:r>
              <a:rPr sz="1600" spc="-10" dirty="0">
                <a:latin typeface="Calibri"/>
                <a:cs typeface="Calibri"/>
              </a:rPr>
              <a:t>конфликт между </a:t>
            </a:r>
            <a:r>
              <a:rPr sz="1600" spc="-15" dirty="0">
                <a:latin typeface="Calibri"/>
                <a:cs typeface="Calibri"/>
              </a:rPr>
              <a:t>людьми </a:t>
            </a:r>
            <a:r>
              <a:rPr sz="1600" spc="-10" dirty="0">
                <a:latin typeface="Calibri"/>
                <a:cs typeface="Calibri"/>
              </a:rPr>
              <a:t>приводит </a:t>
            </a:r>
            <a:r>
              <a:rPr sz="1600" dirty="0">
                <a:latin typeface="Calibri"/>
                <a:cs typeface="Calibri"/>
              </a:rPr>
              <a:t>к</a:t>
            </a:r>
            <a:r>
              <a:rPr sz="1600" spc="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вражде?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0" dirty="0">
                <a:latin typeface="Calibri"/>
                <a:cs typeface="Calibri"/>
              </a:rPr>
              <a:t>Какова роль дружбы </a:t>
            </a:r>
            <a:r>
              <a:rPr sz="1600" dirty="0">
                <a:latin typeface="Calibri"/>
                <a:cs typeface="Calibri"/>
              </a:rPr>
              <a:t>в </a:t>
            </a:r>
            <a:r>
              <a:rPr sz="1600" spc="-5" dirty="0">
                <a:latin typeface="Calibri"/>
                <a:cs typeface="Calibri"/>
              </a:rPr>
              <a:t>жизни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человека?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6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25" dirty="0">
                <a:latin typeface="Calibri"/>
                <a:cs typeface="Calibri"/>
              </a:rPr>
              <a:t>Когда </a:t>
            </a:r>
            <a:r>
              <a:rPr sz="1600" spc="-5" dirty="0">
                <a:latin typeface="Calibri"/>
                <a:cs typeface="Calibri"/>
              </a:rPr>
              <a:t>человек становится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личностью?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0" dirty="0">
                <a:latin typeface="Calibri"/>
                <a:cs typeface="Calibri"/>
              </a:rPr>
              <a:t>Каковы </a:t>
            </a:r>
            <a:r>
              <a:rPr sz="1600" spc="-5" dirty="0">
                <a:latin typeface="Calibri"/>
                <a:cs typeface="Calibri"/>
              </a:rPr>
              <a:t>причины возникновения </a:t>
            </a:r>
            <a:r>
              <a:rPr sz="1600" spc="-10" dirty="0">
                <a:latin typeface="Calibri"/>
                <a:cs typeface="Calibri"/>
              </a:rPr>
              <a:t>конфликтов между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людьми?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7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Важно ли понимание </a:t>
            </a:r>
            <a:r>
              <a:rPr sz="1600" spc="-10" dirty="0">
                <a:latin typeface="Calibri"/>
                <a:cs typeface="Calibri"/>
              </a:rPr>
              <a:t>души другого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человека?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Чем опасно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равнодушие?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7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Какими качествами </a:t>
            </a:r>
            <a:r>
              <a:rPr sz="1600" spc="-10" dirty="0">
                <a:latin typeface="Calibri"/>
                <a:cs typeface="Calibri"/>
              </a:rPr>
              <a:t>обладает </a:t>
            </a:r>
            <a:r>
              <a:rPr sz="1600" spc="-5" dirty="0">
                <a:latin typeface="Calibri"/>
                <a:cs typeface="Calibri"/>
              </a:rPr>
              <a:t>настоящий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друг?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Какими </a:t>
            </a:r>
            <a:r>
              <a:rPr sz="1600" spc="-15" dirty="0">
                <a:latin typeface="Calibri"/>
                <a:cs typeface="Calibri"/>
              </a:rPr>
              <a:t>должны </a:t>
            </a:r>
            <a:r>
              <a:rPr sz="1600" spc="-5" dirty="0">
                <a:latin typeface="Calibri"/>
                <a:cs typeface="Calibri"/>
              </a:rPr>
              <a:t>быть отношения </a:t>
            </a:r>
            <a:r>
              <a:rPr sz="1600" spc="-10" dirty="0">
                <a:latin typeface="Calibri"/>
                <a:cs typeface="Calibri"/>
              </a:rPr>
              <a:t>между родителями </a:t>
            </a:r>
            <a:r>
              <a:rPr sz="1600" dirty="0">
                <a:latin typeface="Calibri"/>
                <a:cs typeface="Calibri"/>
              </a:rPr>
              <a:t>и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детьми?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709415" y="371856"/>
            <a:ext cx="5599430" cy="1005840"/>
            <a:chOff x="3709415" y="371856"/>
            <a:chExt cx="5599430" cy="1005840"/>
          </a:xfrm>
        </p:grpSpPr>
        <p:sp>
          <p:nvSpPr>
            <p:cNvPr id="3" name="object 3"/>
            <p:cNvSpPr/>
            <p:nvPr/>
          </p:nvSpPr>
          <p:spPr>
            <a:xfrm>
              <a:off x="3709415" y="371856"/>
              <a:ext cx="2234184" cy="10058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458967" y="371856"/>
              <a:ext cx="3849624" cy="10058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79355" y="478027"/>
            <a:ext cx="5025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СПИСОК</a:t>
            </a:r>
            <a:r>
              <a:rPr spc="5" dirty="0"/>
              <a:t> </a:t>
            </a:r>
            <a:r>
              <a:rPr spc="-5" dirty="0"/>
              <a:t>ПРОИЗВЕДЕНИЙ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82918" y="1349755"/>
            <a:ext cx="11041380" cy="4695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35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А. С. Пушкин </a:t>
            </a:r>
            <a:r>
              <a:rPr sz="1800" spc="-5" dirty="0">
                <a:latin typeface="Calibri"/>
                <a:cs typeface="Calibri"/>
              </a:rPr>
              <a:t>«Капитанская </a:t>
            </a:r>
            <a:r>
              <a:rPr sz="1800" spc="-10" dirty="0">
                <a:latin typeface="Calibri"/>
                <a:cs typeface="Calibri"/>
              </a:rPr>
              <a:t>дочка», </a:t>
            </a:r>
            <a:r>
              <a:rPr sz="1800" spc="-5" dirty="0">
                <a:latin typeface="Calibri"/>
                <a:cs typeface="Calibri"/>
              </a:rPr>
              <a:t>«Повести Белкина», «Евгений</a:t>
            </a:r>
            <a:r>
              <a:rPr sz="1800" spc="5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Онегин».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М. </a:t>
            </a:r>
            <a:r>
              <a:rPr sz="1800" spc="-20" dirty="0">
                <a:latin typeface="Calibri"/>
                <a:cs typeface="Calibri"/>
              </a:rPr>
              <a:t>Ю. </a:t>
            </a:r>
            <a:r>
              <a:rPr sz="1800" spc="-5" dirty="0">
                <a:latin typeface="Calibri"/>
                <a:cs typeface="Calibri"/>
              </a:rPr>
              <a:t>Лермонтов «Мцыри», </a:t>
            </a:r>
            <a:r>
              <a:rPr sz="1800" spc="-30" dirty="0">
                <a:latin typeface="Calibri"/>
                <a:cs typeface="Calibri"/>
              </a:rPr>
              <a:t>«Герой </a:t>
            </a:r>
            <a:r>
              <a:rPr sz="1800" spc="-5" dirty="0">
                <a:latin typeface="Calibri"/>
                <a:cs typeface="Calibri"/>
              </a:rPr>
              <a:t>нашего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времени».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И. </a:t>
            </a:r>
            <a:r>
              <a:rPr sz="1800" dirty="0">
                <a:latin typeface="Calibri"/>
                <a:cs typeface="Calibri"/>
              </a:rPr>
              <a:t>С. </a:t>
            </a:r>
            <a:r>
              <a:rPr sz="1800" spc="-20" dirty="0">
                <a:latin typeface="Calibri"/>
                <a:cs typeface="Calibri"/>
              </a:rPr>
              <a:t>Тургенев </a:t>
            </a:r>
            <a:r>
              <a:rPr sz="1800" spc="-5" dirty="0">
                <a:latin typeface="Calibri"/>
                <a:cs typeface="Calibri"/>
              </a:rPr>
              <a:t>«Отцы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дети».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spcBef>
                <a:spcPts val="5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И. </a:t>
            </a:r>
            <a:r>
              <a:rPr sz="1800" dirty="0">
                <a:latin typeface="Calibri"/>
                <a:cs typeface="Calibri"/>
              </a:rPr>
              <a:t>А. </a:t>
            </a:r>
            <a:r>
              <a:rPr sz="1800" spc="-25" dirty="0">
                <a:latin typeface="Calibri"/>
                <a:cs typeface="Calibri"/>
              </a:rPr>
              <a:t>Гончаров </a:t>
            </a:r>
            <a:r>
              <a:rPr sz="1800" spc="-5" dirty="0">
                <a:latin typeface="Calibri"/>
                <a:cs typeface="Calibri"/>
              </a:rPr>
              <a:t>«Обыкновенная история»,</a:t>
            </a:r>
            <a:r>
              <a:rPr sz="1800" spc="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«Обломов».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Л. Н. </a:t>
            </a:r>
            <a:r>
              <a:rPr sz="1800" spc="-35" dirty="0">
                <a:latin typeface="Calibri"/>
                <a:cs typeface="Calibri"/>
              </a:rPr>
              <a:t>Толстой </a:t>
            </a:r>
            <a:r>
              <a:rPr sz="1800" spc="-5" dirty="0">
                <a:latin typeface="Calibri"/>
                <a:cs typeface="Calibri"/>
              </a:rPr>
              <a:t>«Война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мир».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spcBef>
                <a:spcPts val="2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70" dirty="0">
                <a:latin typeface="Calibri"/>
                <a:cs typeface="Calibri"/>
              </a:rPr>
              <a:t>Ф. </a:t>
            </a:r>
            <a:r>
              <a:rPr sz="1800" spc="-5" dirty="0">
                <a:latin typeface="Calibri"/>
                <a:cs typeface="Calibri"/>
              </a:rPr>
              <a:t>М. Достоевский «Преступление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1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наказание».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  <a:tab pos="762635" algn="l"/>
                <a:tab pos="1459865" algn="l"/>
                <a:tab pos="2847340" algn="l"/>
                <a:tab pos="3881120" algn="l"/>
                <a:tab pos="4136390" algn="l"/>
                <a:tab pos="5125720" algn="l"/>
                <a:tab pos="6083300" algn="l"/>
                <a:tab pos="7432040" algn="l"/>
                <a:tab pos="8485505" algn="l"/>
                <a:tab pos="8726805" algn="l"/>
                <a:tab pos="9817100" algn="l"/>
                <a:tab pos="1021651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А.П.	</a:t>
            </a:r>
            <a:r>
              <a:rPr sz="1800" spc="-10" dirty="0">
                <a:latin typeface="Calibri"/>
                <a:cs typeface="Calibri"/>
              </a:rPr>
              <a:t>Чехов	«Хамелеон»,	</a:t>
            </a:r>
            <a:r>
              <a:rPr sz="1800" spc="-30" dirty="0">
                <a:latin typeface="Calibri"/>
                <a:cs typeface="Calibri"/>
              </a:rPr>
              <a:t>«Толстый	</a:t>
            </a:r>
            <a:r>
              <a:rPr sz="1800" dirty="0">
                <a:latin typeface="Calibri"/>
                <a:cs typeface="Calibri"/>
              </a:rPr>
              <a:t>и	</a:t>
            </a:r>
            <a:r>
              <a:rPr sz="1800" spc="-5" dirty="0">
                <a:latin typeface="Calibri"/>
                <a:cs typeface="Calibri"/>
              </a:rPr>
              <a:t>тонкий»,	</a:t>
            </a:r>
            <a:r>
              <a:rPr sz="1800" dirty="0">
                <a:latin typeface="Calibri"/>
                <a:cs typeface="Calibri"/>
              </a:rPr>
              <a:t>«Смерть	</a:t>
            </a:r>
            <a:r>
              <a:rPr sz="1800" spc="-5" dirty="0">
                <a:latin typeface="Calibri"/>
                <a:cs typeface="Calibri"/>
              </a:rPr>
              <a:t>чиновника»,	</a:t>
            </a:r>
            <a:r>
              <a:rPr sz="1800" spc="-10" dirty="0">
                <a:latin typeface="Calibri"/>
                <a:cs typeface="Calibri"/>
              </a:rPr>
              <a:t>«Человек	</a:t>
            </a:r>
            <a:r>
              <a:rPr sz="1800" dirty="0">
                <a:latin typeface="Calibri"/>
                <a:cs typeface="Calibri"/>
              </a:rPr>
              <a:t>в	</a:t>
            </a:r>
            <a:r>
              <a:rPr sz="1800" spc="-10" dirty="0">
                <a:latin typeface="Calibri"/>
                <a:cs typeface="Calibri"/>
              </a:rPr>
              <a:t>футляре»,	</a:t>
            </a:r>
            <a:r>
              <a:rPr sz="1800" dirty="0">
                <a:latin typeface="Calibri"/>
                <a:cs typeface="Calibri"/>
              </a:rPr>
              <a:t>«О	</a:t>
            </a:r>
            <a:r>
              <a:rPr sz="1800" spc="-5" dirty="0">
                <a:latin typeface="Calibri"/>
                <a:cs typeface="Calibri"/>
              </a:rPr>
              <a:t>любви»,</a:t>
            </a:r>
            <a:endParaRPr sz="1800">
              <a:latin typeface="Calibri"/>
              <a:cs typeface="Calibri"/>
            </a:endParaRPr>
          </a:p>
          <a:p>
            <a:pPr marL="240665">
              <a:lnSpc>
                <a:spcPct val="100000"/>
              </a:lnSpc>
              <a:spcBef>
                <a:spcPts val="25"/>
              </a:spcBef>
            </a:pPr>
            <a:r>
              <a:rPr sz="1800" spc="-5" dirty="0">
                <a:latin typeface="Calibri"/>
                <a:cs typeface="Calibri"/>
              </a:rPr>
              <a:t>«Ионыч».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spcBef>
                <a:spcPts val="4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М. </a:t>
            </a:r>
            <a:r>
              <a:rPr sz="1800" spc="-30" dirty="0">
                <a:latin typeface="Calibri"/>
                <a:cs typeface="Calibri"/>
              </a:rPr>
              <a:t>Горький </a:t>
            </a:r>
            <a:r>
              <a:rPr sz="1800" spc="-5" dirty="0">
                <a:latin typeface="Calibri"/>
                <a:cs typeface="Calibri"/>
              </a:rPr>
              <a:t>«Старуха</a:t>
            </a:r>
            <a:r>
              <a:rPr sz="1800" spc="4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Изергиль».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Е. И. Замятин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«Мы».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spcBef>
                <a:spcPts val="2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М. </a:t>
            </a:r>
            <a:r>
              <a:rPr sz="1800" dirty="0">
                <a:latin typeface="Calibri"/>
                <a:cs typeface="Calibri"/>
              </a:rPr>
              <a:t>А. </a:t>
            </a:r>
            <a:r>
              <a:rPr sz="1800" spc="-15" dirty="0">
                <a:latin typeface="Calibri"/>
                <a:cs typeface="Calibri"/>
              </a:rPr>
              <a:t>Булгаков </a:t>
            </a:r>
            <a:r>
              <a:rPr sz="1800" spc="-5" dirty="0">
                <a:latin typeface="Calibri"/>
                <a:cs typeface="Calibri"/>
              </a:rPr>
              <a:t>«Мастер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Маргарита».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А. С. </a:t>
            </a:r>
            <a:r>
              <a:rPr sz="1800" spc="-30" dirty="0">
                <a:latin typeface="Calibri"/>
                <a:cs typeface="Calibri"/>
              </a:rPr>
              <a:t>Грин </a:t>
            </a:r>
            <a:r>
              <a:rPr sz="1800" spc="-5" dirty="0">
                <a:latin typeface="Calibri"/>
                <a:cs typeface="Calibri"/>
              </a:rPr>
              <a:t>«Алые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паруса».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А. П. </a:t>
            </a:r>
            <a:r>
              <a:rPr sz="1800" spc="-5" dirty="0">
                <a:latin typeface="Calibri"/>
                <a:cs typeface="Calibri"/>
              </a:rPr>
              <a:t>Платонов «Юшка»,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«Котлован».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spcBef>
                <a:spcPts val="5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М. </a:t>
            </a:r>
            <a:r>
              <a:rPr sz="1800" dirty="0">
                <a:latin typeface="Calibri"/>
                <a:cs typeface="Calibri"/>
              </a:rPr>
              <a:t>А. </a:t>
            </a:r>
            <a:r>
              <a:rPr sz="1800" spc="-20" dirty="0">
                <a:latin typeface="Calibri"/>
                <a:cs typeface="Calibri"/>
              </a:rPr>
              <a:t>Шолохов </a:t>
            </a:r>
            <a:r>
              <a:rPr sz="1800" spc="-15" dirty="0">
                <a:latin typeface="Calibri"/>
                <a:cs typeface="Calibri"/>
              </a:rPr>
              <a:t>«Судьба </a:t>
            </a:r>
            <a:r>
              <a:rPr sz="1800" spc="-10" dirty="0">
                <a:latin typeface="Calibri"/>
                <a:cs typeface="Calibri"/>
              </a:rPr>
              <a:t>человека», </a:t>
            </a:r>
            <a:r>
              <a:rPr sz="1800" spc="-25" dirty="0">
                <a:latin typeface="Calibri"/>
                <a:cs typeface="Calibri"/>
              </a:rPr>
              <a:t>«Тихий</a:t>
            </a:r>
            <a:r>
              <a:rPr sz="1800" spc="7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Дон».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А.И. </a:t>
            </a:r>
            <a:r>
              <a:rPr sz="1800" spc="-10" dirty="0">
                <a:latin typeface="Calibri"/>
                <a:cs typeface="Calibri"/>
              </a:rPr>
              <a:t>Солженицын </a:t>
            </a:r>
            <a:r>
              <a:rPr sz="1800" spc="-5" dirty="0">
                <a:latin typeface="Calibri"/>
                <a:cs typeface="Calibri"/>
              </a:rPr>
              <a:t>«Матренин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двор»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В. К. </a:t>
            </a:r>
            <a:r>
              <a:rPr sz="1800" spc="-10" dirty="0">
                <a:latin typeface="Calibri"/>
                <a:cs typeface="Calibri"/>
              </a:rPr>
              <a:t>Железников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«Чучело».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Б. </a:t>
            </a:r>
            <a:r>
              <a:rPr sz="1800" dirty="0">
                <a:latin typeface="Calibri"/>
                <a:cs typeface="Calibri"/>
              </a:rPr>
              <a:t>П. </a:t>
            </a:r>
            <a:r>
              <a:rPr sz="1800" spc="-5" dirty="0">
                <a:latin typeface="Calibri"/>
                <a:cs typeface="Calibri"/>
              </a:rPr>
              <a:t>Екимов </a:t>
            </a:r>
            <a:r>
              <a:rPr sz="1800" dirty="0">
                <a:latin typeface="Calibri"/>
                <a:cs typeface="Calibri"/>
              </a:rPr>
              <a:t>«Ночь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исцеления».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03494" y="276225"/>
            <a:ext cx="7985009" cy="61594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7079" y="268447"/>
            <a:ext cx="5430861" cy="26064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69698" y="3372737"/>
            <a:ext cx="5104422" cy="25447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24327" y="350520"/>
            <a:ext cx="7769859" cy="1554480"/>
            <a:chOff x="2624327" y="350520"/>
            <a:chExt cx="7769859" cy="1554480"/>
          </a:xfrm>
        </p:grpSpPr>
        <p:sp>
          <p:nvSpPr>
            <p:cNvPr id="3" name="object 3"/>
            <p:cNvSpPr/>
            <p:nvPr/>
          </p:nvSpPr>
          <p:spPr>
            <a:xfrm>
              <a:off x="2624327" y="350520"/>
              <a:ext cx="3709416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852160" y="350520"/>
              <a:ext cx="3520440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891016" y="350520"/>
              <a:ext cx="1069848" cy="102107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363456" y="350520"/>
              <a:ext cx="1030224" cy="10088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79392" y="896111"/>
              <a:ext cx="844296" cy="10088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26279" y="896111"/>
              <a:ext cx="1981200" cy="10088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022848" y="896111"/>
              <a:ext cx="2484120" cy="100888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09560" y="896111"/>
              <a:ext cx="944879" cy="100888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2480" algn="ctr">
              <a:lnSpc>
                <a:spcPts val="4310"/>
              </a:lnSpc>
              <a:spcBef>
                <a:spcPts val="100"/>
              </a:spcBef>
            </a:pPr>
            <a:r>
              <a:rPr spc="-40" dirty="0"/>
              <a:t>ТЕМАТИЧЕСКОЕ </a:t>
            </a:r>
            <a:r>
              <a:rPr spc="-20" dirty="0"/>
              <a:t>НАПРАВЛЕНИЕ</a:t>
            </a:r>
            <a:r>
              <a:rPr spc="150" dirty="0"/>
              <a:t> </a:t>
            </a:r>
            <a:r>
              <a:rPr sz="3500" spc="254" dirty="0">
                <a:latin typeface="Cambria Math"/>
                <a:cs typeface="Cambria Math"/>
              </a:rPr>
              <a:t>№</a:t>
            </a:r>
            <a:r>
              <a:rPr sz="3600" spc="254" dirty="0"/>
              <a:t>3.</a:t>
            </a:r>
            <a:endParaRPr sz="3600">
              <a:latin typeface="Cambria Math"/>
              <a:cs typeface="Cambria Math"/>
            </a:endParaRPr>
          </a:p>
          <a:p>
            <a:pPr marL="805815" algn="ctr">
              <a:lnSpc>
                <a:spcPts val="4310"/>
              </a:lnSpc>
            </a:pPr>
            <a:r>
              <a:rPr spc="-5" dirty="0"/>
              <a:t>«ВРЕМЯ</a:t>
            </a:r>
            <a:r>
              <a:rPr spc="70" dirty="0"/>
              <a:t> </a:t>
            </a:r>
            <a:r>
              <a:rPr spc="-5" dirty="0"/>
              <a:t>ПЕРЕМЕН»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42978" y="2059939"/>
            <a:ext cx="10781665" cy="23361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261620" algn="just">
              <a:lnSpc>
                <a:spcPct val="120400"/>
              </a:lnSpc>
              <a:spcBef>
                <a:spcPts val="90"/>
              </a:spcBef>
            </a:pPr>
            <a:r>
              <a:rPr sz="1800" dirty="0">
                <a:latin typeface="Calibri"/>
                <a:cs typeface="Calibri"/>
              </a:rPr>
              <a:t>В </a:t>
            </a:r>
            <a:r>
              <a:rPr sz="1800" spc="-10" dirty="0">
                <a:latin typeface="Calibri"/>
                <a:cs typeface="Calibri"/>
              </a:rPr>
              <a:t>рамках </a:t>
            </a:r>
            <a:r>
              <a:rPr sz="1800" spc="-5" dirty="0">
                <a:latin typeface="Calibri"/>
                <a:cs typeface="Calibri"/>
              </a:rPr>
              <a:t>данного направления </a:t>
            </a:r>
            <a:r>
              <a:rPr sz="1800" spc="-10" dirty="0">
                <a:latin typeface="Calibri"/>
                <a:cs typeface="Calibri"/>
              </a:rPr>
              <a:t>можно </a:t>
            </a:r>
            <a:r>
              <a:rPr sz="1800" spc="-25" dirty="0">
                <a:latin typeface="Calibri"/>
                <a:cs typeface="Calibri"/>
              </a:rPr>
              <a:t>будет </a:t>
            </a:r>
            <a:r>
              <a:rPr sz="1800" spc="-5" dirty="0">
                <a:latin typeface="Calibri"/>
                <a:cs typeface="Calibri"/>
              </a:rPr>
              <a:t>поразмышлять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меняющемся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мире</a:t>
            </a:r>
            <a:r>
              <a:rPr sz="1800" dirty="0">
                <a:latin typeface="Calibri"/>
                <a:cs typeface="Calibri"/>
              </a:rPr>
              <a:t>, о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причинах и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следствиях 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изменений</a:t>
            </a:r>
            <a:r>
              <a:rPr sz="1800" spc="-5" dirty="0">
                <a:latin typeface="Calibri"/>
                <a:cs typeface="Calibri"/>
              </a:rPr>
              <a:t>, </a:t>
            </a:r>
            <a:r>
              <a:rPr sz="1800" spc="-10" dirty="0">
                <a:latin typeface="Calibri"/>
                <a:cs typeface="Calibri"/>
              </a:rPr>
              <a:t>происходящих </a:t>
            </a:r>
            <a:r>
              <a:rPr sz="1800" spc="-5" dirty="0">
                <a:latin typeface="Calibri"/>
                <a:cs typeface="Calibri"/>
              </a:rPr>
              <a:t>внутри </a:t>
            </a:r>
            <a:r>
              <a:rPr sz="1800" spc="-10" dirty="0">
                <a:latin typeface="Calibri"/>
                <a:cs typeface="Calibri"/>
              </a:rPr>
              <a:t>человека </a:t>
            </a:r>
            <a:r>
              <a:rPr sz="1800" dirty="0">
                <a:latin typeface="Calibri"/>
                <a:cs typeface="Calibri"/>
              </a:rPr>
              <a:t>и в </a:t>
            </a:r>
            <a:r>
              <a:rPr sz="1800" spc="-10" dirty="0">
                <a:latin typeface="Calibri"/>
                <a:cs typeface="Calibri"/>
              </a:rPr>
              <a:t>окружающей его </a:t>
            </a:r>
            <a:r>
              <a:rPr sz="1800" spc="-5" dirty="0">
                <a:latin typeface="Calibri"/>
                <a:cs typeface="Calibri"/>
              </a:rPr>
              <a:t>действительности,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spc="-10" dirty="0">
                <a:latin typeface="Calibri"/>
                <a:cs typeface="Calibri"/>
              </a:rPr>
              <a:t>том, </a:t>
            </a:r>
            <a:r>
              <a:rPr sz="1800" spc="-5" dirty="0">
                <a:latin typeface="Calibri"/>
                <a:cs typeface="Calibri"/>
              </a:rPr>
              <a:t>перед каким 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выбором</a:t>
            </a:r>
            <a:r>
              <a:rPr sz="1800" dirty="0">
                <a:latin typeface="Calibri"/>
                <a:cs typeface="Calibri"/>
              </a:rPr>
              <a:t> он </a:t>
            </a:r>
            <a:r>
              <a:rPr sz="1800" spc="-10" dirty="0">
                <a:latin typeface="Calibri"/>
                <a:cs typeface="Calibri"/>
              </a:rPr>
              <a:t>оказывается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период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формирования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собственного мировоззрения,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в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эпоху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социальных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культурных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изменений</a:t>
            </a:r>
            <a:r>
              <a:rPr sz="1800" spc="-5" dirty="0">
                <a:latin typeface="Calibri"/>
                <a:cs typeface="Calibri"/>
              </a:rPr>
              <a:t>. </a:t>
            </a:r>
            <a:r>
              <a:rPr sz="1800" dirty="0">
                <a:latin typeface="Calibri"/>
                <a:cs typeface="Calibri"/>
              </a:rPr>
              <a:t>На </a:t>
            </a:r>
            <a:r>
              <a:rPr sz="1800" spc="-5" dirty="0">
                <a:latin typeface="Calibri"/>
                <a:cs typeface="Calibri"/>
              </a:rPr>
              <a:t>эти </a:t>
            </a:r>
            <a:r>
              <a:rPr sz="1800" dirty="0">
                <a:latin typeface="Calibri"/>
                <a:cs typeface="Calibri"/>
              </a:rPr>
              <a:t>и </a:t>
            </a:r>
            <a:r>
              <a:rPr sz="1800" spc="-5" dirty="0">
                <a:latin typeface="Calibri"/>
                <a:cs typeface="Calibri"/>
              </a:rPr>
              <a:t>другие </a:t>
            </a:r>
            <a:r>
              <a:rPr sz="1800" dirty="0">
                <a:latin typeface="Calibri"/>
                <a:cs typeface="Calibri"/>
              </a:rPr>
              <a:t>вопросы в </a:t>
            </a:r>
            <a:r>
              <a:rPr sz="1800" spc="-10" dirty="0">
                <a:latin typeface="Calibri"/>
                <a:cs typeface="Calibri"/>
              </a:rPr>
              <a:t>русле </a:t>
            </a:r>
            <a:r>
              <a:rPr sz="1800" spc="-5" dirty="0">
                <a:latin typeface="Calibri"/>
                <a:cs typeface="Calibri"/>
              </a:rPr>
              <a:t>конкретных </a:t>
            </a:r>
            <a:r>
              <a:rPr sz="1800" spc="-10" dirty="0">
                <a:latin typeface="Calibri"/>
                <a:cs typeface="Calibri"/>
              </a:rPr>
              <a:t>тем можно </a:t>
            </a:r>
            <a:r>
              <a:rPr sz="1800" spc="-5" dirty="0">
                <a:latin typeface="Calibri"/>
                <a:cs typeface="Calibri"/>
              </a:rPr>
              <a:t>ответить, опираясь </a:t>
            </a:r>
            <a:r>
              <a:rPr sz="1800" dirty="0">
                <a:latin typeface="Calibri"/>
                <a:cs typeface="Calibri"/>
              </a:rPr>
              <a:t>на  </a:t>
            </a:r>
            <a:r>
              <a:rPr sz="1800" spc="-5" dirty="0">
                <a:latin typeface="Calibri"/>
                <a:cs typeface="Calibri"/>
              </a:rPr>
              <a:t>различные литературные источники </a:t>
            </a:r>
            <a:r>
              <a:rPr sz="1800" spc="-15" dirty="0">
                <a:latin typeface="Calibri"/>
                <a:cs typeface="Calibri"/>
              </a:rPr>
              <a:t>(художественные </a:t>
            </a:r>
            <a:r>
              <a:rPr sz="1800" spc="-5" dirty="0">
                <a:latin typeface="Calibri"/>
                <a:cs typeface="Calibri"/>
              </a:rPr>
              <a:t>произведения, </a:t>
            </a:r>
            <a:r>
              <a:rPr sz="1800" spc="-10" dirty="0">
                <a:latin typeface="Calibri"/>
                <a:cs typeface="Calibri"/>
              </a:rPr>
              <a:t>мемуаристику, </a:t>
            </a:r>
            <a:r>
              <a:rPr sz="1800" spc="-5" dirty="0">
                <a:latin typeface="Calibri"/>
                <a:cs typeface="Calibri"/>
              </a:rPr>
              <a:t>научную </a:t>
            </a:r>
            <a:r>
              <a:rPr sz="1800" spc="-10" dirty="0">
                <a:latin typeface="Calibri"/>
                <a:cs typeface="Calibri"/>
              </a:rPr>
              <a:t>литературу,  </a:t>
            </a:r>
            <a:r>
              <a:rPr sz="1800" spc="-5" dirty="0">
                <a:latin typeface="Calibri"/>
                <a:cs typeface="Calibri"/>
              </a:rPr>
              <a:t>публицистику), </a:t>
            </a:r>
            <a:r>
              <a:rPr sz="1800" dirty="0">
                <a:latin typeface="Calibri"/>
                <a:cs typeface="Calibri"/>
              </a:rPr>
              <a:t>а </a:t>
            </a:r>
            <a:r>
              <a:rPr sz="1800" spc="-10" dirty="0">
                <a:latin typeface="Calibri"/>
                <a:cs typeface="Calibri"/>
              </a:rPr>
              <a:t>также </a:t>
            </a:r>
            <a:r>
              <a:rPr sz="1800" dirty="0">
                <a:latin typeface="Calibri"/>
                <a:cs typeface="Calibri"/>
              </a:rPr>
              <a:t>на </a:t>
            </a:r>
            <a:r>
              <a:rPr sz="1800" spc="-5" dirty="0">
                <a:latin typeface="Calibri"/>
                <a:cs typeface="Calibri"/>
              </a:rPr>
              <a:t>собственный опыт осмысления жизни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10" dirty="0">
                <a:latin typeface="Calibri"/>
                <a:cs typeface="Calibri"/>
              </a:rPr>
              <a:t>«большом </a:t>
            </a:r>
            <a:r>
              <a:rPr sz="1800" spc="-5" dirty="0">
                <a:latin typeface="Calibri"/>
                <a:cs typeface="Calibri"/>
              </a:rPr>
              <a:t>времени» </a:t>
            </a:r>
            <a:r>
              <a:rPr sz="1800" dirty="0">
                <a:latin typeface="Calibri"/>
                <a:cs typeface="Calibri"/>
              </a:rPr>
              <a:t>с </a:t>
            </a:r>
            <a:r>
              <a:rPr sz="1800" spc="-10" dirty="0">
                <a:latin typeface="Calibri"/>
                <a:cs typeface="Calibri"/>
              </a:rPr>
              <a:t>его проблемами </a:t>
            </a:r>
            <a:r>
              <a:rPr sz="1800" dirty="0">
                <a:latin typeface="Calibri"/>
                <a:cs typeface="Calibri"/>
              </a:rPr>
              <a:t>и  </a:t>
            </a:r>
            <a:r>
              <a:rPr sz="1800" spc="-5" dirty="0">
                <a:latin typeface="Calibri"/>
                <a:cs typeface="Calibri"/>
              </a:rPr>
              <a:t>противоречиями.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614671" y="521208"/>
            <a:ext cx="3789045" cy="1009015"/>
            <a:chOff x="4614671" y="521208"/>
            <a:chExt cx="3789045" cy="1009015"/>
          </a:xfrm>
        </p:grpSpPr>
        <p:sp>
          <p:nvSpPr>
            <p:cNvPr id="3" name="object 3"/>
            <p:cNvSpPr/>
            <p:nvPr/>
          </p:nvSpPr>
          <p:spPr>
            <a:xfrm>
              <a:off x="4614671" y="521208"/>
              <a:ext cx="2459735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589775" y="521208"/>
              <a:ext cx="1813560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884325" y="630427"/>
            <a:ext cx="32156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АСПЕКТЫ</a:t>
            </a:r>
            <a:r>
              <a:rPr spc="30" dirty="0"/>
              <a:t> </a:t>
            </a:r>
            <a:r>
              <a:rPr spc="-5" dirty="0"/>
              <a:t>ТЕМЫ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58900" y="2080260"/>
            <a:ext cx="10266045" cy="2817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46735" indent="-228600">
              <a:lnSpc>
                <a:spcPct val="115999"/>
              </a:lnSpc>
              <a:spcBef>
                <a:spcPts val="100"/>
              </a:spcBef>
            </a:pPr>
            <a:r>
              <a:rPr sz="2000" spc="5" dirty="0">
                <a:latin typeface="Arial"/>
                <a:cs typeface="Arial"/>
              </a:rPr>
              <a:t>1.Внутренние </a:t>
            </a:r>
            <a:r>
              <a:rPr sz="2000" dirty="0">
                <a:latin typeface="Arial"/>
                <a:cs typeface="Arial"/>
              </a:rPr>
              <a:t>и </a:t>
            </a:r>
            <a:r>
              <a:rPr sz="2000" spc="-5" dirty="0">
                <a:latin typeface="Arial"/>
                <a:cs typeface="Arial"/>
              </a:rPr>
              <a:t>внешние перемены </a:t>
            </a:r>
            <a:r>
              <a:rPr sz="2000" dirty="0">
                <a:latin typeface="Arial"/>
                <a:cs typeface="Arial"/>
              </a:rPr>
              <a:t>в </a:t>
            </a:r>
            <a:r>
              <a:rPr sz="2000" spc="-5" dirty="0">
                <a:latin typeface="Arial"/>
                <a:cs typeface="Arial"/>
              </a:rPr>
              <a:t>жизни человека, их причины </a:t>
            </a:r>
            <a:r>
              <a:rPr sz="2000" dirty="0">
                <a:latin typeface="Arial"/>
                <a:cs typeface="Arial"/>
              </a:rPr>
              <a:t>и </a:t>
            </a:r>
            <a:r>
              <a:rPr sz="2000" spc="-10" dirty="0">
                <a:latin typeface="Arial"/>
                <a:cs typeface="Arial"/>
              </a:rPr>
              <a:t>последствия.  </a:t>
            </a:r>
            <a:r>
              <a:rPr sz="2000" spc="-5" dirty="0">
                <a:latin typeface="Arial"/>
                <a:cs typeface="Arial"/>
              </a:rPr>
              <a:t>Взросление, </a:t>
            </a:r>
            <a:r>
              <a:rPr sz="2000" spc="-10" dirty="0">
                <a:latin typeface="Arial"/>
                <a:cs typeface="Arial"/>
              </a:rPr>
              <a:t>становление, </a:t>
            </a:r>
            <a:r>
              <a:rPr sz="2000" spc="-5" dirty="0">
                <a:latin typeface="Arial"/>
                <a:cs typeface="Arial"/>
              </a:rPr>
              <a:t>старение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человека.</a:t>
            </a:r>
            <a:endParaRPr sz="2000">
              <a:latin typeface="Arial"/>
              <a:cs typeface="Arial"/>
            </a:endParaRPr>
          </a:p>
          <a:p>
            <a:pPr marL="241300" marR="375920" indent="-228600">
              <a:lnSpc>
                <a:spcPct val="120500"/>
              </a:lnSpc>
              <a:spcBef>
                <a:spcPts val="1020"/>
              </a:spcBef>
            </a:pPr>
            <a:r>
              <a:rPr sz="2000" spc="5" dirty="0">
                <a:latin typeface="Arial"/>
                <a:cs typeface="Arial"/>
              </a:rPr>
              <a:t>2.Человек </a:t>
            </a:r>
            <a:r>
              <a:rPr sz="2000" dirty="0">
                <a:latin typeface="Arial"/>
                <a:cs typeface="Arial"/>
              </a:rPr>
              <a:t>в </a:t>
            </a:r>
            <a:r>
              <a:rPr sz="2000" spc="-5" dirty="0">
                <a:latin typeface="Arial"/>
                <a:cs typeface="Arial"/>
              </a:rPr>
              <a:t>эпоху перемен. Боязнь перемен, стремление </a:t>
            </a:r>
            <a:r>
              <a:rPr sz="2000" dirty="0">
                <a:latin typeface="Arial"/>
                <a:cs typeface="Arial"/>
              </a:rPr>
              <a:t>к </a:t>
            </a:r>
            <a:r>
              <a:rPr sz="2000" spc="-5" dirty="0">
                <a:latin typeface="Arial"/>
                <a:cs typeface="Arial"/>
              </a:rPr>
              <a:t>переменам. </a:t>
            </a:r>
            <a:r>
              <a:rPr sz="2000" spc="-10" dirty="0">
                <a:latin typeface="Arial"/>
                <a:cs typeface="Arial"/>
              </a:rPr>
              <a:t>Поведение  человека </a:t>
            </a:r>
            <a:r>
              <a:rPr sz="2000" spc="-15" dirty="0">
                <a:latin typeface="Arial"/>
                <a:cs typeface="Arial"/>
              </a:rPr>
              <a:t>во </a:t>
            </a:r>
            <a:r>
              <a:rPr sz="2000" spc="-5" dirty="0">
                <a:latin typeface="Arial"/>
                <a:cs typeface="Arial"/>
              </a:rPr>
              <a:t>время душевных, </a:t>
            </a:r>
            <a:r>
              <a:rPr sz="2000" dirty="0">
                <a:latin typeface="Arial"/>
                <a:cs typeface="Arial"/>
              </a:rPr>
              <a:t>социальных и </a:t>
            </a:r>
            <a:r>
              <a:rPr sz="2000" spc="-10" dirty="0">
                <a:latin typeface="Arial"/>
                <a:cs typeface="Arial"/>
              </a:rPr>
              <a:t>политических </a:t>
            </a:r>
            <a:r>
              <a:rPr sz="2000" spc="-5" dirty="0">
                <a:latin typeface="Arial"/>
                <a:cs typeface="Arial"/>
              </a:rPr>
              <a:t>изменений,  </a:t>
            </a:r>
            <a:r>
              <a:rPr sz="2000" spc="-10" dirty="0">
                <a:latin typeface="Arial"/>
                <a:cs typeface="Arial"/>
              </a:rPr>
              <a:t>нравственный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выбор.</a:t>
            </a:r>
            <a:endParaRPr sz="2000">
              <a:latin typeface="Arial"/>
              <a:cs typeface="Arial"/>
            </a:endParaRPr>
          </a:p>
          <a:p>
            <a:pPr marL="241300" marR="5080" indent="-228600">
              <a:lnSpc>
                <a:spcPct val="117000"/>
              </a:lnSpc>
              <a:spcBef>
                <a:spcPts val="1100"/>
              </a:spcBef>
              <a:tabLst>
                <a:tab pos="1624965" algn="l"/>
                <a:tab pos="1959610" algn="l"/>
                <a:tab pos="2816225" algn="l"/>
                <a:tab pos="3378200" algn="l"/>
                <a:tab pos="4839335" algn="l"/>
                <a:tab pos="6360795" algn="l"/>
                <a:tab pos="7640955" algn="l"/>
                <a:tab pos="8853805" algn="l"/>
              </a:tabLst>
            </a:pPr>
            <a:r>
              <a:rPr sz="2000" dirty="0">
                <a:latin typeface="Arial"/>
                <a:cs typeface="Arial"/>
              </a:rPr>
              <a:t>3</a:t>
            </a:r>
            <a:r>
              <a:rPr sz="2000" spc="130" dirty="0">
                <a:latin typeface="Arial"/>
                <a:cs typeface="Arial"/>
              </a:rPr>
              <a:t>.</a:t>
            </a:r>
            <a:r>
              <a:rPr sz="2000" dirty="0">
                <a:latin typeface="Arial"/>
                <a:cs typeface="Arial"/>
              </a:rPr>
              <a:t>Ис</a:t>
            </a:r>
            <a:r>
              <a:rPr sz="2000" spc="20" dirty="0">
                <a:latin typeface="Arial"/>
                <a:cs typeface="Arial"/>
              </a:rPr>
              <a:t>к</a:t>
            </a:r>
            <a:r>
              <a:rPr sz="2000" spc="-25" dirty="0">
                <a:latin typeface="Arial"/>
                <a:cs typeface="Arial"/>
              </a:rPr>
              <a:t>у</a:t>
            </a:r>
            <a:r>
              <a:rPr sz="2000" dirty="0">
                <a:latin typeface="Arial"/>
                <a:cs typeface="Arial"/>
              </a:rPr>
              <a:t>сс</a:t>
            </a:r>
            <a:r>
              <a:rPr sz="2000" spc="-5" dirty="0">
                <a:latin typeface="Arial"/>
                <a:cs typeface="Arial"/>
              </a:rPr>
              <a:t>т</a:t>
            </a:r>
            <a:r>
              <a:rPr sz="2000" spc="-25" dirty="0">
                <a:latin typeface="Arial"/>
                <a:cs typeface="Arial"/>
              </a:rPr>
              <a:t>в</a:t>
            </a:r>
            <a:r>
              <a:rPr sz="2000" dirty="0">
                <a:latin typeface="Arial"/>
                <a:cs typeface="Arial"/>
              </a:rPr>
              <a:t>о	и	</a:t>
            </a:r>
            <a:r>
              <a:rPr sz="2000" spc="-5" dirty="0">
                <a:latin typeface="Arial"/>
                <a:cs typeface="Arial"/>
              </a:rPr>
              <a:t>н</a:t>
            </a:r>
            <a:r>
              <a:rPr sz="2000" spc="-25" dirty="0">
                <a:latin typeface="Arial"/>
                <a:cs typeface="Arial"/>
              </a:rPr>
              <a:t>а</a:t>
            </a:r>
            <a:r>
              <a:rPr sz="2000" dirty="0">
                <a:latin typeface="Arial"/>
                <a:cs typeface="Arial"/>
              </a:rPr>
              <a:t>у</a:t>
            </a:r>
            <a:r>
              <a:rPr sz="2000" spc="40" dirty="0">
                <a:latin typeface="Arial"/>
                <a:cs typeface="Arial"/>
              </a:rPr>
              <a:t>к</a:t>
            </a:r>
            <a:r>
              <a:rPr sz="2000" dirty="0">
                <a:latin typeface="Arial"/>
                <a:cs typeface="Arial"/>
              </a:rPr>
              <a:t>а	</a:t>
            </a:r>
            <a:r>
              <a:rPr sz="2000" spc="40" dirty="0">
                <a:latin typeface="Arial"/>
                <a:cs typeface="Arial"/>
              </a:rPr>
              <a:t>к</a:t>
            </a:r>
            <a:r>
              <a:rPr sz="2000" dirty="0">
                <a:latin typeface="Arial"/>
                <a:cs typeface="Arial"/>
              </a:rPr>
              <a:t>ак	</a:t>
            </a:r>
            <a:r>
              <a:rPr sz="2000" spc="-45" dirty="0">
                <a:latin typeface="Arial"/>
                <a:cs typeface="Arial"/>
              </a:rPr>
              <a:t>о</a:t>
            </a:r>
            <a:r>
              <a:rPr sz="2000" spc="-5" dirty="0">
                <a:latin typeface="Arial"/>
                <a:cs typeface="Arial"/>
              </a:rPr>
              <a:t>т</a:t>
            </a:r>
            <a:r>
              <a:rPr sz="2000" dirty="0">
                <a:latin typeface="Arial"/>
                <a:cs typeface="Arial"/>
              </a:rPr>
              <a:t>раже</a:t>
            </a:r>
            <a:r>
              <a:rPr sz="2000" spc="-5" dirty="0">
                <a:latin typeface="Arial"/>
                <a:cs typeface="Arial"/>
              </a:rPr>
              <a:t>ни</a:t>
            </a:r>
            <a:r>
              <a:rPr sz="2000" dirty="0">
                <a:latin typeface="Arial"/>
                <a:cs typeface="Arial"/>
              </a:rPr>
              <a:t>е	</a:t>
            </a:r>
            <a:r>
              <a:rPr sz="2000" spc="20" dirty="0">
                <a:latin typeface="Arial"/>
                <a:cs typeface="Arial"/>
              </a:rPr>
              <a:t>к</a:t>
            </a:r>
            <a:r>
              <a:rPr sz="2000" spc="-45" dirty="0">
                <a:latin typeface="Arial"/>
                <a:cs typeface="Arial"/>
              </a:rPr>
              <a:t>у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spc="-165" dirty="0">
                <a:latin typeface="Arial"/>
                <a:cs typeface="Arial"/>
              </a:rPr>
              <a:t>ь</a:t>
            </a:r>
            <a:r>
              <a:rPr sz="2000" spc="15" dirty="0">
                <a:latin typeface="Arial"/>
                <a:cs typeface="Arial"/>
              </a:rPr>
              <a:t>т</a:t>
            </a:r>
            <a:r>
              <a:rPr sz="2000" spc="-25" dirty="0">
                <a:latin typeface="Arial"/>
                <a:cs typeface="Arial"/>
              </a:rPr>
              <a:t>у</a:t>
            </a:r>
            <a:r>
              <a:rPr sz="2000" spc="-5" dirty="0">
                <a:latin typeface="Arial"/>
                <a:cs typeface="Arial"/>
              </a:rPr>
              <a:t>р</a:t>
            </a:r>
            <a:r>
              <a:rPr sz="2000" spc="-10" dirty="0">
                <a:latin typeface="Arial"/>
                <a:cs typeface="Arial"/>
              </a:rPr>
              <a:t>н</a:t>
            </a:r>
            <a:r>
              <a:rPr sz="2000" spc="-5" dirty="0">
                <a:latin typeface="Arial"/>
                <a:cs typeface="Arial"/>
              </a:rPr>
              <a:t>ы</a:t>
            </a:r>
            <a:r>
              <a:rPr sz="2000" dirty="0">
                <a:latin typeface="Arial"/>
                <a:cs typeface="Arial"/>
              </a:rPr>
              <a:t>х	пе</a:t>
            </a:r>
            <a:r>
              <a:rPr sz="2000" spc="-5" dirty="0">
                <a:latin typeface="Arial"/>
                <a:cs typeface="Arial"/>
              </a:rPr>
              <a:t>ре</a:t>
            </a:r>
            <a:r>
              <a:rPr sz="2000" dirty="0">
                <a:latin typeface="Arial"/>
                <a:cs typeface="Arial"/>
              </a:rPr>
              <a:t>м</a:t>
            </a:r>
            <a:r>
              <a:rPr sz="2000" spc="-5" dirty="0">
                <a:latin typeface="Arial"/>
                <a:cs typeface="Arial"/>
              </a:rPr>
              <a:t>ен</a:t>
            </a:r>
            <a:r>
              <a:rPr sz="2000" dirty="0">
                <a:latin typeface="Arial"/>
                <a:cs typeface="Arial"/>
              </a:rPr>
              <a:t>.	В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spc="-10" dirty="0">
                <a:latin typeface="Arial"/>
                <a:cs typeface="Arial"/>
              </a:rPr>
              <a:t>и</a:t>
            </a:r>
            <a:r>
              <a:rPr sz="2000" dirty="0">
                <a:latin typeface="Arial"/>
                <a:cs typeface="Arial"/>
              </a:rPr>
              <a:t>я</a:t>
            </a:r>
            <a:r>
              <a:rPr sz="2000" spc="-5" dirty="0">
                <a:latin typeface="Arial"/>
                <a:cs typeface="Arial"/>
              </a:rPr>
              <a:t>н</a:t>
            </a:r>
            <a:r>
              <a:rPr sz="2000" spc="-10" dirty="0">
                <a:latin typeface="Arial"/>
                <a:cs typeface="Arial"/>
              </a:rPr>
              <a:t>и</a:t>
            </a:r>
            <a:r>
              <a:rPr sz="2000" dirty="0">
                <a:latin typeface="Arial"/>
                <a:cs typeface="Arial"/>
              </a:rPr>
              <a:t>е	</a:t>
            </a:r>
            <a:r>
              <a:rPr sz="2000" spc="20" dirty="0">
                <a:latin typeface="Arial"/>
                <a:cs typeface="Arial"/>
              </a:rPr>
              <a:t>к</a:t>
            </a:r>
            <a:r>
              <a:rPr sz="2000" spc="-45" dirty="0">
                <a:latin typeface="Arial"/>
                <a:cs typeface="Arial"/>
              </a:rPr>
              <a:t>у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spc="-165" dirty="0">
                <a:latin typeface="Arial"/>
                <a:cs typeface="Arial"/>
              </a:rPr>
              <a:t>ь</a:t>
            </a:r>
            <a:r>
              <a:rPr sz="2000" spc="15" dirty="0">
                <a:latin typeface="Arial"/>
                <a:cs typeface="Arial"/>
              </a:rPr>
              <a:t>т</a:t>
            </a:r>
            <a:r>
              <a:rPr sz="2000" spc="-25" dirty="0">
                <a:latin typeface="Arial"/>
                <a:cs typeface="Arial"/>
              </a:rPr>
              <a:t>у</a:t>
            </a:r>
            <a:r>
              <a:rPr sz="2000" dirty="0">
                <a:latin typeface="Arial"/>
                <a:cs typeface="Arial"/>
              </a:rPr>
              <a:t>р</a:t>
            </a:r>
            <a:r>
              <a:rPr sz="2000" spc="-5" dirty="0">
                <a:latin typeface="Arial"/>
                <a:cs typeface="Arial"/>
              </a:rPr>
              <a:t>н</a:t>
            </a:r>
            <a:r>
              <a:rPr sz="2000" dirty="0">
                <a:latin typeface="Arial"/>
                <a:cs typeface="Arial"/>
              </a:rPr>
              <a:t>ых,  </a:t>
            </a:r>
            <a:r>
              <a:rPr sz="2000" spc="-5" dirty="0">
                <a:latin typeface="Arial"/>
                <a:cs typeface="Arial"/>
              </a:rPr>
              <a:t>исторических, </a:t>
            </a:r>
            <a:r>
              <a:rPr sz="2000" spc="-10" dirty="0">
                <a:latin typeface="Arial"/>
                <a:cs typeface="Arial"/>
              </a:rPr>
              <a:t>политических </a:t>
            </a:r>
            <a:r>
              <a:rPr sz="2000" spc="-5" dirty="0">
                <a:latin typeface="Arial"/>
                <a:cs typeface="Arial"/>
              </a:rPr>
              <a:t>перемен на искусство,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науку.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24327" y="350520"/>
            <a:ext cx="7769859" cy="1554480"/>
            <a:chOff x="2624327" y="350520"/>
            <a:chExt cx="7769859" cy="1554480"/>
          </a:xfrm>
        </p:grpSpPr>
        <p:sp>
          <p:nvSpPr>
            <p:cNvPr id="3" name="object 3"/>
            <p:cNvSpPr/>
            <p:nvPr/>
          </p:nvSpPr>
          <p:spPr>
            <a:xfrm>
              <a:off x="2624327" y="350520"/>
              <a:ext cx="3709416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852160" y="350520"/>
              <a:ext cx="3520440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891016" y="350520"/>
              <a:ext cx="1069848" cy="102107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363456" y="350520"/>
              <a:ext cx="1030224" cy="10088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79392" y="896111"/>
              <a:ext cx="844296" cy="10088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26279" y="896111"/>
              <a:ext cx="1981200" cy="10088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022848" y="896111"/>
              <a:ext cx="2484120" cy="100888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09560" y="896111"/>
              <a:ext cx="944879" cy="100888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2480" algn="ctr">
              <a:lnSpc>
                <a:spcPts val="4310"/>
              </a:lnSpc>
              <a:spcBef>
                <a:spcPts val="100"/>
              </a:spcBef>
            </a:pPr>
            <a:r>
              <a:rPr spc="-40" dirty="0"/>
              <a:t>ТЕМАТИЧЕСКОЕ </a:t>
            </a:r>
            <a:r>
              <a:rPr spc="-20" dirty="0"/>
              <a:t>НАПРАВЛЕНИЕ</a:t>
            </a:r>
            <a:r>
              <a:rPr spc="150" dirty="0"/>
              <a:t> </a:t>
            </a:r>
            <a:r>
              <a:rPr sz="3500" spc="254" dirty="0">
                <a:latin typeface="Cambria Math"/>
                <a:cs typeface="Cambria Math"/>
              </a:rPr>
              <a:t>№</a:t>
            </a:r>
            <a:r>
              <a:rPr sz="3600" spc="254" dirty="0"/>
              <a:t>3.</a:t>
            </a:r>
            <a:endParaRPr sz="3600">
              <a:latin typeface="Cambria Math"/>
              <a:cs typeface="Cambria Math"/>
            </a:endParaRPr>
          </a:p>
          <a:p>
            <a:pPr marL="805815" algn="ctr">
              <a:lnSpc>
                <a:spcPts val="4310"/>
              </a:lnSpc>
            </a:pPr>
            <a:r>
              <a:rPr spc="-5" dirty="0"/>
              <a:t>«ВРЕМЯ</a:t>
            </a:r>
            <a:r>
              <a:rPr spc="70" dirty="0"/>
              <a:t> </a:t>
            </a:r>
            <a:r>
              <a:rPr spc="-5" dirty="0"/>
              <a:t>ПЕРЕМЕН»</a:t>
            </a:r>
          </a:p>
        </p:txBody>
      </p:sp>
      <p:sp>
        <p:nvSpPr>
          <p:cNvPr id="12" name="object 12"/>
          <p:cNvSpPr/>
          <p:nvPr/>
        </p:nvSpPr>
        <p:spPr>
          <a:xfrm>
            <a:off x="1954634" y="1572596"/>
            <a:ext cx="8237988" cy="489303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624327" y="350520"/>
            <a:ext cx="7769859" cy="1554480"/>
            <a:chOff x="2624327" y="350520"/>
            <a:chExt cx="7769859" cy="1554480"/>
          </a:xfrm>
        </p:grpSpPr>
        <p:sp>
          <p:nvSpPr>
            <p:cNvPr id="3" name="object 3"/>
            <p:cNvSpPr/>
            <p:nvPr/>
          </p:nvSpPr>
          <p:spPr>
            <a:xfrm>
              <a:off x="2624327" y="350520"/>
              <a:ext cx="3709416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852160" y="350520"/>
              <a:ext cx="3520440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891016" y="350520"/>
              <a:ext cx="1069848" cy="102107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363456" y="350520"/>
              <a:ext cx="1030224" cy="10088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79392" y="896111"/>
              <a:ext cx="844296" cy="100888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26279" y="896111"/>
              <a:ext cx="1981200" cy="10088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022848" y="896111"/>
              <a:ext cx="2484120" cy="100888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09560" y="896111"/>
              <a:ext cx="944879" cy="100888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2480" algn="ctr">
              <a:lnSpc>
                <a:spcPts val="4310"/>
              </a:lnSpc>
              <a:spcBef>
                <a:spcPts val="100"/>
              </a:spcBef>
            </a:pPr>
            <a:r>
              <a:rPr spc="-40" dirty="0"/>
              <a:t>ТЕМАТИЧЕСКОЕ </a:t>
            </a:r>
            <a:r>
              <a:rPr spc="-20" dirty="0"/>
              <a:t>НАПРАВЛЕНИЕ</a:t>
            </a:r>
            <a:r>
              <a:rPr spc="150" dirty="0"/>
              <a:t> </a:t>
            </a:r>
            <a:r>
              <a:rPr sz="3500" spc="254" dirty="0">
                <a:latin typeface="Cambria Math"/>
                <a:cs typeface="Cambria Math"/>
              </a:rPr>
              <a:t>№</a:t>
            </a:r>
            <a:r>
              <a:rPr sz="3600" spc="254" dirty="0"/>
              <a:t>3.</a:t>
            </a:r>
            <a:endParaRPr sz="3600">
              <a:latin typeface="Cambria Math"/>
              <a:cs typeface="Cambria Math"/>
            </a:endParaRPr>
          </a:p>
          <a:p>
            <a:pPr marL="805815" algn="ctr">
              <a:lnSpc>
                <a:spcPts val="4310"/>
              </a:lnSpc>
            </a:pPr>
            <a:r>
              <a:rPr spc="-5" dirty="0"/>
              <a:t>«ВРЕМЯ</a:t>
            </a:r>
            <a:r>
              <a:rPr spc="70" dirty="0"/>
              <a:t> </a:t>
            </a:r>
            <a:r>
              <a:rPr spc="-5" dirty="0"/>
              <a:t>ПЕРЕМЕН»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42978" y="2080260"/>
            <a:ext cx="10379075" cy="2817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15999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Человек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эпоху перемен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Боязнь перемен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стремление </a:t>
            </a:r>
            <a:r>
              <a:rPr sz="2000" b="0" dirty="0">
                <a:latin typeface="Calibri Light"/>
                <a:cs typeface="Calibri Light"/>
              </a:rPr>
              <a:t>к </a:t>
            </a:r>
            <a:r>
              <a:rPr sz="2000" b="0" spc="-5" dirty="0">
                <a:latin typeface="Calibri Light"/>
                <a:cs typeface="Calibri Light"/>
              </a:rPr>
              <a:t>переменам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Поведение человека во  время </a:t>
            </a:r>
            <a:r>
              <a:rPr sz="2000" b="0" dirty="0">
                <a:latin typeface="Calibri Light"/>
                <a:cs typeface="Calibri Light"/>
              </a:rPr>
              <a:t>душевных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социальных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политических </a:t>
            </a:r>
            <a:r>
              <a:rPr sz="2000" b="0" dirty="0">
                <a:latin typeface="Calibri Light"/>
                <a:cs typeface="Calibri Light"/>
              </a:rPr>
              <a:t>изменений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нравственный</a:t>
            </a:r>
            <a:r>
              <a:rPr sz="2000" b="0" spc="229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выбор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241300" marR="44450" indent="-228600">
              <a:lnSpc>
                <a:spcPct val="120500"/>
              </a:lnSpc>
              <a:spcBef>
                <a:spcPts val="1020"/>
              </a:spcBef>
              <a:tabLst>
                <a:tab pos="240665" algn="l"/>
                <a:tab pos="5393690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Эволюция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революция</a:t>
            </a:r>
            <a:r>
              <a:rPr sz="2000" spc="-5" dirty="0">
                <a:latin typeface="Calibri"/>
                <a:cs typeface="Calibri"/>
              </a:rPr>
              <a:t>,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деградация</a:t>
            </a:r>
            <a:r>
              <a:rPr sz="2000" spc="-5" dirty="0">
                <a:latin typeface="Calibri"/>
                <a:cs typeface="Calibri"/>
              </a:rPr>
              <a:t>.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Перемены	</a:t>
            </a:r>
            <a:r>
              <a:rPr sz="2000" b="0" dirty="0">
                <a:latin typeface="Calibri Light"/>
                <a:cs typeface="Calibri Light"/>
              </a:rPr>
              <a:t>к </a:t>
            </a:r>
            <a:r>
              <a:rPr sz="2000" b="0" spc="-5" dirty="0">
                <a:latin typeface="Calibri Light"/>
                <a:cs typeface="Calibri Light"/>
              </a:rPr>
              <a:t>лучшему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худшему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dirty="0">
                <a:latin typeface="Calibri Light"/>
                <a:cs typeface="Calibri Light"/>
              </a:rPr>
              <a:t>Внутренние и </a:t>
            </a:r>
            <a:r>
              <a:rPr sz="2000" b="0" spc="-5" dirty="0">
                <a:latin typeface="Calibri Light"/>
                <a:cs typeface="Calibri Light"/>
              </a:rPr>
              <a:t>внешние  перемены </a:t>
            </a:r>
            <a:r>
              <a:rPr sz="2000" b="0" dirty="0">
                <a:latin typeface="Calibri Light"/>
                <a:cs typeface="Calibri Light"/>
              </a:rPr>
              <a:t>в </a:t>
            </a:r>
            <a:r>
              <a:rPr sz="2000" b="0" spc="-5" dirty="0">
                <a:latin typeface="Calibri Light"/>
                <a:cs typeface="Calibri Light"/>
              </a:rPr>
              <a:t>жизни человека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их </a:t>
            </a:r>
            <a:r>
              <a:rPr sz="2000" b="0" spc="-5" dirty="0">
                <a:latin typeface="Calibri Light"/>
                <a:cs typeface="Calibri Light"/>
              </a:rPr>
              <a:t>причины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последствия</a:t>
            </a:r>
            <a:r>
              <a:rPr sz="2000" spc="-5" dirty="0">
                <a:latin typeface="Calibri"/>
                <a:cs typeface="Calibri"/>
              </a:rPr>
              <a:t>. </a:t>
            </a:r>
            <a:r>
              <a:rPr sz="2000" b="0" spc="-5" dirty="0">
                <a:latin typeface="Calibri Light"/>
                <a:cs typeface="Calibri Light"/>
              </a:rPr>
              <a:t>Взросление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становление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старение  человека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241300" marR="192405" indent="-228600">
              <a:lnSpc>
                <a:spcPct val="117000"/>
              </a:lnSpc>
              <a:spcBef>
                <a:spcPts val="110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Искусство </a:t>
            </a:r>
            <a:r>
              <a:rPr sz="2000" spc="-5" dirty="0">
                <a:latin typeface="Calibri"/>
                <a:cs typeface="Calibri"/>
              </a:rPr>
              <a:t>(</a:t>
            </a:r>
            <a:r>
              <a:rPr sz="2000" b="0" spc="-5" dirty="0">
                <a:latin typeface="Calibri Light"/>
                <a:cs typeface="Calibri Light"/>
              </a:rPr>
              <a:t>литература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музыка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архитектура</a:t>
            </a:r>
            <a:r>
              <a:rPr sz="2000" spc="-5" dirty="0">
                <a:latin typeface="Calibri"/>
                <a:cs typeface="Calibri"/>
              </a:rPr>
              <a:t>) </a:t>
            </a:r>
            <a:r>
              <a:rPr sz="2000" b="0" dirty="0">
                <a:latin typeface="Calibri Light"/>
                <a:cs typeface="Calibri Light"/>
              </a:rPr>
              <a:t>и наука как </a:t>
            </a:r>
            <a:r>
              <a:rPr sz="2000" b="0" spc="-5" dirty="0">
                <a:latin typeface="Calibri Light"/>
                <a:cs typeface="Calibri Light"/>
              </a:rPr>
              <a:t>отражение </a:t>
            </a:r>
            <a:r>
              <a:rPr sz="2000" b="0" dirty="0">
                <a:latin typeface="Calibri Light"/>
                <a:cs typeface="Calibri Light"/>
              </a:rPr>
              <a:t>культурных </a:t>
            </a:r>
            <a:r>
              <a:rPr sz="2000" b="0" spc="-5" dirty="0">
                <a:latin typeface="Calibri Light"/>
                <a:cs typeface="Calibri Light"/>
              </a:rPr>
              <a:t>перемен</a:t>
            </a:r>
            <a:r>
              <a:rPr sz="2000" spc="-5" dirty="0">
                <a:latin typeface="Calibri"/>
                <a:cs typeface="Calibri"/>
              </a:rPr>
              <a:t>.  </a:t>
            </a:r>
            <a:r>
              <a:rPr sz="2000" b="0" dirty="0">
                <a:latin typeface="Calibri Light"/>
                <a:cs typeface="Calibri Light"/>
              </a:rPr>
              <a:t>Влияние </a:t>
            </a:r>
            <a:r>
              <a:rPr sz="2000" b="0" spc="-5" dirty="0">
                <a:latin typeface="Calibri Light"/>
                <a:cs typeface="Calibri Light"/>
              </a:rPr>
              <a:t>социальных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dirty="0">
                <a:latin typeface="Calibri Light"/>
                <a:cs typeface="Calibri Light"/>
              </a:rPr>
              <a:t>культурных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исторических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политических перемен </a:t>
            </a:r>
            <a:r>
              <a:rPr sz="2000" b="0" dirty="0">
                <a:latin typeface="Calibri Light"/>
                <a:cs typeface="Calibri Light"/>
              </a:rPr>
              <a:t>на </a:t>
            </a:r>
            <a:r>
              <a:rPr sz="2000" b="0" spc="-5" dirty="0">
                <a:latin typeface="Calibri Light"/>
                <a:cs typeface="Calibri Light"/>
              </a:rPr>
              <a:t>искусство</a:t>
            </a:r>
            <a:r>
              <a:rPr sz="2000" spc="-5" dirty="0">
                <a:latin typeface="Calibri"/>
                <a:cs typeface="Calibri"/>
              </a:rPr>
              <a:t>,</a:t>
            </a:r>
            <a:r>
              <a:rPr sz="2000" spc="245" dirty="0">
                <a:latin typeface="Calibri"/>
                <a:cs typeface="Calibri"/>
              </a:rPr>
              <a:t> </a:t>
            </a:r>
            <a:r>
              <a:rPr sz="2000" b="0" dirty="0">
                <a:latin typeface="Calibri Light"/>
                <a:cs typeface="Calibri Light"/>
              </a:rPr>
              <a:t>науку</a:t>
            </a:r>
            <a:r>
              <a:rPr sz="2000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041775" cy="6858000"/>
            <a:chOff x="0" y="0"/>
            <a:chExt cx="404177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041648" cy="685799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144" y="4404359"/>
              <a:ext cx="4032504" cy="245364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960" y="1566671"/>
              <a:ext cx="3977640" cy="438912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79119" y="2654807"/>
              <a:ext cx="2898648" cy="78638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4320" y="3084576"/>
              <a:ext cx="2752344" cy="78943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636520" y="3084576"/>
              <a:ext cx="847344" cy="78943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008376" y="3072383"/>
              <a:ext cx="771144" cy="80162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04800" y="3505200"/>
              <a:ext cx="649224" cy="80162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78536" y="3517391"/>
              <a:ext cx="1554480" cy="789431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42872" y="3517391"/>
              <a:ext cx="1944624" cy="789431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112007" y="3505200"/>
              <a:ext cx="725423" cy="801624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485564" y="2731515"/>
            <a:ext cx="3054350" cy="131508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 indent="303530">
              <a:lnSpc>
                <a:spcPct val="101400"/>
              </a:lnSpc>
              <a:spcBef>
                <a:spcPts val="50"/>
              </a:spcBef>
            </a:pPr>
            <a:r>
              <a:rPr sz="2800" b="1" spc="-30" dirty="0">
                <a:solidFill>
                  <a:srgbClr val="FFFFFF"/>
                </a:solidFill>
                <a:latin typeface="Calibri"/>
                <a:cs typeface="Calibri"/>
              </a:rPr>
              <a:t>ТЕМАТИЧЕСКОЕ  </a:t>
            </a:r>
            <a:r>
              <a:rPr sz="2800" b="1" spc="-20" dirty="0">
                <a:solidFill>
                  <a:srgbClr val="FFFFFF"/>
                </a:solidFill>
                <a:latin typeface="Calibri"/>
                <a:cs typeface="Calibri"/>
              </a:rPr>
              <a:t>НАПРАВЛЕНИЕ</a:t>
            </a:r>
            <a:r>
              <a:rPr sz="28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125" b="1" spc="165" baseline="1010" dirty="0">
                <a:solidFill>
                  <a:srgbClr val="FFFFFF"/>
                </a:solidFill>
                <a:latin typeface="Cambria Math"/>
                <a:cs typeface="Cambria Math"/>
              </a:rPr>
              <a:t>№</a:t>
            </a:r>
            <a:r>
              <a:rPr sz="4125" spc="165" baseline="1010" dirty="0">
                <a:solidFill>
                  <a:srgbClr val="FFFFFF"/>
                </a:solidFill>
                <a:latin typeface="Calibri"/>
                <a:cs typeface="Calibri"/>
              </a:rPr>
              <a:t>3.</a:t>
            </a:r>
            <a:endParaRPr sz="4125" baseline="1010">
              <a:latin typeface="Calibri"/>
              <a:cs typeface="Calibri"/>
            </a:endParaRPr>
          </a:p>
          <a:p>
            <a:pPr marL="43180">
              <a:lnSpc>
                <a:spcPct val="100000"/>
              </a:lnSpc>
              <a:spcBef>
                <a:spcPts val="25"/>
              </a:spcBef>
            </a:pPr>
            <a:r>
              <a:rPr sz="4125" spc="-22" baseline="1010" dirty="0">
                <a:solidFill>
                  <a:srgbClr val="FFFFFF"/>
                </a:solidFill>
                <a:latin typeface="Calibri"/>
                <a:cs typeface="Calibri"/>
              </a:rPr>
              <a:t>«</a:t>
            </a: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ВРЕМЯ</a:t>
            </a:r>
            <a:r>
              <a:rPr sz="2800" b="1" spc="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ПЕРЕМЕН</a:t>
            </a:r>
            <a:r>
              <a:rPr sz="4125" spc="-22" baseline="1010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4125" baseline="101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64708" y="881379"/>
            <a:ext cx="6638290" cy="4344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Какие </a:t>
            </a:r>
            <a:r>
              <a:rPr sz="1600" spc="-20" dirty="0">
                <a:latin typeface="Calibri"/>
                <a:cs typeface="Calibri"/>
              </a:rPr>
              <a:t>люди </a:t>
            </a:r>
            <a:r>
              <a:rPr sz="1600" spc="-5" dirty="0">
                <a:latin typeface="Calibri"/>
                <a:cs typeface="Calibri"/>
              </a:rPr>
              <a:t>не боятся</a:t>
            </a:r>
            <a:r>
              <a:rPr sz="1600" spc="2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перемен?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0" dirty="0">
                <a:latin typeface="Calibri"/>
                <a:cs typeface="Calibri"/>
              </a:rPr>
              <a:t>Может </a:t>
            </a:r>
            <a:r>
              <a:rPr sz="1600" spc="-5" dirty="0">
                <a:latin typeface="Calibri"/>
                <a:cs typeface="Calibri"/>
              </a:rPr>
              <a:t>ли человек жить без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перемен?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Какие </a:t>
            </a:r>
            <a:r>
              <a:rPr sz="1600" spc="-10" dirty="0">
                <a:latin typeface="Calibri"/>
                <a:cs typeface="Calibri"/>
              </a:rPr>
              <a:t>жизненные </a:t>
            </a:r>
            <a:r>
              <a:rPr sz="1600" spc="-5" dirty="0">
                <a:latin typeface="Calibri"/>
                <a:cs typeface="Calibri"/>
              </a:rPr>
              <a:t>перемены </a:t>
            </a:r>
            <a:r>
              <a:rPr sz="1600" dirty="0">
                <a:latin typeface="Calibri"/>
                <a:cs typeface="Calibri"/>
              </a:rPr>
              <a:t>могут </a:t>
            </a:r>
            <a:r>
              <a:rPr sz="1600" spc="-5" dirty="0">
                <a:latin typeface="Calibri"/>
                <a:cs typeface="Calibri"/>
              </a:rPr>
              <a:t>быть важны для</a:t>
            </a:r>
            <a:r>
              <a:rPr sz="1600" spc="1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человека?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Как перемены </a:t>
            </a:r>
            <a:r>
              <a:rPr sz="1600" dirty="0">
                <a:latin typeface="Calibri"/>
                <a:cs typeface="Calibri"/>
              </a:rPr>
              <a:t>в </a:t>
            </a:r>
            <a:r>
              <a:rPr sz="1600" spc="-5" dirty="0">
                <a:latin typeface="Calibri"/>
                <a:cs typeface="Calibri"/>
              </a:rPr>
              <a:t>обществе </a:t>
            </a:r>
            <a:r>
              <a:rPr sz="1600" spc="-10" dirty="0">
                <a:latin typeface="Calibri"/>
                <a:cs typeface="Calibri"/>
              </a:rPr>
              <a:t>влияют </a:t>
            </a:r>
            <a:r>
              <a:rPr sz="1600" spc="-5" dirty="0">
                <a:latin typeface="Calibri"/>
                <a:cs typeface="Calibri"/>
              </a:rPr>
              <a:t>на жизнь</a:t>
            </a:r>
            <a:r>
              <a:rPr sz="1600" spc="1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человека?</a:t>
            </a:r>
            <a:endParaRPr sz="1600">
              <a:latin typeface="Calibri"/>
              <a:cs typeface="Calibri"/>
            </a:endParaRPr>
          </a:p>
          <a:p>
            <a:pPr marL="241300" marR="5080" indent="-228600">
              <a:lnSpc>
                <a:spcPct val="125000"/>
              </a:lnSpc>
              <a:spcBef>
                <a:spcPts val="915"/>
              </a:spcBef>
              <a:tabLst>
                <a:tab pos="240665" algn="l"/>
                <a:tab pos="1039494" algn="l"/>
                <a:tab pos="1406525" algn="l"/>
                <a:tab pos="2552700" algn="l"/>
                <a:tab pos="3665220" algn="l"/>
                <a:tab pos="3916045" algn="l"/>
                <a:tab pos="4901565" algn="l"/>
                <a:tab pos="5260340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dirty="0">
                <a:latin typeface="Calibri"/>
                <a:cs typeface="Calibri"/>
              </a:rPr>
              <a:t>В</a:t>
            </a:r>
            <a:r>
              <a:rPr sz="1600" spc="-5" dirty="0">
                <a:latin typeface="Calibri"/>
                <a:cs typeface="Calibri"/>
              </a:rPr>
              <a:t>ли</a:t>
            </a:r>
            <a:r>
              <a:rPr sz="1600" dirty="0">
                <a:latin typeface="Calibri"/>
                <a:cs typeface="Calibri"/>
              </a:rPr>
              <a:t>я</a:t>
            </a:r>
            <a:r>
              <a:rPr sz="1600" spc="-20" dirty="0">
                <a:latin typeface="Calibri"/>
                <a:cs typeface="Calibri"/>
              </a:rPr>
              <a:t>ю</a:t>
            </a:r>
            <a:r>
              <a:rPr sz="1600" dirty="0">
                <a:latin typeface="Calibri"/>
                <a:cs typeface="Calibri"/>
              </a:rPr>
              <a:t>т	</a:t>
            </a:r>
            <a:r>
              <a:rPr sz="1600" spc="-5" dirty="0">
                <a:latin typeface="Calibri"/>
                <a:cs typeface="Calibri"/>
              </a:rPr>
              <a:t>л</a:t>
            </a:r>
            <a:r>
              <a:rPr sz="1600" dirty="0">
                <a:latin typeface="Calibri"/>
                <a:cs typeface="Calibri"/>
              </a:rPr>
              <a:t>и	</a:t>
            </a:r>
            <a:r>
              <a:rPr sz="1600" spc="-5" dirty="0">
                <a:latin typeface="Calibri"/>
                <a:cs typeface="Calibri"/>
              </a:rPr>
              <a:t>к</a:t>
            </a:r>
            <a:r>
              <a:rPr sz="1600" spc="-55" dirty="0">
                <a:latin typeface="Calibri"/>
                <a:cs typeface="Calibri"/>
              </a:rPr>
              <a:t>у</a:t>
            </a:r>
            <a:r>
              <a:rPr sz="1600" spc="-5" dirty="0">
                <a:latin typeface="Calibri"/>
                <a:cs typeface="Calibri"/>
              </a:rPr>
              <a:t>л</a:t>
            </a:r>
            <a:r>
              <a:rPr sz="1600" spc="-70" dirty="0">
                <a:latin typeface="Calibri"/>
                <a:cs typeface="Calibri"/>
              </a:rPr>
              <a:t>ь</a:t>
            </a:r>
            <a:r>
              <a:rPr sz="1600" spc="5" dirty="0">
                <a:latin typeface="Calibri"/>
                <a:cs typeface="Calibri"/>
              </a:rPr>
              <a:t>т</a:t>
            </a:r>
            <a:r>
              <a:rPr sz="1600" dirty="0">
                <a:latin typeface="Calibri"/>
                <a:cs typeface="Calibri"/>
              </a:rPr>
              <a:t>у</a:t>
            </a:r>
            <a:r>
              <a:rPr sz="1600" spc="-5" dirty="0">
                <a:latin typeface="Calibri"/>
                <a:cs typeface="Calibri"/>
              </a:rPr>
              <a:t>р</a:t>
            </a:r>
            <a:r>
              <a:rPr sz="1600" spc="-10" dirty="0">
                <a:latin typeface="Calibri"/>
                <a:cs typeface="Calibri"/>
              </a:rPr>
              <a:t>н</a:t>
            </a:r>
            <a:r>
              <a:rPr sz="1600" spc="-5" dirty="0">
                <a:latin typeface="Calibri"/>
                <a:cs typeface="Calibri"/>
              </a:rPr>
              <a:t>ы</a:t>
            </a:r>
            <a:r>
              <a:rPr sz="1600" dirty="0">
                <a:latin typeface="Calibri"/>
                <a:cs typeface="Calibri"/>
              </a:rPr>
              <a:t>е	</a:t>
            </a:r>
            <a:r>
              <a:rPr sz="1600" spc="-5" dirty="0">
                <a:latin typeface="Calibri"/>
                <a:cs typeface="Calibri"/>
              </a:rPr>
              <a:t>из</a:t>
            </a:r>
            <a:r>
              <a:rPr sz="1600" spc="5" dirty="0">
                <a:latin typeface="Calibri"/>
                <a:cs typeface="Calibri"/>
              </a:rPr>
              <a:t>м</a:t>
            </a:r>
            <a:r>
              <a:rPr sz="1600" dirty="0">
                <a:latin typeface="Calibri"/>
                <a:cs typeface="Calibri"/>
              </a:rPr>
              <a:t>е</a:t>
            </a:r>
            <a:r>
              <a:rPr sz="1600" spc="-10" dirty="0">
                <a:latin typeface="Calibri"/>
                <a:cs typeface="Calibri"/>
              </a:rPr>
              <a:t>н</a:t>
            </a:r>
            <a:r>
              <a:rPr sz="1600" dirty="0">
                <a:latin typeface="Calibri"/>
                <a:cs typeface="Calibri"/>
              </a:rPr>
              <a:t>е</a:t>
            </a:r>
            <a:r>
              <a:rPr sz="1600" spc="-10" dirty="0">
                <a:latin typeface="Calibri"/>
                <a:cs typeface="Calibri"/>
              </a:rPr>
              <a:t>н</a:t>
            </a:r>
            <a:r>
              <a:rPr sz="1600" spc="-5" dirty="0">
                <a:latin typeface="Calibri"/>
                <a:cs typeface="Calibri"/>
              </a:rPr>
              <a:t>и</a:t>
            </a:r>
            <a:r>
              <a:rPr sz="1600" dirty="0">
                <a:latin typeface="Calibri"/>
                <a:cs typeface="Calibri"/>
              </a:rPr>
              <a:t>я	в	</a:t>
            </a:r>
            <a:r>
              <a:rPr sz="1600" spc="5" dirty="0">
                <a:latin typeface="Calibri"/>
                <a:cs typeface="Calibri"/>
              </a:rPr>
              <a:t>о</a:t>
            </a:r>
            <a:r>
              <a:rPr sz="1600" spc="-5" dirty="0">
                <a:latin typeface="Calibri"/>
                <a:cs typeface="Calibri"/>
              </a:rPr>
              <a:t>б</a:t>
            </a:r>
            <a:r>
              <a:rPr sz="1600" spc="-15" dirty="0">
                <a:latin typeface="Calibri"/>
                <a:cs typeface="Calibri"/>
              </a:rPr>
              <a:t>щ</a:t>
            </a:r>
            <a:r>
              <a:rPr sz="1600" dirty="0">
                <a:latin typeface="Calibri"/>
                <a:cs typeface="Calibri"/>
              </a:rPr>
              <a:t>е</a:t>
            </a:r>
            <a:r>
              <a:rPr sz="1600" spc="-5" dirty="0">
                <a:latin typeface="Calibri"/>
                <a:cs typeface="Calibri"/>
              </a:rPr>
              <a:t>с</a:t>
            </a:r>
            <a:r>
              <a:rPr sz="1600" dirty="0">
                <a:latin typeface="Calibri"/>
                <a:cs typeface="Calibri"/>
              </a:rPr>
              <a:t>т</a:t>
            </a:r>
            <a:r>
              <a:rPr sz="1600" spc="-5" dirty="0">
                <a:latin typeface="Calibri"/>
                <a:cs typeface="Calibri"/>
              </a:rPr>
              <a:t>в</a:t>
            </a:r>
            <a:r>
              <a:rPr sz="1600" dirty="0">
                <a:latin typeface="Calibri"/>
                <a:cs typeface="Calibri"/>
              </a:rPr>
              <a:t>е	</a:t>
            </a:r>
            <a:r>
              <a:rPr sz="1600" spc="-10" dirty="0">
                <a:latin typeface="Calibri"/>
                <a:cs typeface="Calibri"/>
              </a:rPr>
              <a:t>н</a:t>
            </a:r>
            <a:r>
              <a:rPr sz="1600" dirty="0">
                <a:latin typeface="Calibri"/>
                <a:cs typeface="Calibri"/>
              </a:rPr>
              <a:t>а	</a:t>
            </a:r>
            <a:r>
              <a:rPr sz="1600" spc="5" dirty="0">
                <a:latin typeface="Calibri"/>
                <a:cs typeface="Calibri"/>
              </a:rPr>
              <a:t>м</a:t>
            </a:r>
            <a:r>
              <a:rPr sz="1600" spc="-5" dirty="0">
                <a:latin typeface="Calibri"/>
                <a:cs typeface="Calibri"/>
              </a:rPr>
              <a:t>ир</a:t>
            </a:r>
            <a:r>
              <a:rPr sz="1600" spc="5" dirty="0">
                <a:latin typeface="Calibri"/>
                <a:cs typeface="Calibri"/>
              </a:rPr>
              <a:t>о</a:t>
            </a:r>
            <a:r>
              <a:rPr sz="1600" spc="-5" dirty="0">
                <a:latin typeface="Calibri"/>
                <a:cs typeface="Calibri"/>
              </a:rPr>
              <a:t>в</a:t>
            </a:r>
            <a:r>
              <a:rPr sz="1600" spc="5" dirty="0">
                <a:latin typeface="Calibri"/>
                <a:cs typeface="Calibri"/>
              </a:rPr>
              <a:t>о</a:t>
            </a:r>
            <a:r>
              <a:rPr sz="1600" spc="-5" dirty="0">
                <a:latin typeface="Calibri"/>
                <a:cs typeface="Calibri"/>
              </a:rPr>
              <a:t>ззр</a:t>
            </a:r>
            <a:r>
              <a:rPr sz="1600" dirty="0">
                <a:latin typeface="Calibri"/>
                <a:cs typeface="Calibri"/>
              </a:rPr>
              <a:t>е</a:t>
            </a:r>
            <a:r>
              <a:rPr sz="1600" spc="-10" dirty="0">
                <a:latin typeface="Calibri"/>
                <a:cs typeface="Calibri"/>
              </a:rPr>
              <a:t>н</a:t>
            </a:r>
            <a:r>
              <a:rPr sz="1600" spc="-5" dirty="0">
                <a:latin typeface="Calibri"/>
                <a:cs typeface="Calibri"/>
              </a:rPr>
              <a:t>и</a:t>
            </a:r>
            <a:r>
              <a:rPr sz="1600" dirty="0">
                <a:latin typeface="Calibri"/>
                <a:cs typeface="Calibri"/>
              </a:rPr>
              <a:t>е  </a:t>
            </a:r>
            <a:r>
              <a:rPr sz="1600" spc="-10" dirty="0">
                <a:latin typeface="Calibri"/>
                <a:cs typeface="Calibri"/>
              </a:rPr>
              <a:t>человека?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5" dirty="0">
                <a:latin typeface="Calibri"/>
                <a:cs typeface="Calibri"/>
              </a:rPr>
              <a:t>Должен </a:t>
            </a:r>
            <a:r>
              <a:rPr sz="1600" spc="-5" dirty="0">
                <a:latin typeface="Calibri"/>
                <a:cs typeface="Calibri"/>
              </a:rPr>
              <a:t>ли человек нести ответственность за свои действия?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Как меняется </a:t>
            </a:r>
            <a:r>
              <a:rPr sz="1600" spc="-10" dirty="0">
                <a:latin typeface="Calibri"/>
                <a:cs typeface="Calibri"/>
              </a:rPr>
              <a:t>человек, </a:t>
            </a:r>
            <a:r>
              <a:rPr sz="1600" spc="-25" dirty="0">
                <a:latin typeface="Calibri"/>
                <a:cs typeface="Calibri"/>
              </a:rPr>
              <a:t>когда </a:t>
            </a:r>
            <a:r>
              <a:rPr sz="1600" dirty="0">
                <a:latin typeface="Calibri"/>
                <a:cs typeface="Calibri"/>
              </a:rPr>
              <a:t>он</a:t>
            </a:r>
            <a:r>
              <a:rPr sz="1600" spc="3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влюблен.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Как противостоять </a:t>
            </a:r>
            <a:r>
              <a:rPr sz="1600" spc="-15" dirty="0">
                <a:latin typeface="Calibri"/>
                <a:cs typeface="Calibri"/>
              </a:rPr>
              <a:t>ударам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судьбы?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9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10" dirty="0">
                <a:latin typeface="Calibri"/>
                <a:cs typeface="Calibri"/>
              </a:rPr>
              <a:t>Что </a:t>
            </a:r>
            <a:r>
              <a:rPr sz="1600" spc="-5" dirty="0">
                <a:latin typeface="Calibri"/>
                <a:cs typeface="Calibri"/>
              </a:rPr>
              <a:t>помогает </a:t>
            </a:r>
            <a:r>
              <a:rPr sz="1600" spc="-10" dirty="0">
                <a:latin typeface="Calibri"/>
                <a:cs typeface="Calibri"/>
              </a:rPr>
              <a:t>человеку</a:t>
            </a:r>
            <a:r>
              <a:rPr sz="1600" spc="2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взрослеть?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Нужно ли анализировать свои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ошибки?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764708" y="5328411"/>
            <a:ext cx="3598545" cy="1028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20000"/>
              </a:lnSpc>
              <a:spcBef>
                <a:spcPts val="100"/>
              </a:spcBef>
              <a:tabLst>
                <a:tab pos="240665" algn="l"/>
                <a:tab pos="1102995" algn="l"/>
                <a:tab pos="2298065" algn="l"/>
                <a:tab pos="3167380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Каки</a:t>
            </a:r>
            <a:r>
              <a:rPr sz="1600" spc="5" dirty="0">
                <a:latin typeface="Calibri"/>
                <a:cs typeface="Calibri"/>
              </a:rPr>
              <a:t>м</a:t>
            </a:r>
            <a:r>
              <a:rPr sz="1600" dirty="0">
                <a:latin typeface="Calibri"/>
                <a:cs typeface="Calibri"/>
              </a:rPr>
              <a:t>и	</a:t>
            </a:r>
            <a:r>
              <a:rPr sz="1600" spc="-30" dirty="0">
                <a:latin typeface="Calibri"/>
                <a:cs typeface="Calibri"/>
              </a:rPr>
              <a:t>к</a:t>
            </a:r>
            <a:r>
              <a:rPr sz="1600" spc="-5" dirty="0">
                <a:latin typeface="Calibri"/>
                <a:cs typeface="Calibri"/>
              </a:rPr>
              <a:t>а</a:t>
            </a:r>
            <a:r>
              <a:rPr sz="1600" dirty="0">
                <a:latin typeface="Calibri"/>
                <a:cs typeface="Calibri"/>
              </a:rPr>
              <a:t>че</a:t>
            </a:r>
            <a:r>
              <a:rPr sz="1600" spc="-5" dirty="0">
                <a:latin typeface="Calibri"/>
                <a:cs typeface="Calibri"/>
              </a:rPr>
              <a:t>с</a:t>
            </a:r>
            <a:r>
              <a:rPr sz="1600" dirty="0">
                <a:latin typeface="Calibri"/>
                <a:cs typeface="Calibri"/>
              </a:rPr>
              <a:t>т</a:t>
            </a:r>
            <a:r>
              <a:rPr sz="1600" spc="-5" dirty="0">
                <a:latin typeface="Calibri"/>
                <a:cs typeface="Calibri"/>
              </a:rPr>
              <a:t>ва</a:t>
            </a:r>
            <a:r>
              <a:rPr sz="1600" spc="5" dirty="0">
                <a:latin typeface="Calibri"/>
                <a:cs typeface="Calibri"/>
              </a:rPr>
              <a:t>м</a:t>
            </a:r>
            <a:r>
              <a:rPr sz="1600" dirty="0">
                <a:latin typeface="Calibri"/>
                <a:cs typeface="Calibri"/>
              </a:rPr>
              <a:t>и	</a:t>
            </a:r>
            <a:r>
              <a:rPr sz="1600" spc="-25" dirty="0">
                <a:latin typeface="Calibri"/>
                <a:cs typeface="Calibri"/>
              </a:rPr>
              <a:t>до</a:t>
            </a:r>
            <a:r>
              <a:rPr sz="1600" spc="-5" dirty="0">
                <a:latin typeface="Calibri"/>
                <a:cs typeface="Calibri"/>
              </a:rPr>
              <a:t>л</a:t>
            </a:r>
            <a:r>
              <a:rPr sz="1600" spc="-25" dirty="0">
                <a:latin typeface="Calibri"/>
                <a:cs typeface="Calibri"/>
              </a:rPr>
              <a:t>ж</a:t>
            </a:r>
            <a:r>
              <a:rPr sz="1600" dirty="0">
                <a:latin typeface="Calibri"/>
                <a:cs typeface="Calibri"/>
              </a:rPr>
              <a:t>ен	</a:t>
            </a:r>
            <a:r>
              <a:rPr sz="1600" spc="-5" dirty="0">
                <a:latin typeface="Calibri"/>
                <a:cs typeface="Calibri"/>
              </a:rPr>
              <a:t>бы</a:t>
            </a:r>
            <a:r>
              <a:rPr sz="1600" spc="5" dirty="0">
                <a:latin typeface="Calibri"/>
                <a:cs typeface="Calibri"/>
              </a:rPr>
              <a:t>т</a:t>
            </a:r>
            <a:r>
              <a:rPr sz="1600" dirty="0">
                <a:latin typeface="Calibri"/>
                <a:cs typeface="Calibri"/>
              </a:rPr>
              <a:t>ь  </a:t>
            </a:r>
            <a:r>
              <a:rPr sz="1600" spc="-5" dirty="0">
                <a:latin typeface="Calibri"/>
                <a:cs typeface="Calibri"/>
              </a:rPr>
              <a:t>пожертвовать </a:t>
            </a:r>
            <a:r>
              <a:rPr sz="1600" dirty="0">
                <a:latin typeface="Calibri"/>
                <a:cs typeface="Calibri"/>
              </a:rPr>
              <a:t>собой </a:t>
            </a:r>
            <a:r>
              <a:rPr sz="1600" spc="-5" dirty="0">
                <a:latin typeface="Calibri"/>
                <a:cs typeface="Calibri"/>
              </a:rPr>
              <a:t>ради</a:t>
            </a:r>
            <a:r>
              <a:rPr sz="1600" spc="-2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науки?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240665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600" spc="-5" dirty="0">
                <a:latin typeface="Calibri"/>
                <a:cs typeface="Calibri"/>
              </a:rPr>
              <a:t>Выбор, </a:t>
            </a:r>
            <a:r>
              <a:rPr sz="1600" spc="-10" dirty="0">
                <a:latin typeface="Calibri"/>
                <a:cs typeface="Calibri"/>
              </a:rPr>
              <a:t>который </a:t>
            </a:r>
            <a:r>
              <a:rPr sz="1600" spc="-5" dirty="0">
                <a:latin typeface="Calibri"/>
                <a:cs typeface="Calibri"/>
              </a:rPr>
              <a:t>меняет</a:t>
            </a:r>
            <a:r>
              <a:rPr sz="1600" spc="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человека.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541623" y="5377179"/>
            <a:ext cx="286258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42975" algn="l"/>
                <a:tab pos="1894839" algn="l"/>
              </a:tabLst>
            </a:pPr>
            <a:r>
              <a:rPr sz="1600" spc="-10" dirty="0">
                <a:latin typeface="Calibri"/>
                <a:cs typeface="Calibri"/>
              </a:rPr>
              <a:t>наделён	человек,	</a:t>
            </a:r>
            <a:r>
              <a:rPr sz="1600" spc="-5" dirty="0">
                <a:latin typeface="Calibri"/>
                <a:cs typeface="Calibri"/>
              </a:rPr>
              <a:t>способный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709415" y="320040"/>
            <a:ext cx="5599430" cy="1009015"/>
            <a:chOff x="3709415" y="320040"/>
            <a:chExt cx="5599430" cy="1009015"/>
          </a:xfrm>
        </p:grpSpPr>
        <p:sp>
          <p:nvSpPr>
            <p:cNvPr id="3" name="object 3"/>
            <p:cNvSpPr/>
            <p:nvPr/>
          </p:nvSpPr>
          <p:spPr>
            <a:xfrm>
              <a:off x="3709415" y="320040"/>
              <a:ext cx="2234184" cy="100888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458967" y="320040"/>
              <a:ext cx="3849624" cy="100888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79355" y="429259"/>
            <a:ext cx="5025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СПИСОК</a:t>
            </a:r>
            <a:r>
              <a:rPr spc="5" dirty="0"/>
              <a:t> </a:t>
            </a:r>
            <a:r>
              <a:rPr spc="-5" dirty="0"/>
              <a:t>ПРОИЗВЕДЕНИЙ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58900" y="1162812"/>
            <a:ext cx="7095490" cy="450913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1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spc="-5" dirty="0">
                <a:latin typeface="Calibri Light"/>
                <a:cs typeface="Calibri Light"/>
              </a:rPr>
              <a:t>А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dirty="0">
                <a:latin typeface="Calibri Light"/>
                <a:cs typeface="Calibri Light"/>
              </a:rPr>
              <a:t>С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Грибоедов </a:t>
            </a:r>
            <a:r>
              <a:rPr sz="1400" spc="-15" dirty="0">
                <a:latin typeface="Calibri"/>
                <a:cs typeface="Calibri"/>
              </a:rPr>
              <a:t>«</a:t>
            </a:r>
            <a:r>
              <a:rPr sz="1400" b="0" spc="-15" dirty="0">
                <a:latin typeface="Calibri Light"/>
                <a:cs typeface="Calibri Light"/>
              </a:rPr>
              <a:t>Горе </a:t>
            </a:r>
            <a:r>
              <a:rPr sz="1400" b="0" spc="-5" dirty="0">
                <a:latin typeface="Calibri Light"/>
                <a:cs typeface="Calibri Light"/>
              </a:rPr>
              <a:t>от</a:t>
            </a:r>
            <a:r>
              <a:rPr sz="1400" b="0" spc="40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ума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spc="-5" dirty="0">
                <a:latin typeface="Calibri Light"/>
                <a:cs typeface="Calibri Light"/>
              </a:rPr>
              <a:t>А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dirty="0">
                <a:latin typeface="Calibri Light"/>
                <a:cs typeface="Calibri Light"/>
              </a:rPr>
              <a:t>С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Пушкин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Капитанская дочка</a:t>
            </a:r>
            <a:r>
              <a:rPr sz="1400" spc="-10" dirty="0">
                <a:latin typeface="Calibri"/>
                <a:cs typeface="Calibri"/>
              </a:rPr>
              <a:t>», «</a:t>
            </a:r>
            <a:r>
              <a:rPr sz="1400" b="0" spc="-10" dirty="0">
                <a:latin typeface="Calibri Light"/>
                <a:cs typeface="Calibri Light"/>
              </a:rPr>
              <a:t>Медный</a:t>
            </a:r>
            <a:r>
              <a:rPr sz="1400" b="0" spc="5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всадник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spc="-5" dirty="0">
                <a:latin typeface="Calibri Light"/>
                <a:cs typeface="Calibri Light"/>
              </a:rPr>
              <a:t>Н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dirty="0">
                <a:latin typeface="Calibri Light"/>
                <a:cs typeface="Calibri Light"/>
              </a:rPr>
              <a:t>В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Гоголь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Тарас Бульба</a:t>
            </a:r>
            <a:r>
              <a:rPr sz="1400" spc="-10" dirty="0">
                <a:latin typeface="Calibri"/>
                <a:cs typeface="Calibri"/>
              </a:rPr>
              <a:t>»,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5" dirty="0">
                <a:latin typeface="Calibri"/>
                <a:cs typeface="Calibri"/>
              </a:rPr>
              <a:t>«</a:t>
            </a:r>
            <a:r>
              <a:rPr sz="1400" b="0" spc="-15" dirty="0">
                <a:latin typeface="Calibri Light"/>
                <a:cs typeface="Calibri Light"/>
              </a:rPr>
              <a:t>Шинель</a:t>
            </a:r>
            <a:r>
              <a:rPr sz="1400" spc="-15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1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spc="-5" dirty="0">
                <a:latin typeface="Calibri Light"/>
                <a:cs typeface="Calibri Light"/>
              </a:rPr>
              <a:t>И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А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Гончаров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5" dirty="0">
                <a:latin typeface="Calibri"/>
                <a:cs typeface="Calibri"/>
              </a:rPr>
              <a:t>«</a:t>
            </a:r>
            <a:r>
              <a:rPr sz="1400" b="0" spc="-15" dirty="0">
                <a:latin typeface="Calibri Light"/>
                <a:cs typeface="Calibri Light"/>
              </a:rPr>
              <a:t>Обломов</a:t>
            </a:r>
            <a:r>
              <a:rPr sz="1400" spc="-15" dirty="0">
                <a:latin typeface="Calibri"/>
                <a:cs typeface="Calibri"/>
              </a:rPr>
              <a:t>», «</a:t>
            </a:r>
            <a:r>
              <a:rPr sz="1400" b="0" spc="-15" dirty="0">
                <a:latin typeface="Calibri Light"/>
                <a:cs typeface="Calibri Light"/>
              </a:rPr>
              <a:t>Обрыв</a:t>
            </a:r>
            <a:r>
              <a:rPr sz="1400" spc="-15" dirty="0">
                <a:latin typeface="Calibri"/>
                <a:cs typeface="Calibri"/>
              </a:rPr>
              <a:t>»,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Обыкновенная</a:t>
            </a:r>
            <a:r>
              <a:rPr sz="1400" b="0" spc="-120" dirty="0">
                <a:latin typeface="Calibri Light"/>
                <a:cs typeface="Calibri Light"/>
              </a:rPr>
              <a:t> </a:t>
            </a:r>
            <a:r>
              <a:rPr sz="1400" b="0" spc="-5" dirty="0">
                <a:latin typeface="Calibri Light"/>
                <a:cs typeface="Calibri Light"/>
              </a:rPr>
              <a:t>история</a:t>
            </a:r>
            <a:r>
              <a:rPr sz="1400" spc="-5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dirty="0">
                <a:latin typeface="Calibri Light"/>
                <a:cs typeface="Calibri Light"/>
              </a:rPr>
              <a:t>М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Ю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Лермонтов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5" dirty="0">
                <a:latin typeface="Calibri"/>
                <a:cs typeface="Calibri"/>
              </a:rPr>
              <a:t>«</a:t>
            </a:r>
            <a:r>
              <a:rPr sz="1400" b="0" spc="-15" dirty="0">
                <a:latin typeface="Calibri Light"/>
                <a:cs typeface="Calibri Light"/>
              </a:rPr>
              <a:t>Герой </a:t>
            </a:r>
            <a:r>
              <a:rPr sz="1400" b="0" spc="-5" dirty="0">
                <a:latin typeface="Calibri Light"/>
                <a:cs typeface="Calibri Light"/>
              </a:rPr>
              <a:t>нашего</a:t>
            </a:r>
            <a:r>
              <a:rPr sz="1400" b="0" spc="5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времени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spc="-5" dirty="0">
                <a:latin typeface="Calibri Light"/>
                <a:cs typeface="Calibri Light"/>
              </a:rPr>
              <a:t>И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dirty="0">
                <a:latin typeface="Calibri Light"/>
                <a:cs typeface="Calibri Light"/>
              </a:rPr>
              <a:t>С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Тургенев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5" dirty="0">
                <a:latin typeface="Calibri"/>
                <a:cs typeface="Calibri"/>
              </a:rPr>
              <a:t>«</a:t>
            </a:r>
            <a:r>
              <a:rPr sz="1400" b="0" spc="-15" dirty="0">
                <a:latin typeface="Calibri Light"/>
                <a:cs typeface="Calibri Light"/>
              </a:rPr>
              <a:t>Отцы </a:t>
            </a:r>
            <a:r>
              <a:rPr sz="1400" b="0" dirty="0">
                <a:latin typeface="Calibri Light"/>
                <a:cs typeface="Calibri Light"/>
              </a:rPr>
              <a:t>и</a:t>
            </a:r>
            <a:r>
              <a:rPr sz="1400" b="0" spc="5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дети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spc="-5" dirty="0">
                <a:latin typeface="Calibri Light"/>
                <a:cs typeface="Calibri Light"/>
              </a:rPr>
              <a:t>Л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Н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Толстой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После бала</a:t>
            </a:r>
            <a:r>
              <a:rPr sz="1400" spc="-10" dirty="0">
                <a:latin typeface="Calibri"/>
                <a:cs typeface="Calibri"/>
              </a:rPr>
              <a:t>», «</a:t>
            </a:r>
            <a:r>
              <a:rPr sz="1400" b="0" spc="-10" dirty="0">
                <a:latin typeface="Calibri Light"/>
                <a:cs typeface="Calibri Light"/>
              </a:rPr>
              <a:t>Война </a:t>
            </a:r>
            <a:r>
              <a:rPr sz="1400" b="0" dirty="0">
                <a:latin typeface="Calibri Light"/>
                <a:cs typeface="Calibri Light"/>
              </a:rPr>
              <a:t>и</a:t>
            </a:r>
            <a:r>
              <a:rPr sz="1400" b="0" spc="-10" dirty="0">
                <a:latin typeface="Calibri Light"/>
                <a:cs typeface="Calibri Light"/>
              </a:rPr>
              <a:t> мир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spc="-5" dirty="0">
                <a:latin typeface="Calibri Light"/>
                <a:cs typeface="Calibri Light"/>
              </a:rPr>
              <a:t>А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П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Чехов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5" dirty="0">
                <a:latin typeface="Calibri"/>
                <a:cs typeface="Calibri"/>
              </a:rPr>
              <a:t>«</a:t>
            </a:r>
            <a:r>
              <a:rPr sz="1400" b="0" spc="-15" dirty="0">
                <a:latin typeface="Calibri Light"/>
                <a:cs typeface="Calibri Light"/>
              </a:rPr>
              <a:t>Ионыч</a:t>
            </a:r>
            <a:r>
              <a:rPr sz="1400" spc="-15" dirty="0">
                <a:latin typeface="Calibri"/>
                <a:cs typeface="Calibri"/>
              </a:rPr>
              <a:t>», «</a:t>
            </a:r>
            <a:r>
              <a:rPr sz="1400" b="0" spc="-15" dirty="0">
                <a:latin typeface="Calibri Light"/>
                <a:cs typeface="Calibri Light"/>
              </a:rPr>
              <a:t>Чайка</a:t>
            </a:r>
            <a:r>
              <a:rPr sz="1400" spc="-15" dirty="0">
                <a:latin typeface="Calibri"/>
                <a:cs typeface="Calibri"/>
              </a:rPr>
              <a:t>», </a:t>
            </a:r>
            <a:r>
              <a:rPr sz="1400" spc="-5" dirty="0">
                <a:latin typeface="Calibri"/>
                <a:cs typeface="Calibri"/>
              </a:rPr>
              <a:t>«</a:t>
            </a:r>
            <a:r>
              <a:rPr sz="1400" b="0" spc="-5" dirty="0">
                <a:latin typeface="Calibri Light"/>
                <a:cs typeface="Calibri Light"/>
              </a:rPr>
              <a:t>Вишнёвый</a:t>
            </a:r>
            <a:r>
              <a:rPr sz="1400" b="0" spc="-130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сад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1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dirty="0">
                <a:latin typeface="Calibri Light"/>
                <a:cs typeface="Calibri Light"/>
              </a:rPr>
              <a:t>М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Горький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20" dirty="0">
                <a:latin typeface="Calibri"/>
                <a:cs typeface="Calibri"/>
              </a:rPr>
              <a:t>«</a:t>
            </a:r>
            <a:r>
              <a:rPr sz="1400" b="0" spc="-20" dirty="0">
                <a:latin typeface="Calibri Light"/>
                <a:cs typeface="Calibri Light"/>
              </a:rPr>
              <a:t>На </a:t>
            </a:r>
            <a:r>
              <a:rPr sz="1400" b="0" spc="-15" dirty="0">
                <a:latin typeface="Calibri Light"/>
                <a:cs typeface="Calibri Light"/>
              </a:rPr>
              <a:t>дне</a:t>
            </a:r>
            <a:r>
              <a:rPr sz="1400" spc="-15" dirty="0">
                <a:latin typeface="Calibri"/>
                <a:cs typeface="Calibri"/>
              </a:rPr>
              <a:t>», «</a:t>
            </a:r>
            <a:r>
              <a:rPr sz="1400" b="0" spc="-15" dirty="0">
                <a:latin typeface="Calibri Light"/>
                <a:cs typeface="Calibri Light"/>
              </a:rPr>
              <a:t>Фома</a:t>
            </a:r>
            <a:r>
              <a:rPr sz="1400" b="0" spc="-20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Гордеев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2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dirty="0">
                <a:latin typeface="Calibri Light"/>
                <a:cs typeface="Calibri Light"/>
              </a:rPr>
              <a:t>М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А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Булгаков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Собачье сердце</a:t>
            </a:r>
            <a:r>
              <a:rPr sz="1400" spc="-10" dirty="0">
                <a:latin typeface="Calibri"/>
                <a:cs typeface="Calibri"/>
              </a:rPr>
              <a:t>», «</a:t>
            </a:r>
            <a:r>
              <a:rPr sz="1400" b="0" spc="-10" dirty="0">
                <a:latin typeface="Calibri Light"/>
                <a:cs typeface="Calibri Light"/>
              </a:rPr>
              <a:t>Белая</a:t>
            </a:r>
            <a:r>
              <a:rPr sz="1400" b="0" spc="-55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гвардия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dirty="0">
                <a:latin typeface="Calibri Light"/>
                <a:cs typeface="Calibri Light"/>
              </a:rPr>
              <a:t>М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А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Шолохов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Тихий </a:t>
            </a:r>
            <a:r>
              <a:rPr sz="1400" b="0" spc="-15" dirty="0">
                <a:latin typeface="Calibri Light"/>
                <a:cs typeface="Calibri Light"/>
              </a:rPr>
              <a:t>Дон</a:t>
            </a:r>
            <a:r>
              <a:rPr sz="1400" spc="-15" dirty="0">
                <a:latin typeface="Calibri"/>
                <a:cs typeface="Calibri"/>
              </a:rPr>
              <a:t>»,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Поднятая целина</a:t>
            </a:r>
            <a:r>
              <a:rPr sz="1400" spc="-10" dirty="0">
                <a:latin typeface="Calibri"/>
                <a:cs typeface="Calibri"/>
              </a:rPr>
              <a:t>», «</a:t>
            </a:r>
            <a:r>
              <a:rPr sz="1400" b="0" spc="-10" dirty="0">
                <a:latin typeface="Calibri Light"/>
                <a:cs typeface="Calibri Light"/>
              </a:rPr>
              <a:t>Судьба человека</a:t>
            </a:r>
            <a:r>
              <a:rPr sz="1400" spc="-10" dirty="0">
                <a:latin typeface="Calibri"/>
                <a:cs typeface="Calibri"/>
              </a:rPr>
              <a:t>», «</a:t>
            </a:r>
            <a:r>
              <a:rPr sz="1400" b="0" spc="-10" dirty="0">
                <a:latin typeface="Calibri Light"/>
                <a:cs typeface="Calibri Light"/>
              </a:rPr>
              <a:t>Донские</a:t>
            </a:r>
            <a:r>
              <a:rPr sz="1400" b="0" spc="25" dirty="0">
                <a:latin typeface="Calibri Light"/>
                <a:cs typeface="Calibri Light"/>
              </a:rPr>
              <a:t> </a:t>
            </a:r>
            <a:r>
              <a:rPr sz="1400" b="0" spc="-5" dirty="0">
                <a:latin typeface="Calibri Light"/>
                <a:cs typeface="Calibri Light"/>
              </a:rPr>
              <a:t>рассказы</a:t>
            </a:r>
            <a:r>
              <a:rPr sz="1400" spc="-5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15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dirty="0">
                <a:latin typeface="Calibri Light"/>
                <a:cs typeface="Calibri Light"/>
              </a:rPr>
              <a:t>В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Ф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Тендряков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Весенние</a:t>
            </a:r>
            <a:r>
              <a:rPr sz="1400" b="0" spc="-45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перевёртыши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4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spc="-5" dirty="0">
                <a:latin typeface="Calibri Light"/>
                <a:cs typeface="Calibri Light"/>
              </a:rPr>
              <a:t>Б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Л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Васильев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20" dirty="0">
                <a:latin typeface="Calibri"/>
                <a:cs typeface="Calibri"/>
              </a:rPr>
              <a:t>«</a:t>
            </a:r>
            <a:r>
              <a:rPr sz="1400" b="0" spc="-20" dirty="0">
                <a:latin typeface="Calibri Light"/>
                <a:cs typeface="Calibri Light"/>
              </a:rPr>
              <a:t>Не </a:t>
            </a:r>
            <a:r>
              <a:rPr sz="1400" b="0" spc="-5" dirty="0">
                <a:latin typeface="Calibri Light"/>
                <a:cs typeface="Calibri Light"/>
              </a:rPr>
              <a:t>стреляйте белых</a:t>
            </a:r>
            <a:r>
              <a:rPr sz="1400" b="0" spc="45" dirty="0">
                <a:latin typeface="Calibri Light"/>
                <a:cs typeface="Calibri Light"/>
              </a:rPr>
              <a:t> </a:t>
            </a:r>
            <a:r>
              <a:rPr sz="1400" b="0" spc="-10" dirty="0">
                <a:latin typeface="Calibri Light"/>
                <a:cs typeface="Calibri Light"/>
              </a:rPr>
              <a:t>лебедей</a:t>
            </a:r>
            <a:r>
              <a:rPr sz="1400" spc="-10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10"/>
              </a:spcBef>
              <a:tabLst>
                <a:tab pos="240665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b="0" dirty="0">
                <a:latin typeface="Calibri Light"/>
                <a:cs typeface="Calibri Light"/>
              </a:rPr>
              <a:t>С</a:t>
            </a:r>
            <a:r>
              <a:rPr sz="1400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А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b="0" spc="-5" dirty="0">
                <a:latin typeface="Calibri Light"/>
                <a:cs typeface="Calibri Light"/>
              </a:rPr>
              <a:t>Алексиевич</a:t>
            </a:r>
            <a:r>
              <a:rPr sz="1400" spc="-5" dirty="0">
                <a:latin typeface="Calibri"/>
                <a:cs typeface="Calibri"/>
              </a:rPr>
              <a:t>. </a:t>
            </a:r>
            <a:r>
              <a:rPr sz="1400" spc="-10" dirty="0">
                <a:latin typeface="Calibri"/>
                <a:cs typeface="Calibri"/>
              </a:rPr>
              <a:t>«</a:t>
            </a:r>
            <a:r>
              <a:rPr sz="1400" b="0" spc="-10" dirty="0">
                <a:latin typeface="Calibri Light"/>
                <a:cs typeface="Calibri Light"/>
              </a:rPr>
              <a:t>Чернобыльская</a:t>
            </a:r>
            <a:r>
              <a:rPr sz="1400" b="0" spc="-45" dirty="0">
                <a:latin typeface="Calibri Light"/>
                <a:cs typeface="Calibri Light"/>
              </a:rPr>
              <a:t> </a:t>
            </a:r>
            <a:r>
              <a:rPr sz="1400" b="0" spc="-5" dirty="0">
                <a:latin typeface="Calibri Light"/>
                <a:cs typeface="Calibri Light"/>
              </a:rPr>
              <a:t>молитва</a:t>
            </a:r>
            <a:r>
              <a:rPr sz="1400" spc="-5" dirty="0">
                <a:latin typeface="Calibri"/>
                <a:cs typeface="Calibri"/>
              </a:rPr>
              <a:t>».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66950" y="1483107"/>
            <a:ext cx="4274260" cy="37790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37482" y="263423"/>
            <a:ext cx="4815281" cy="10816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528632" y="5419288"/>
            <a:ext cx="4547251" cy="57264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7810" y="719967"/>
            <a:ext cx="4447068" cy="20907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182627" y="3693137"/>
            <a:ext cx="5494980" cy="23795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322556" y="552429"/>
            <a:ext cx="5370671" cy="27153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51048" y="228600"/>
            <a:ext cx="6913245" cy="1377950"/>
            <a:chOff x="3051048" y="228600"/>
            <a:chExt cx="6913245" cy="1377950"/>
          </a:xfrm>
        </p:grpSpPr>
        <p:sp>
          <p:nvSpPr>
            <p:cNvPr id="3" name="object 3"/>
            <p:cNvSpPr/>
            <p:nvPr/>
          </p:nvSpPr>
          <p:spPr>
            <a:xfrm>
              <a:off x="3051048" y="228600"/>
              <a:ext cx="3300984" cy="89306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922264" y="228600"/>
              <a:ext cx="3133343" cy="89306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625839" y="228600"/>
              <a:ext cx="954024" cy="90830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049512" y="228600"/>
              <a:ext cx="914400" cy="89306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94632" y="713231"/>
              <a:ext cx="752856" cy="89306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14088" y="713231"/>
              <a:ext cx="2325623" cy="89306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409944" y="713231"/>
              <a:ext cx="746759" cy="89306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726936" y="713231"/>
              <a:ext cx="1786127" cy="89306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982712" y="713231"/>
              <a:ext cx="841248" cy="89306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289302" y="321563"/>
            <a:ext cx="6404610" cy="995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3815"/>
              </a:lnSpc>
              <a:spcBef>
                <a:spcPts val="100"/>
              </a:spcBef>
            </a:pPr>
            <a:r>
              <a:rPr sz="3200" spc="-35" dirty="0"/>
              <a:t>ТЕМАТИЧЕСКОЕ </a:t>
            </a:r>
            <a:r>
              <a:rPr sz="3200" spc="-20" dirty="0"/>
              <a:t>НАПРАВЛЕНИЕ</a:t>
            </a:r>
            <a:r>
              <a:rPr sz="3200" spc="145" dirty="0"/>
              <a:t> </a:t>
            </a:r>
            <a:r>
              <a:rPr sz="3100" spc="235" dirty="0">
                <a:latin typeface="Cambria Math"/>
                <a:cs typeface="Cambria Math"/>
              </a:rPr>
              <a:t>№</a:t>
            </a:r>
            <a:r>
              <a:rPr sz="3200" spc="235" dirty="0"/>
              <a:t>4.</a:t>
            </a:r>
            <a:endParaRPr sz="3200">
              <a:latin typeface="Cambria Math"/>
              <a:cs typeface="Cambria Math"/>
            </a:endParaRPr>
          </a:p>
          <a:p>
            <a:pPr marL="12700" algn="ctr">
              <a:lnSpc>
                <a:spcPts val="3815"/>
              </a:lnSpc>
            </a:pPr>
            <a:r>
              <a:rPr sz="3200" spc="-35" dirty="0"/>
              <a:t>«РАЗГОВОР </a:t>
            </a:r>
            <a:r>
              <a:rPr sz="3200" dirty="0"/>
              <a:t>С</a:t>
            </a:r>
            <a:r>
              <a:rPr sz="3200" spc="175" dirty="0"/>
              <a:t> </a:t>
            </a:r>
            <a:r>
              <a:rPr sz="3200" dirty="0"/>
              <a:t>СОБОЙ»</a:t>
            </a:r>
            <a:endParaRPr sz="3200"/>
          </a:p>
        </p:txBody>
      </p:sp>
      <p:sp>
        <p:nvSpPr>
          <p:cNvPr id="13" name="object 13"/>
          <p:cNvSpPr txBox="1"/>
          <p:nvPr/>
        </p:nvSpPr>
        <p:spPr>
          <a:xfrm>
            <a:off x="1358900" y="2059939"/>
            <a:ext cx="10265410" cy="266509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52069" algn="just">
              <a:lnSpc>
                <a:spcPct val="120300"/>
              </a:lnSpc>
              <a:spcBef>
                <a:spcPts val="90"/>
              </a:spcBef>
            </a:pPr>
            <a:r>
              <a:rPr sz="1800" spc="-5" dirty="0">
                <a:latin typeface="Calibri"/>
                <a:cs typeface="Calibri"/>
              </a:rPr>
              <a:t>Названное направление побуждает </a:t>
            </a:r>
            <a:r>
              <a:rPr sz="1800" dirty="0">
                <a:latin typeface="Calibri"/>
                <a:cs typeface="Calibri"/>
              </a:rPr>
              <a:t>к </a:t>
            </a:r>
            <a:r>
              <a:rPr sz="1800" spc="-5" dirty="0">
                <a:latin typeface="Calibri"/>
                <a:cs typeface="Calibri"/>
              </a:rPr>
              <a:t>размышлению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spc="-10" dirty="0">
                <a:latin typeface="Calibri"/>
                <a:cs typeface="Calibri"/>
              </a:rPr>
              <a:t>том, </a:t>
            </a:r>
            <a:r>
              <a:rPr sz="1800" spc="-5" dirty="0">
                <a:latin typeface="Calibri"/>
                <a:cs typeface="Calibri"/>
              </a:rPr>
              <a:t>что </a:t>
            </a:r>
            <a:r>
              <a:rPr sz="1800" dirty="0">
                <a:latin typeface="Calibri"/>
                <a:cs typeface="Calibri"/>
              </a:rPr>
              <a:t>значит «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быть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самим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собой</a:t>
            </a:r>
            <a:r>
              <a:rPr sz="1800" dirty="0">
                <a:latin typeface="Calibri"/>
                <a:cs typeface="Calibri"/>
              </a:rPr>
              <a:t>». </a:t>
            </a:r>
            <a:r>
              <a:rPr sz="1800" spc="-5" dirty="0">
                <a:latin typeface="Calibri"/>
                <a:cs typeface="Calibri"/>
              </a:rPr>
              <a:t>Данная  </a:t>
            </a:r>
            <a:r>
              <a:rPr sz="1800" spc="-10" dirty="0">
                <a:latin typeface="Calibri"/>
                <a:cs typeface="Calibri"/>
              </a:rPr>
              <a:t>тематика </a:t>
            </a:r>
            <a:r>
              <a:rPr sz="1800" spc="-5" dirty="0">
                <a:latin typeface="Calibri"/>
                <a:cs typeface="Calibri"/>
              </a:rPr>
              <a:t>связана </a:t>
            </a:r>
            <a:r>
              <a:rPr sz="1800" dirty="0">
                <a:latin typeface="Calibri"/>
                <a:cs typeface="Calibri"/>
              </a:rPr>
              <a:t>с вопросами, </a:t>
            </a:r>
            <a:r>
              <a:rPr sz="1800" spc="-10" dirty="0">
                <a:latin typeface="Calibri"/>
                <a:cs typeface="Calibri"/>
              </a:rPr>
              <a:t>которые </a:t>
            </a:r>
            <a:r>
              <a:rPr sz="1800" spc="-5" dirty="0">
                <a:latin typeface="Calibri"/>
                <a:cs typeface="Calibri"/>
              </a:rPr>
              <a:t>человек задаёт </a:t>
            </a:r>
            <a:r>
              <a:rPr sz="1800" dirty="0">
                <a:latin typeface="Calibri"/>
                <a:cs typeface="Calibri"/>
              </a:rPr>
              <a:t>сам себе, об </a:t>
            </a:r>
            <a:r>
              <a:rPr sz="1800" spc="-5" dirty="0">
                <a:latin typeface="Calibri"/>
                <a:cs typeface="Calibri"/>
              </a:rPr>
              <a:t>опасности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внутреннего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разлада</a:t>
            </a:r>
            <a:r>
              <a:rPr sz="1800" spc="-10" dirty="0">
                <a:latin typeface="Calibri"/>
                <a:cs typeface="Calibri"/>
              </a:rPr>
              <a:t>, </a:t>
            </a:r>
            <a:r>
              <a:rPr sz="1800" dirty="0">
                <a:latin typeface="Calibri"/>
                <a:cs typeface="Calibri"/>
              </a:rPr>
              <a:t>о  </a:t>
            </a:r>
            <a:r>
              <a:rPr sz="1800" spc="-10" dirty="0">
                <a:latin typeface="Calibri"/>
                <a:cs typeface="Calibri"/>
              </a:rPr>
              <a:t>работе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совести</a:t>
            </a:r>
            <a:r>
              <a:rPr sz="1800" dirty="0">
                <a:latin typeface="Calibri"/>
                <a:cs typeface="Calibri"/>
              </a:rPr>
              <a:t> и </a:t>
            </a:r>
            <a:r>
              <a:rPr sz="1800" spc="-5" dirty="0">
                <a:latin typeface="Calibri"/>
                <a:cs typeface="Calibri"/>
              </a:rPr>
              <a:t>поисках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смысла жизни</a:t>
            </a:r>
            <a:r>
              <a:rPr sz="1800" spc="-5" dirty="0">
                <a:latin typeface="Calibri"/>
                <a:cs typeface="Calibri"/>
              </a:rPr>
              <a:t>. </a:t>
            </a:r>
            <a:r>
              <a:rPr sz="1800" spc="-50" dirty="0">
                <a:latin typeface="Calibri"/>
                <a:cs typeface="Calibri"/>
              </a:rPr>
              <a:t>Темы </a:t>
            </a:r>
            <a:r>
              <a:rPr sz="1800" spc="-15" dirty="0">
                <a:latin typeface="Calibri"/>
                <a:cs typeface="Calibri"/>
              </a:rPr>
              <a:t>этого </a:t>
            </a:r>
            <a:r>
              <a:rPr sz="1800" spc="-5" dirty="0">
                <a:latin typeface="Calibri"/>
                <a:cs typeface="Calibri"/>
              </a:rPr>
              <a:t>направления </a:t>
            </a:r>
            <a:r>
              <a:rPr sz="1800" spc="-10" dirty="0">
                <a:latin typeface="Calibri"/>
                <a:cs typeface="Calibri"/>
              </a:rPr>
              <a:t>нацеливают </a:t>
            </a:r>
            <a:r>
              <a:rPr sz="1800" dirty="0">
                <a:latin typeface="Calibri"/>
                <a:cs typeface="Calibri"/>
              </a:rPr>
              <a:t>на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самоанализ</a:t>
            </a:r>
            <a:r>
              <a:rPr sz="1800" spc="-5" dirty="0">
                <a:latin typeface="Calibri"/>
                <a:cs typeface="Calibri"/>
              </a:rPr>
              <a:t>, 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осмысление опыта других </a:t>
            </a:r>
            <a:r>
              <a:rPr sz="1800" spc="-20" dirty="0">
                <a:latin typeface="Calibri"/>
                <a:cs typeface="Calibri"/>
              </a:rPr>
              <a:t>людей </a:t>
            </a:r>
            <a:r>
              <a:rPr sz="1800" spc="-5" dirty="0">
                <a:latin typeface="Calibri"/>
                <a:cs typeface="Calibri"/>
              </a:rPr>
              <a:t>(или поступков литературных героев), стремящихся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понять себя</a:t>
            </a:r>
            <a:r>
              <a:rPr sz="1800" spc="-5" dirty="0">
                <a:latin typeface="Calibri"/>
                <a:cs typeface="Calibri"/>
              </a:rPr>
              <a:t>. </a:t>
            </a:r>
            <a:r>
              <a:rPr sz="1800" spc="-50" dirty="0">
                <a:latin typeface="Calibri"/>
                <a:cs typeface="Calibri"/>
              </a:rPr>
              <a:t>Темы  </a:t>
            </a:r>
            <a:r>
              <a:rPr sz="1800" spc="-10" dirty="0">
                <a:latin typeface="Calibri"/>
                <a:cs typeface="Calibri"/>
              </a:rPr>
              <a:t>позволяют </a:t>
            </a:r>
            <a:r>
              <a:rPr sz="1800" spc="-5" dirty="0">
                <a:latin typeface="Calibri"/>
                <a:cs typeface="Calibri"/>
              </a:rPr>
              <a:t>задуматься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сильных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слабых сторонах </a:t>
            </a:r>
            <a:r>
              <a:rPr sz="1800" spc="-5" dirty="0">
                <a:latin typeface="Calibri"/>
                <a:cs typeface="Calibri"/>
              </a:rPr>
              <a:t>собственной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личности</a:t>
            </a:r>
            <a:r>
              <a:rPr sz="1800" spc="-5" dirty="0">
                <a:latin typeface="Calibri"/>
                <a:cs typeface="Calibri"/>
              </a:rPr>
              <a:t>,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ценности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уникальности 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своего внутреннего мира</a:t>
            </a:r>
            <a:r>
              <a:rPr sz="1800" spc="-5" dirty="0">
                <a:latin typeface="Calibri"/>
                <a:cs typeface="Calibri"/>
              </a:rPr>
              <a:t>,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spc="-10" dirty="0">
                <a:latin typeface="Calibri"/>
                <a:cs typeface="Calibri"/>
              </a:rPr>
              <a:t>необходимости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самопознания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самосовершенствования</a:t>
            </a:r>
            <a:r>
              <a:rPr sz="1800" spc="-5" dirty="0">
                <a:latin typeface="Calibri"/>
                <a:cs typeface="Calibri"/>
              </a:rPr>
              <a:t>. Раскрывая </a:t>
            </a:r>
            <a:r>
              <a:rPr sz="1800" spc="-20" dirty="0">
                <a:latin typeface="Calibri"/>
                <a:cs typeface="Calibri"/>
              </a:rPr>
              <a:t>тему, </a:t>
            </a:r>
            <a:r>
              <a:rPr sz="1800" spc="36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можно </a:t>
            </a:r>
            <a:r>
              <a:rPr sz="1800" spc="-5" dirty="0">
                <a:latin typeface="Calibri"/>
                <a:cs typeface="Calibri"/>
              </a:rPr>
              <a:t>обратиться </a:t>
            </a:r>
            <a:r>
              <a:rPr sz="1800" dirty="0">
                <a:latin typeface="Calibri"/>
                <a:cs typeface="Calibri"/>
              </a:rPr>
              <a:t>к </a:t>
            </a:r>
            <a:r>
              <a:rPr sz="1800" spc="-15" dirty="0">
                <a:latin typeface="Calibri"/>
                <a:cs typeface="Calibri"/>
              </a:rPr>
              <a:t>художественной, </a:t>
            </a:r>
            <a:r>
              <a:rPr sz="1800" spc="-10" dirty="0">
                <a:latin typeface="Calibri"/>
                <a:cs typeface="Calibri"/>
              </a:rPr>
              <a:t>психологической, </a:t>
            </a:r>
            <a:r>
              <a:rPr sz="1800" spc="-5" dirty="0">
                <a:latin typeface="Calibri"/>
                <a:cs typeface="Calibri"/>
              </a:rPr>
              <a:t>философской литературе, </a:t>
            </a:r>
            <a:r>
              <a:rPr sz="1800" spc="-10" dirty="0">
                <a:latin typeface="Calibri"/>
                <a:cs typeface="Calibri"/>
              </a:rPr>
              <a:t>мемуарам,  </a:t>
            </a:r>
            <a:r>
              <a:rPr sz="1800" spc="-5" dirty="0">
                <a:latin typeface="Calibri"/>
                <a:cs typeface="Calibri"/>
              </a:rPr>
              <a:t>дневникам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публицистике.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84325" y="602995"/>
            <a:ext cx="32156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АСПЕКТЫ</a:t>
            </a:r>
            <a:r>
              <a:rPr spc="30" dirty="0"/>
              <a:t> </a:t>
            </a:r>
            <a:r>
              <a:rPr spc="-5" dirty="0"/>
              <a:t>ТЕМЫ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58900" y="1949196"/>
            <a:ext cx="5638800" cy="93980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sz="2000" spc="20" dirty="0">
                <a:latin typeface="Arial"/>
                <a:cs typeface="Arial"/>
              </a:rPr>
              <a:t>1.Что </a:t>
            </a:r>
            <a:r>
              <a:rPr sz="2000" spc="-15" dirty="0">
                <a:latin typeface="Arial"/>
                <a:cs typeface="Arial"/>
              </a:rPr>
              <a:t>значит </a:t>
            </a:r>
            <a:r>
              <a:rPr sz="2000" spc="-5" dirty="0">
                <a:latin typeface="Arial"/>
                <a:cs typeface="Arial"/>
              </a:rPr>
              <a:t>быть </a:t>
            </a:r>
            <a:r>
              <a:rPr sz="2000" dirty="0">
                <a:latin typeface="Arial"/>
                <a:cs typeface="Arial"/>
              </a:rPr>
              <a:t>/ </a:t>
            </a:r>
            <a:r>
              <a:rPr sz="2000" spc="-15" dirty="0">
                <a:latin typeface="Arial"/>
                <a:cs typeface="Arial"/>
              </a:rPr>
              <a:t>оставаться </a:t>
            </a:r>
            <a:r>
              <a:rPr sz="2000" spc="-5" dirty="0">
                <a:latin typeface="Arial"/>
                <a:cs typeface="Arial"/>
              </a:rPr>
              <a:t>«самим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собой».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dirty="0">
                <a:latin typeface="Arial"/>
                <a:cs typeface="Arial"/>
              </a:rPr>
              <a:t>2. </a:t>
            </a:r>
            <a:r>
              <a:rPr sz="2000" spc="-5" dirty="0">
                <a:latin typeface="Arial"/>
                <a:cs typeface="Arial"/>
              </a:rPr>
              <a:t>Внутренняя </a:t>
            </a:r>
            <a:r>
              <a:rPr sz="2000" spc="-10" dirty="0">
                <a:latin typeface="Arial"/>
                <a:cs typeface="Arial"/>
              </a:rPr>
              <a:t>гармония </a:t>
            </a:r>
            <a:r>
              <a:rPr sz="2000" dirty="0">
                <a:latin typeface="Arial"/>
                <a:cs typeface="Arial"/>
              </a:rPr>
              <a:t>и </a:t>
            </a:r>
            <a:r>
              <a:rPr sz="2000" spc="-5" dirty="0">
                <a:latin typeface="Arial"/>
                <a:cs typeface="Arial"/>
              </a:rPr>
              <a:t>душевный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разлад.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58900" y="3028188"/>
            <a:ext cx="47834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637790" algn="l"/>
              </a:tabLst>
            </a:pPr>
            <a:r>
              <a:rPr sz="2000" dirty="0">
                <a:latin typeface="Arial"/>
                <a:cs typeface="Arial"/>
              </a:rPr>
              <a:t>3</a:t>
            </a:r>
            <a:r>
              <a:rPr sz="2000" spc="130" dirty="0">
                <a:latin typeface="Arial"/>
                <a:cs typeface="Arial"/>
              </a:rPr>
              <a:t>.</a:t>
            </a:r>
            <a:r>
              <a:rPr sz="2000" spc="25" dirty="0">
                <a:latin typeface="Arial"/>
                <a:cs typeface="Arial"/>
              </a:rPr>
              <a:t>С</a:t>
            </a:r>
            <a:r>
              <a:rPr sz="2000" dirty="0">
                <a:latin typeface="Arial"/>
                <a:cs typeface="Arial"/>
              </a:rPr>
              <a:t>а</a:t>
            </a:r>
            <a:r>
              <a:rPr sz="2000" spc="-5" dirty="0">
                <a:latin typeface="Arial"/>
                <a:cs typeface="Arial"/>
              </a:rPr>
              <a:t>м</a:t>
            </a:r>
            <a:r>
              <a:rPr sz="2000" dirty="0">
                <a:latin typeface="Arial"/>
                <a:cs typeface="Arial"/>
              </a:rPr>
              <a:t>о</a:t>
            </a:r>
            <a:r>
              <a:rPr sz="2000" spc="5" dirty="0">
                <a:latin typeface="Arial"/>
                <a:cs typeface="Arial"/>
              </a:rPr>
              <a:t>п</a:t>
            </a:r>
            <a:r>
              <a:rPr sz="2000" spc="-25" dirty="0">
                <a:latin typeface="Arial"/>
                <a:cs typeface="Arial"/>
              </a:rPr>
              <a:t>о</a:t>
            </a:r>
            <a:r>
              <a:rPr sz="2000" spc="-5" dirty="0">
                <a:latin typeface="Arial"/>
                <a:cs typeface="Arial"/>
              </a:rPr>
              <a:t>зн</a:t>
            </a:r>
            <a:r>
              <a:rPr sz="2000" dirty="0">
                <a:latin typeface="Arial"/>
                <a:cs typeface="Arial"/>
              </a:rPr>
              <a:t>а</a:t>
            </a:r>
            <a:r>
              <a:rPr sz="2000" spc="-5" dirty="0">
                <a:latin typeface="Arial"/>
                <a:cs typeface="Arial"/>
              </a:rPr>
              <a:t>ни</a:t>
            </a:r>
            <a:r>
              <a:rPr sz="2000" dirty="0">
                <a:latin typeface="Arial"/>
                <a:cs typeface="Arial"/>
              </a:rPr>
              <a:t>е,	самоопр</a:t>
            </a:r>
            <a:r>
              <a:rPr sz="2000" spc="-45" dirty="0">
                <a:latin typeface="Arial"/>
                <a:cs typeface="Arial"/>
              </a:rPr>
              <a:t>е</a:t>
            </a:r>
            <a:r>
              <a:rPr sz="2000" spc="-5" dirty="0">
                <a:latin typeface="Arial"/>
                <a:cs typeface="Arial"/>
              </a:rPr>
              <a:t>д</a:t>
            </a:r>
            <a:r>
              <a:rPr sz="2000" spc="-70" dirty="0">
                <a:latin typeface="Arial"/>
                <a:cs typeface="Arial"/>
              </a:rPr>
              <a:t>е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dirty="0">
                <a:latin typeface="Arial"/>
                <a:cs typeface="Arial"/>
              </a:rPr>
              <a:t>е</a:t>
            </a:r>
            <a:r>
              <a:rPr sz="2000" spc="-5" dirty="0">
                <a:latin typeface="Arial"/>
                <a:cs typeface="Arial"/>
              </a:rPr>
              <a:t>ни</a:t>
            </a:r>
            <a:r>
              <a:rPr sz="2000" dirty="0">
                <a:latin typeface="Arial"/>
                <a:cs typeface="Arial"/>
              </a:rPr>
              <a:t>е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87500" y="3360420"/>
            <a:ext cx="447484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48050" algn="l"/>
              </a:tabLst>
            </a:pPr>
            <a:r>
              <a:rPr sz="2000" spc="-5" dirty="0">
                <a:latin typeface="Arial"/>
                <a:cs typeface="Arial"/>
              </a:rPr>
              <a:t>самосовершенствованию.	Попытки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86067" y="3000755"/>
            <a:ext cx="2686685" cy="6902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17500">
              <a:lnSpc>
                <a:spcPct val="109000"/>
              </a:lnSpc>
              <a:spcBef>
                <a:spcPts val="100"/>
              </a:spcBef>
              <a:tabLst>
                <a:tab pos="1058545" algn="l"/>
                <a:tab pos="1167765" algn="l"/>
                <a:tab pos="2131695" algn="l"/>
              </a:tabLst>
            </a:pPr>
            <a:r>
              <a:rPr sz="2000" dirty="0">
                <a:latin typeface="Arial"/>
                <a:cs typeface="Arial"/>
              </a:rPr>
              <a:t>и	</a:t>
            </a:r>
            <a:r>
              <a:rPr sz="2000" spc="-5" dirty="0">
                <a:latin typeface="Arial"/>
                <a:cs typeface="Arial"/>
              </a:rPr>
              <a:t>самоанализ  </a:t>
            </a:r>
            <a:r>
              <a:rPr sz="2000" dirty="0">
                <a:latin typeface="Arial"/>
                <a:cs typeface="Arial"/>
              </a:rPr>
              <a:t>по</a:t>
            </a:r>
            <a:r>
              <a:rPr sz="2000" spc="-5" dirty="0">
                <a:latin typeface="Arial"/>
                <a:cs typeface="Arial"/>
              </a:rPr>
              <a:t>н</a:t>
            </a:r>
            <a:r>
              <a:rPr sz="2000" dirty="0">
                <a:latin typeface="Arial"/>
                <a:cs typeface="Arial"/>
              </a:rPr>
              <a:t>я</a:t>
            </a:r>
            <a:r>
              <a:rPr sz="2000" spc="-5" dirty="0">
                <a:latin typeface="Arial"/>
                <a:cs typeface="Arial"/>
              </a:rPr>
              <a:t>т</a:t>
            </a:r>
            <a:r>
              <a:rPr sz="2000" dirty="0">
                <a:latin typeface="Arial"/>
                <a:cs typeface="Arial"/>
              </a:rPr>
              <a:t>ь		с</a:t>
            </a:r>
            <a:r>
              <a:rPr sz="2000" spc="-25" dirty="0">
                <a:latin typeface="Arial"/>
                <a:cs typeface="Arial"/>
              </a:rPr>
              <a:t>е</a:t>
            </a:r>
            <a:r>
              <a:rPr sz="2000" spc="-40" dirty="0">
                <a:latin typeface="Arial"/>
                <a:cs typeface="Arial"/>
              </a:rPr>
              <a:t>б</a:t>
            </a:r>
            <a:r>
              <a:rPr sz="2000" dirty="0">
                <a:latin typeface="Arial"/>
                <a:cs typeface="Arial"/>
              </a:rPr>
              <a:t>я,	с</a:t>
            </a:r>
            <a:r>
              <a:rPr sz="2000" spc="-25" dirty="0">
                <a:latin typeface="Arial"/>
                <a:cs typeface="Arial"/>
              </a:rPr>
              <a:t>в</a:t>
            </a:r>
            <a:r>
              <a:rPr sz="2000" dirty="0">
                <a:latin typeface="Arial"/>
                <a:cs typeface="Arial"/>
              </a:rPr>
              <a:t>ое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397238" y="3000755"/>
            <a:ext cx="722630" cy="6902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3655">
              <a:lnSpc>
                <a:spcPct val="109000"/>
              </a:lnSpc>
              <a:spcBef>
                <a:spcPts val="100"/>
              </a:spcBef>
            </a:pPr>
            <a:r>
              <a:rPr sz="2000" spc="10" dirty="0">
                <a:latin typeface="Arial"/>
                <a:cs typeface="Arial"/>
              </a:rPr>
              <a:t>как  </a:t>
            </a:r>
            <a:r>
              <a:rPr sz="2000" dirty="0">
                <a:latin typeface="Arial"/>
                <a:cs typeface="Arial"/>
              </a:rPr>
              <a:t>мес</a:t>
            </a:r>
            <a:r>
              <a:rPr sz="2000" spc="-30" dirty="0">
                <a:latin typeface="Arial"/>
                <a:cs typeface="Arial"/>
              </a:rPr>
              <a:t>т</a:t>
            </a:r>
            <a:r>
              <a:rPr sz="2000" dirty="0">
                <a:latin typeface="Arial"/>
                <a:cs typeface="Arial"/>
              </a:rPr>
              <a:t>о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387201" y="3000755"/>
            <a:ext cx="1237615" cy="6902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850" marR="5080" indent="-57785">
              <a:lnSpc>
                <a:spcPct val="109000"/>
              </a:lnSpc>
              <a:spcBef>
                <a:spcPts val="100"/>
              </a:spcBef>
              <a:tabLst>
                <a:tab pos="554990" algn="l"/>
                <a:tab pos="1112520" algn="l"/>
              </a:tabLst>
            </a:pPr>
            <a:r>
              <a:rPr sz="2000" dirty="0">
                <a:latin typeface="Arial"/>
                <a:cs typeface="Arial"/>
              </a:rPr>
              <a:t>пу</a:t>
            </a:r>
            <a:r>
              <a:rPr sz="2000" spc="-5" dirty="0">
                <a:latin typeface="Arial"/>
                <a:cs typeface="Arial"/>
              </a:rPr>
              <a:t>т</a:t>
            </a:r>
            <a:r>
              <a:rPr sz="2000" dirty="0">
                <a:latin typeface="Arial"/>
                <a:cs typeface="Arial"/>
              </a:rPr>
              <a:t>ь		к  в	м</a:t>
            </a:r>
            <a:r>
              <a:rPr sz="2000" spc="-5" dirty="0">
                <a:latin typeface="Arial"/>
                <a:cs typeface="Arial"/>
              </a:rPr>
              <a:t>и</a:t>
            </a:r>
            <a:r>
              <a:rPr sz="2000" dirty="0">
                <a:latin typeface="Arial"/>
                <a:cs typeface="Arial"/>
              </a:rPr>
              <a:t>ре,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58900" y="3525011"/>
            <a:ext cx="10264775" cy="1765935"/>
          </a:xfrm>
          <a:prstGeom prst="rect">
            <a:avLst/>
          </a:prstGeom>
        </p:spPr>
        <p:txBody>
          <a:bodyPr vert="horz" wrap="square" lIns="0" tIns="17716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1395"/>
              </a:spcBef>
            </a:pPr>
            <a:r>
              <a:rPr sz="2000" spc="-15" dirty="0">
                <a:latin typeface="Arial"/>
                <a:cs typeface="Arial"/>
              </a:rPr>
              <a:t>предназначение, </a:t>
            </a:r>
            <a:r>
              <a:rPr sz="2000" spc="-5" dirty="0">
                <a:latin typeface="Arial"/>
                <a:cs typeface="Arial"/>
              </a:rPr>
              <a:t>смысл </a:t>
            </a:r>
            <a:r>
              <a:rPr sz="2000" spc="-10" dirty="0">
                <a:latin typeface="Arial"/>
                <a:cs typeface="Arial"/>
              </a:rPr>
              <a:t>жизни.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95"/>
              </a:spcBef>
            </a:pPr>
            <a:r>
              <a:rPr sz="2000" dirty="0">
                <a:latin typeface="Arial"/>
                <a:cs typeface="Arial"/>
              </a:rPr>
              <a:t>4.Выявление </a:t>
            </a:r>
            <a:r>
              <a:rPr sz="2000" spc="-5" dirty="0">
                <a:latin typeface="Arial"/>
                <a:cs typeface="Arial"/>
              </a:rPr>
              <a:t>сильных </a:t>
            </a:r>
            <a:r>
              <a:rPr sz="2000" dirty="0">
                <a:latin typeface="Arial"/>
                <a:cs typeface="Arial"/>
              </a:rPr>
              <a:t>и </a:t>
            </a:r>
            <a:r>
              <a:rPr sz="2000" spc="-5" dirty="0">
                <a:latin typeface="Arial"/>
                <a:cs typeface="Arial"/>
              </a:rPr>
              <a:t>слабых сторон собственной личности. Нормы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морали.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  <a:tabLst>
                <a:tab pos="1305560" algn="l"/>
                <a:tab pos="2044700" algn="l"/>
                <a:tab pos="2346960" algn="l"/>
                <a:tab pos="3971925" algn="l"/>
                <a:tab pos="4849495" algn="l"/>
                <a:tab pos="5783580" algn="l"/>
                <a:tab pos="6707505" algn="l"/>
                <a:tab pos="7087870" algn="l"/>
                <a:tab pos="7677784" algn="l"/>
                <a:tab pos="8597900" algn="l"/>
              </a:tabLst>
            </a:pPr>
            <a:r>
              <a:rPr sz="2000" dirty="0">
                <a:latin typeface="Arial"/>
                <a:cs typeface="Arial"/>
              </a:rPr>
              <a:t>5</a:t>
            </a:r>
            <a:r>
              <a:rPr sz="2000" spc="130" dirty="0">
                <a:latin typeface="Arial"/>
                <a:cs typeface="Arial"/>
              </a:rPr>
              <a:t>.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spc="-10" dirty="0">
                <a:latin typeface="Arial"/>
                <a:cs typeface="Arial"/>
              </a:rPr>
              <a:t>ич</a:t>
            </a:r>
            <a:r>
              <a:rPr sz="2000" spc="-5" dirty="0">
                <a:latin typeface="Arial"/>
                <a:cs typeface="Arial"/>
              </a:rPr>
              <a:t>ны</a:t>
            </a:r>
            <a:r>
              <a:rPr sz="2000" dirty="0">
                <a:latin typeface="Arial"/>
                <a:cs typeface="Arial"/>
              </a:rPr>
              <a:t>й	оп</a:t>
            </a:r>
            <a:r>
              <a:rPr sz="2000" spc="-5" dirty="0">
                <a:latin typeface="Arial"/>
                <a:cs typeface="Arial"/>
              </a:rPr>
              <a:t>ы</a:t>
            </a:r>
            <a:r>
              <a:rPr sz="2000" dirty="0">
                <a:latin typeface="Arial"/>
                <a:cs typeface="Arial"/>
              </a:rPr>
              <a:t>т	и	ос</a:t>
            </a:r>
            <a:r>
              <a:rPr sz="2000" spc="-5" dirty="0">
                <a:latin typeface="Arial"/>
                <a:cs typeface="Arial"/>
              </a:rPr>
              <a:t>мы</a:t>
            </a:r>
            <a:r>
              <a:rPr sz="2000" dirty="0">
                <a:latin typeface="Arial"/>
                <a:cs typeface="Arial"/>
              </a:rPr>
              <a:t>с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dirty="0">
                <a:latin typeface="Arial"/>
                <a:cs typeface="Arial"/>
              </a:rPr>
              <a:t>е</a:t>
            </a:r>
            <a:r>
              <a:rPr sz="2000" spc="-5" dirty="0">
                <a:latin typeface="Arial"/>
                <a:cs typeface="Arial"/>
              </a:rPr>
              <a:t>ни</a:t>
            </a:r>
            <a:r>
              <a:rPr sz="2000" dirty="0">
                <a:latin typeface="Arial"/>
                <a:cs typeface="Arial"/>
              </a:rPr>
              <a:t>е	оп</a:t>
            </a:r>
            <a:r>
              <a:rPr sz="2000" spc="-5" dirty="0">
                <a:latin typeface="Arial"/>
                <a:cs typeface="Arial"/>
              </a:rPr>
              <a:t>ы</a:t>
            </a:r>
            <a:r>
              <a:rPr sz="2000" spc="-30" dirty="0">
                <a:latin typeface="Arial"/>
                <a:cs typeface="Arial"/>
              </a:rPr>
              <a:t>т</a:t>
            </a:r>
            <a:r>
              <a:rPr sz="2000" dirty="0">
                <a:latin typeface="Arial"/>
                <a:cs typeface="Arial"/>
              </a:rPr>
              <a:t>а	</a:t>
            </a:r>
            <a:r>
              <a:rPr sz="2000" spc="-5" dirty="0">
                <a:latin typeface="Arial"/>
                <a:cs typeface="Arial"/>
              </a:rPr>
              <a:t>д</a:t>
            </a:r>
            <a:r>
              <a:rPr sz="2000" spc="-25" dirty="0">
                <a:latin typeface="Arial"/>
                <a:cs typeface="Arial"/>
              </a:rPr>
              <a:t>р</a:t>
            </a:r>
            <a:r>
              <a:rPr sz="2000" dirty="0">
                <a:latin typeface="Arial"/>
                <a:cs typeface="Arial"/>
              </a:rPr>
              <a:t>у</a:t>
            </a:r>
            <a:r>
              <a:rPr sz="2000" spc="-5" dirty="0">
                <a:latin typeface="Arial"/>
                <a:cs typeface="Arial"/>
              </a:rPr>
              <a:t>ги</a:t>
            </a:r>
            <a:r>
              <a:rPr sz="2000" dirty="0">
                <a:latin typeface="Arial"/>
                <a:cs typeface="Arial"/>
              </a:rPr>
              <a:t>х	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spc="-45" dirty="0">
                <a:latin typeface="Arial"/>
                <a:cs typeface="Arial"/>
              </a:rPr>
              <a:t>ю</a:t>
            </a:r>
            <a:r>
              <a:rPr sz="2000" spc="-5" dirty="0">
                <a:latin typeface="Arial"/>
                <a:cs typeface="Arial"/>
              </a:rPr>
              <a:t>де</a:t>
            </a:r>
            <a:r>
              <a:rPr sz="2000" dirty="0">
                <a:latin typeface="Arial"/>
                <a:cs typeface="Arial"/>
              </a:rPr>
              <a:t>й	</a:t>
            </a:r>
            <a:r>
              <a:rPr sz="2000" spc="-5" dirty="0">
                <a:latin typeface="Arial"/>
                <a:cs typeface="Arial"/>
              </a:rPr>
              <a:t>(</a:t>
            </a:r>
            <a:r>
              <a:rPr sz="2000" dirty="0">
                <a:latin typeface="Arial"/>
                <a:cs typeface="Arial"/>
              </a:rPr>
              <a:t>в	</a:t>
            </a:r>
            <a:r>
              <a:rPr sz="2000" spc="-30" dirty="0">
                <a:latin typeface="Arial"/>
                <a:cs typeface="Arial"/>
              </a:rPr>
              <a:t>т</a:t>
            </a:r>
            <a:r>
              <a:rPr sz="2000" dirty="0">
                <a:latin typeface="Arial"/>
                <a:cs typeface="Arial"/>
              </a:rPr>
              <a:t>ом	</a:t>
            </a:r>
            <a:r>
              <a:rPr sz="2000" spc="-5" dirty="0">
                <a:latin typeface="Arial"/>
                <a:cs typeface="Arial"/>
              </a:rPr>
              <a:t>чи</a:t>
            </a:r>
            <a:r>
              <a:rPr sz="2000" dirty="0">
                <a:latin typeface="Arial"/>
                <a:cs typeface="Arial"/>
              </a:rPr>
              <a:t>с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dirty="0">
                <a:latin typeface="Arial"/>
                <a:cs typeface="Arial"/>
              </a:rPr>
              <a:t>е,	</a:t>
            </a:r>
            <a:r>
              <a:rPr sz="2000" spc="-5" dirty="0">
                <a:latin typeface="Arial"/>
                <a:cs typeface="Arial"/>
              </a:rPr>
              <a:t>л</a:t>
            </a:r>
            <a:r>
              <a:rPr sz="2000" spc="-10" dirty="0">
                <a:latin typeface="Arial"/>
                <a:cs typeface="Arial"/>
              </a:rPr>
              <a:t>и</a:t>
            </a:r>
            <a:r>
              <a:rPr sz="2000" spc="-30" dirty="0">
                <a:latin typeface="Arial"/>
                <a:cs typeface="Arial"/>
              </a:rPr>
              <a:t>т</a:t>
            </a:r>
            <a:r>
              <a:rPr sz="2000" dirty="0">
                <a:latin typeface="Arial"/>
                <a:cs typeface="Arial"/>
              </a:rPr>
              <a:t>ер</a:t>
            </a:r>
            <a:r>
              <a:rPr sz="2000" spc="-45" dirty="0">
                <a:latin typeface="Arial"/>
                <a:cs typeface="Arial"/>
              </a:rPr>
              <a:t>а</a:t>
            </a:r>
            <a:r>
              <a:rPr sz="2000" spc="15" dirty="0">
                <a:latin typeface="Arial"/>
                <a:cs typeface="Arial"/>
              </a:rPr>
              <a:t>т</a:t>
            </a:r>
            <a:r>
              <a:rPr sz="2000" spc="-25" dirty="0">
                <a:latin typeface="Arial"/>
                <a:cs typeface="Arial"/>
              </a:rPr>
              <a:t>у</a:t>
            </a:r>
            <a:r>
              <a:rPr sz="2000" dirty="0">
                <a:latin typeface="Arial"/>
                <a:cs typeface="Arial"/>
              </a:rPr>
              <a:t>р</a:t>
            </a:r>
            <a:r>
              <a:rPr sz="2000" spc="-5" dirty="0">
                <a:latin typeface="Arial"/>
                <a:cs typeface="Arial"/>
              </a:rPr>
              <a:t>н</a:t>
            </a:r>
            <a:r>
              <a:rPr sz="2000" dirty="0">
                <a:latin typeface="Arial"/>
                <a:cs typeface="Arial"/>
              </a:rPr>
              <a:t>ых</a:t>
            </a:r>
            <a:endParaRPr sz="2000">
              <a:latin typeface="Arial"/>
              <a:cs typeface="Arial"/>
            </a:endParaRPr>
          </a:p>
          <a:p>
            <a:pPr marL="4775835">
              <a:lnSpc>
                <a:spcPct val="100000"/>
              </a:lnSpc>
              <a:spcBef>
                <a:spcPts val="310"/>
              </a:spcBef>
            </a:pPr>
            <a:r>
              <a:rPr sz="2000" spc="-10" dirty="0">
                <a:latin typeface="Arial"/>
                <a:cs typeface="Arial"/>
              </a:rPr>
              <a:t>героев).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051048" y="228600"/>
            <a:ext cx="6913245" cy="1377950"/>
            <a:chOff x="3051048" y="228600"/>
            <a:chExt cx="6913245" cy="1377950"/>
          </a:xfrm>
        </p:grpSpPr>
        <p:sp>
          <p:nvSpPr>
            <p:cNvPr id="3" name="object 3"/>
            <p:cNvSpPr/>
            <p:nvPr/>
          </p:nvSpPr>
          <p:spPr>
            <a:xfrm>
              <a:off x="3051048" y="228600"/>
              <a:ext cx="3300984" cy="89306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922264" y="228600"/>
              <a:ext cx="3133343" cy="89306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625839" y="228600"/>
              <a:ext cx="954024" cy="90830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049512" y="228600"/>
              <a:ext cx="914400" cy="89306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94632" y="713231"/>
              <a:ext cx="752856" cy="89306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14088" y="713231"/>
              <a:ext cx="2325623" cy="89306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409944" y="713231"/>
              <a:ext cx="746759" cy="89306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726936" y="713231"/>
              <a:ext cx="1786127" cy="89306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982712" y="713231"/>
              <a:ext cx="841248" cy="89306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289302" y="321563"/>
            <a:ext cx="6404610" cy="9950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3815"/>
              </a:lnSpc>
              <a:spcBef>
                <a:spcPts val="100"/>
              </a:spcBef>
            </a:pPr>
            <a:r>
              <a:rPr sz="3200" spc="-35" dirty="0"/>
              <a:t>ТЕМАТИЧЕСКОЕ </a:t>
            </a:r>
            <a:r>
              <a:rPr sz="3200" spc="-20" dirty="0"/>
              <a:t>НАПРАВЛЕНИЕ</a:t>
            </a:r>
            <a:r>
              <a:rPr sz="3200" spc="145" dirty="0"/>
              <a:t> </a:t>
            </a:r>
            <a:r>
              <a:rPr sz="3100" spc="235" dirty="0">
                <a:latin typeface="Cambria Math"/>
                <a:cs typeface="Cambria Math"/>
              </a:rPr>
              <a:t>№</a:t>
            </a:r>
            <a:r>
              <a:rPr sz="3200" spc="235" dirty="0"/>
              <a:t>4.</a:t>
            </a:r>
            <a:endParaRPr sz="3200">
              <a:latin typeface="Cambria Math"/>
              <a:cs typeface="Cambria Math"/>
            </a:endParaRPr>
          </a:p>
          <a:p>
            <a:pPr marL="12700" algn="ctr">
              <a:lnSpc>
                <a:spcPts val="3815"/>
              </a:lnSpc>
            </a:pPr>
            <a:r>
              <a:rPr sz="3200" spc="-35" dirty="0"/>
              <a:t>«РАЗГОВОР </a:t>
            </a:r>
            <a:r>
              <a:rPr sz="3200" dirty="0"/>
              <a:t>С</a:t>
            </a:r>
            <a:r>
              <a:rPr sz="3200" spc="175" dirty="0"/>
              <a:t> </a:t>
            </a:r>
            <a:r>
              <a:rPr sz="3200" dirty="0"/>
              <a:t>СОБОЙ»</a:t>
            </a:r>
            <a:endParaRPr sz="3200"/>
          </a:p>
        </p:txBody>
      </p:sp>
      <p:sp>
        <p:nvSpPr>
          <p:cNvPr id="13" name="object 13"/>
          <p:cNvSpPr/>
          <p:nvPr/>
        </p:nvSpPr>
        <p:spPr>
          <a:xfrm>
            <a:off x="2704833" y="1752601"/>
            <a:ext cx="6782333" cy="424585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041775" cy="6858000"/>
            <a:chOff x="0" y="0"/>
            <a:chExt cx="404177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041648" cy="685799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144" y="4404359"/>
              <a:ext cx="4032504" cy="245364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960" y="1566671"/>
              <a:ext cx="3977640" cy="438912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79119" y="2228088"/>
              <a:ext cx="2898648" cy="78638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4320" y="2657855"/>
              <a:ext cx="2752344" cy="78943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636520" y="2657855"/>
              <a:ext cx="847344" cy="78943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008376" y="2645664"/>
              <a:ext cx="771144" cy="801624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17447" y="3078479"/>
              <a:ext cx="649223" cy="80162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91183" y="3090672"/>
              <a:ext cx="2045207" cy="789432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47472" y="3508247"/>
              <a:ext cx="667512" cy="789432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24840" y="3508247"/>
              <a:ext cx="1737360" cy="789432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972055" y="3508247"/>
              <a:ext cx="1575816" cy="789432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069335" y="3496055"/>
              <a:ext cx="728472" cy="801623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485564" y="2304795"/>
            <a:ext cx="3054350" cy="173545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065" marR="5080" algn="ctr">
              <a:lnSpc>
                <a:spcPct val="101400"/>
              </a:lnSpc>
              <a:spcBef>
                <a:spcPts val="50"/>
              </a:spcBef>
            </a:pPr>
            <a:r>
              <a:rPr sz="2800" b="1" spc="-30" dirty="0">
                <a:solidFill>
                  <a:srgbClr val="FFFFFF"/>
                </a:solidFill>
                <a:latin typeface="Calibri"/>
                <a:cs typeface="Calibri"/>
              </a:rPr>
              <a:t>ТЕМАТИЧЕСКОЕ  </a:t>
            </a:r>
            <a:r>
              <a:rPr sz="2800" b="1" spc="-20" dirty="0">
                <a:solidFill>
                  <a:srgbClr val="FFFFFF"/>
                </a:solidFill>
                <a:latin typeface="Calibri"/>
                <a:cs typeface="Calibri"/>
              </a:rPr>
              <a:t>НАПРАВЛЕНИЕ</a:t>
            </a:r>
            <a:r>
              <a:rPr sz="2800" b="1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125" b="1" spc="165" baseline="1010" dirty="0">
                <a:solidFill>
                  <a:srgbClr val="FFFFFF"/>
                </a:solidFill>
                <a:latin typeface="Cambria Math"/>
                <a:cs typeface="Cambria Math"/>
              </a:rPr>
              <a:t>№</a:t>
            </a:r>
            <a:r>
              <a:rPr sz="4125" spc="165" baseline="1010" dirty="0">
                <a:solidFill>
                  <a:srgbClr val="FFFFFF"/>
                </a:solidFill>
                <a:latin typeface="Calibri"/>
                <a:cs typeface="Calibri"/>
              </a:rPr>
              <a:t>4.</a:t>
            </a:r>
            <a:endParaRPr sz="4125" baseline="1010">
              <a:latin typeface="Calibri"/>
              <a:cs typeface="Calibri"/>
            </a:endParaRPr>
          </a:p>
          <a:p>
            <a:pPr algn="ctr">
              <a:lnSpc>
                <a:spcPts val="3335"/>
              </a:lnSpc>
              <a:spcBef>
                <a:spcPts val="25"/>
              </a:spcBef>
            </a:pPr>
            <a:r>
              <a:rPr sz="4125" spc="-52" baseline="1010" dirty="0">
                <a:solidFill>
                  <a:srgbClr val="FFFFFF"/>
                </a:solidFill>
                <a:latin typeface="Calibri"/>
                <a:cs typeface="Calibri"/>
              </a:rPr>
              <a:t>«</a:t>
            </a:r>
            <a:r>
              <a:rPr sz="2800" b="1" spc="-35" dirty="0">
                <a:solidFill>
                  <a:srgbClr val="FFFFFF"/>
                </a:solidFill>
                <a:latin typeface="Calibri"/>
                <a:cs typeface="Calibri"/>
              </a:rPr>
              <a:t>РАЗГОВОР</a:t>
            </a:r>
            <a:endParaRPr sz="2800">
              <a:latin typeface="Calibri"/>
              <a:cs typeface="Calibri"/>
            </a:endParaRPr>
          </a:p>
          <a:p>
            <a:pPr marL="9525" algn="ctr">
              <a:lnSpc>
                <a:spcPts val="3335"/>
              </a:lnSpc>
            </a:pPr>
            <a:r>
              <a:rPr sz="2800" b="1" dirty="0">
                <a:solidFill>
                  <a:srgbClr val="FFFFFF"/>
                </a:solidFill>
                <a:latin typeface="Calibri"/>
                <a:cs typeface="Calibri"/>
              </a:rPr>
              <a:t>С САМИМ</a:t>
            </a:r>
            <a:r>
              <a:rPr sz="2800" b="1" spc="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FFFFFF"/>
                </a:solidFill>
                <a:latin typeface="Calibri"/>
                <a:cs typeface="Calibri"/>
              </a:rPr>
              <a:t>СОБОЙ</a:t>
            </a:r>
            <a:r>
              <a:rPr sz="4125" spc="-22" baseline="1010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4125" baseline="101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764708" y="880363"/>
            <a:ext cx="3599179" cy="1214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7020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Что </a:t>
            </a:r>
            <a:r>
              <a:rPr sz="1800" dirty="0">
                <a:latin typeface="Calibri"/>
                <a:cs typeface="Calibri"/>
              </a:rPr>
              <a:t>значит быть </a:t>
            </a:r>
            <a:r>
              <a:rPr sz="1800" spc="-5" dirty="0">
                <a:latin typeface="Calibri"/>
                <a:cs typeface="Calibri"/>
              </a:rPr>
              <a:t>самим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собой?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Как </a:t>
            </a:r>
            <a:r>
              <a:rPr sz="1800" dirty="0">
                <a:latin typeface="Calibri"/>
                <a:cs typeface="Calibri"/>
              </a:rPr>
              <a:t>найти </a:t>
            </a:r>
            <a:r>
              <a:rPr sz="1800" spc="-5" dirty="0">
                <a:latin typeface="Calibri"/>
                <a:cs typeface="Calibri"/>
              </a:rPr>
              <a:t>«свой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путь»?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Для чего человеку нужна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совесть?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764708" y="2251964"/>
            <a:ext cx="6639559" cy="3704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К </a:t>
            </a:r>
            <a:r>
              <a:rPr sz="1800" spc="-5" dirty="0">
                <a:latin typeface="Calibri"/>
                <a:cs typeface="Calibri"/>
              </a:rPr>
              <a:t>чему </a:t>
            </a:r>
            <a:r>
              <a:rPr sz="1800" spc="-10" dirty="0">
                <a:latin typeface="Calibri"/>
                <a:cs typeface="Calibri"/>
              </a:rPr>
              <a:t>приводит </a:t>
            </a:r>
            <a:r>
              <a:rPr sz="1800" spc="-5" dirty="0">
                <a:latin typeface="Calibri"/>
                <a:cs typeface="Calibri"/>
              </a:rPr>
              <a:t>душевный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разлад?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Что </a:t>
            </a:r>
            <a:r>
              <a:rPr sz="1800" spc="-5" dirty="0">
                <a:latin typeface="Calibri"/>
                <a:cs typeface="Calibri"/>
              </a:rPr>
              <a:t>помогает человеку совершенствовать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себя?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Что влияет </a:t>
            </a:r>
            <a:r>
              <a:rPr sz="1800" dirty="0">
                <a:latin typeface="Calibri"/>
                <a:cs typeface="Calibri"/>
              </a:rPr>
              <a:t>на формирование </a:t>
            </a:r>
            <a:r>
              <a:rPr sz="1800" spc="-5" dirty="0">
                <a:latin typeface="Calibri"/>
                <a:cs typeface="Calibri"/>
              </a:rPr>
              <a:t>внутреннего мира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человека?</a:t>
            </a:r>
            <a:endParaRPr sz="1800">
              <a:latin typeface="Calibri"/>
              <a:cs typeface="Calibri"/>
            </a:endParaRPr>
          </a:p>
          <a:p>
            <a:pPr marL="241300" marR="5080" indent="-228600">
              <a:lnSpc>
                <a:spcPct val="120000"/>
              </a:lnSpc>
              <a:spcBef>
                <a:spcPts val="100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Бывают ли </a:t>
            </a:r>
            <a:r>
              <a:rPr sz="1800" spc="-10" dirty="0">
                <a:latin typeface="Calibri"/>
                <a:cs typeface="Calibri"/>
              </a:rPr>
              <a:t>обстоятельства, </a:t>
            </a:r>
            <a:r>
              <a:rPr sz="1800" spc="-25" dirty="0">
                <a:latin typeface="Calibri"/>
                <a:cs typeface="Calibri"/>
              </a:rPr>
              <a:t>когда </a:t>
            </a:r>
            <a:r>
              <a:rPr sz="1800" spc="-5" dirty="0">
                <a:latin typeface="Calibri"/>
                <a:cs typeface="Calibri"/>
              </a:rPr>
              <a:t>человеку </a:t>
            </a:r>
            <a:r>
              <a:rPr sz="1800" spc="-10" dirty="0">
                <a:latin typeface="Calibri"/>
                <a:cs typeface="Calibri"/>
              </a:rPr>
              <a:t>можно </a:t>
            </a:r>
            <a:r>
              <a:rPr sz="1800" dirty="0">
                <a:latin typeface="Calibri"/>
                <a:cs typeface="Calibri"/>
              </a:rPr>
              <a:t>пойти </a:t>
            </a:r>
            <a:r>
              <a:rPr sz="1800" spc="-5" dirty="0">
                <a:latin typeface="Calibri"/>
                <a:cs typeface="Calibri"/>
              </a:rPr>
              <a:t>против  </a:t>
            </a:r>
            <a:r>
              <a:rPr sz="1800" dirty="0">
                <a:latin typeface="Calibri"/>
                <a:cs typeface="Calibri"/>
              </a:rPr>
              <a:t>совести?</a:t>
            </a:r>
            <a:endParaRPr sz="1800">
              <a:latin typeface="Calibri"/>
              <a:cs typeface="Calibri"/>
            </a:endParaRPr>
          </a:p>
          <a:p>
            <a:pPr marL="241300" marR="5080" indent="-228600">
              <a:lnSpc>
                <a:spcPct val="121100"/>
              </a:lnSpc>
              <a:spcBef>
                <a:spcPts val="98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20" dirty="0">
                <a:latin typeface="Calibri"/>
                <a:cs typeface="Calibri"/>
              </a:rPr>
              <a:t>Всегда </a:t>
            </a:r>
            <a:r>
              <a:rPr sz="1800" spc="-5" dirty="0">
                <a:latin typeface="Calibri"/>
                <a:cs typeface="Calibri"/>
              </a:rPr>
              <a:t>ли внутренний мир </a:t>
            </a:r>
            <a:r>
              <a:rPr sz="1800" spc="-10" dirty="0">
                <a:latin typeface="Calibri"/>
                <a:cs typeface="Calibri"/>
              </a:rPr>
              <a:t>человека соответствует его </a:t>
            </a:r>
            <a:r>
              <a:rPr sz="1800" spc="-5" dirty="0">
                <a:latin typeface="Calibri"/>
                <a:cs typeface="Calibri"/>
              </a:rPr>
              <a:t>внешнему  </a:t>
            </a:r>
            <a:r>
              <a:rPr sz="1800" spc="-10" dirty="0">
                <a:latin typeface="Calibri"/>
                <a:cs typeface="Calibri"/>
              </a:rPr>
              <a:t>облику?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Каждый ли человек ищет смысл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жизни?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Что </a:t>
            </a:r>
            <a:r>
              <a:rPr sz="1800" dirty="0">
                <a:latin typeface="Calibri"/>
                <a:cs typeface="Calibri"/>
              </a:rPr>
              <a:t>значит быть честным с </a:t>
            </a:r>
            <a:r>
              <a:rPr sz="1800" spc="-5" dirty="0">
                <a:latin typeface="Calibri"/>
                <a:cs typeface="Calibri"/>
              </a:rPr>
              <a:t>самим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собой?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709415" y="295656"/>
            <a:ext cx="5599430" cy="1009015"/>
            <a:chOff x="3709415" y="295656"/>
            <a:chExt cx="5599430" cy="1009015"/>
          </a:xfrm>
        </p:grpSpPr>
        <p:sp>
          <p:nvSpPr>
            <p:cNvPr id="3" name="object 3"/>
            <p:cNvSpPr/>
            <p:nvPr/>
          </p:nvSpPr>
          <p:spPr>
            <a:xfrm>
              <a:off x="3709415" y="295656"/>
              <a:ext cx="2234184" cy="10088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458967" y="295656"/>
              <a:ext cx="3849624" cy="100888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79355" y="401827"/>
            <a:ext cx="5025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СПИСОК</a:t>
            </a:r>
            <a:r>
              <a:rPr spc="5" dirty="0"/>
              <a:t> </a:t>
            </a:r>
            <a:r>
              <a:rPr spc="-5" dirty="0"/>
              <a:t>ПРОИЗВЕДЕНИЙ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58900" y="1182116"/>
            <a:ext cx="6523990" cy="485076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А. С. Пушкин </a:t>
            </a:r>
            <a:r>
              <a:rPr sz="1800" spc="-5" dirty="0">
                <a:latin typeface="Calibri"/>
                <a:cs typeface="Calibri"/>
              </a:rPr>
              <a:t>«Станционный </a:t>
            </a:r>
            <a:r>
              <a:rPr sz="1800" spc="-10" dirty="0">
                <a:latin typeface="Calibri"/>
                <a:cs typeface="Calibri"/>
              </a:rPr>
              <a:t>смотритель», </a:t>
            </a:r>
            <a:r>
              <a:rPr sz="1800" spc="-5" dirty="0">
                <a:latin typeface="Calibri"/>
                <a:cs typeface="Calibri"/>
              </a:rPr>
              <a:t>«Капитанская</a:t>
            </a:r>
            <a:r>
              <a:rPr sz="1800" spc="6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дочка».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М. </a:t>
            </a:r>
            <a:r>
              <a:rPr sz="1800" spc="-20" dirty="0">
                <a:latin typeface="Calibri"/>
                <a:cs typeface="Calibri"/>
              </a:rPr>
              <a:t>Ю. </a:t>
            </a:r>
            <a:r>
              <a:rPr sz="1800" spc="-5" dirty="0">
                <a:latin typeface="Calibri"/>
                <a:cs typeface="Calibri"/>
              </a:rPr>
              <a:t>Лермонтов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«Мцыри».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А. Н. </a:t>
            </a:r>
            <a:r>
              <a:rPr sz="1800" spc="-5" dirty="0">
                <a:latin typeface="Calibri"/>
                <a:cs typeface="Calibri"/>
              </a:rPr>
              <a:t>Островский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«Гроза».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И. </a:t>
            </a:r>
            <a:r>
              <a:rPr sz="1800" dirty="0">
                <a:latin typeface="Calibri"/>
                <a:cs typeface="Calibri"/>
              </a:rPr>
              <a:t>А. </a:t>
            </a:r>
            <a:r>
              <a:rPr sz="1800" spc="-25" dirty="0">
                <a:latin typeface="Calibri"/>
                <a:cs typeface="Calibri"/>
              </a:rPr>
              <a:t>Гончаров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«Обломов».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И.С. </a:t>
            </a:r>
            <a:r>
              <a:rPr sz="1800" spc="-20" dirty="0">
                <a:latin typeface="Calibri"/>
                <a:cs typeface="Calibri"/>
              </a:rPr>
              <a:t>Тургенев </a:t>
            </a:r>
            <a:r>
              <a:rPr sz="1800" spc="-5" dirty="0">
                <a:latin typeface="Calibri"/>
                <a:cs typeface="Calibri"/>
              </a:rPr>
              <a:t>«Отцы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дети».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Л. Н. </a:t>
            </a:r>
            <a:r>
              <a:rPr sz="1800" spc="-35" dirty="0">
                <a:latin typeface="Calibri"/>
                <a:cs typeface="Calibri"/>
              </a:rPr>
              <a:t>Толстой </a:t>
            </a:r>
            <a:r>
              <a:rPr sz="1800" spc="-5" dirty="0">
                <a:latin typeface="Calibri"/>
                <a:cs typeface="Calibri"/>
              </a:rPr>
              <a:t>«Война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мир».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70" dirty="0">
                <a:latin typeface="Calibri"/>
                <a:cs typeface="Calibri"/>
              </a:rPr>
              <a:t>Ф. </a:t>
            </a:r>
            <a:r>
              <a:rPr sz="1800" spc="-5" dirty="0">
                <a:latin typeface="Calibri"/>
                <a:cs typeface="Calibri"/>
              </a:rPr>
              <a:t>М. Достоевский «Преступление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1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наказание».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М. Е. </a:t>
            </a:r>
            <a:r>
              <a:rPr sz="1800" spc="-10" dirty="0">
                <a:latin typeface="Calibri"/>
                <a:cs typeface="Calibri"/>
              </a:rPr>
              <a:t>Салтыков-Щедрин </a:t>
            </a:r>
            <a:r>
              <a:rPr sz="1800" spc="-5" dirty="0">
                <a:latin typeface="Calibri"/>
                <a:cs typeface="Calibri"/>
              </a:rPr>
              <a:t>«Пропала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совесть».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А. </a:t>
            </a:r>
            <a:r>
              <a:rPr sz="1800" spc="-5" dirty="0">
                <a:latin typeface="Calibri"/>
                <a:cs typeface="Calibri"/>
              </a:rPr>
              <a:t>И. </a:t>
            </a:r>
            <a:r>
              <a:rPr sz="1800" spc="-10" dirty="0">
                <a:latin typeface="Calibri"/>
                <a:cs typeface="Calibri"/>
              </a:rPr>
              <a:t>Куприн </a:t>
            </a:r>
            <a:r>
              <a:rPr sz="1800" spc="-15" dirty="0">
                <a:latin typeface="Calibri"/>
                <a:cs typeface="Calibri"/>
              </a:rPr>
              <a:t>«Гранатовый </a:t>
            </a:r>
            <a:r>
              <a:rPr sz="1800" spc="-5" dirty="0">
                <a:latin typeface="Calibri"/>
                <a:cs typeface="Calibri"/>
              </a:rPr>
              <a:t>браслет», </a:t>
            </a:r>
            <a:r>
              <a:rPr sz="1800" spc="-15" dirty="0">
                <a:latin typeface="Calibri"/>
                <a:cs typeface="Calibri"/>
              </a:rPr>
              <a:t>«Чудесный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доктор».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М. </a:t>
            </a:r>
            <a:r>
              <a:rPr sz="1800" dirty="0">
                <a:latin typeface="Calibri"/>
                <a:cs typeface="Calibri"/>
              </a:rPr>
              <a:t>А. </a:t>
            </a:r>
            <a:r>
              <a:rPr sz="1800" spc="-15" dirty="0">
                <a:latin typeface="Calibri"/>
                <a:cs typeface="Calibri"/>
              </a:rPr>
              <a:t>Булгаков </a:t>
            </a:r>
            <a:r>
              <a:rPr sz="1800" spc="-5" dirty="0">
                <a:latin typeface="Calibri"/>
                <a:cs typeface="Calibri"/>
              </a:rPr>
              <a:t>«Мастер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Маргарита».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М. </a:t>
            </a:r>
            <a:r>
              <a:rPr sz="1800" dirty="0">
                <a:latin typeface="Calibri"/>
                <a:cs typeface="Calibri"/>
              </a:rPr>
              <a:t>А. </a:t>
            </a:r>
            <a:r>
              <a:rPr sz="1800" spc="-20" dirty="0">
                <a:latin typeface="Calibri"/>
                <a:cs typeface="Calibri"/>
              </a:rPr>
              <a:t>Шолохов </a:t>
            </a:r>
            <a:r>
              <a:rPr sz="1800" spc="-25" dirty="0">
                <a:latin typeface="Calibri"/>
                <a:cs typeface="Calibri"/>
              </a:rPr>
              <a:t>«Тихий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Дон».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Л. Н. </a:t>
            </a:r>
            <a:r>
              <a:rPr sz="1800" spc="-5" dirty="0">
                <a:latin typeface="Calibri"/>
                <a:cs typeface="Calibri"/>
              </a:rPr>
              <a:t>Андреев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«Гостинец».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В. В. </a:t>
            </a:r>
            <a:r>
              <a:rPr sz="1800" spc="-10" dirty="0">
                <a:latin typeface="Calibri"/>
                <a:cs typeface="Calibri"/>
              </a:rPr>
              <a:t>Быков «Журавлиный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крик».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В. </a:t>
            </a:r>
            <a:r>
              <a:rPr sz="1800" dirty="0">
                <a:latin typeface="Calibri"/>
                <a:cs typeface="Calibri"/>
              </a:rPr>
              <a:t>П. </a:t>
            </a:r>
            <a:r>
              <a:rPr sz="1800" spc="-5" dirty="0">
                <a:latin typeface="Calibri"/>
                <a:cs typeface="Calibri"/>
              </a:rPr>
              <a:t>Астафьев </a:t>
            </a:r>
            <a:r>
              <a:rPr sz="1800" spc="-10" dirty="0">
                <a:latin typeface="Calibri"/>
                <a:cs typeface="Calibri"/>
              </a:rPr>
              <a:t>«Конь </a:t>
            </a:r>
            <a:r>
              <a:rPr sz="1800" dirty="0">
                <a:latin typeface="Calibri"/>
                <a:cs typeface="Calibri"/>
              </a:rPr>
              <a:t>с </a:t>
            </a:r>
            <a:r>
              <a:rPr sz="1800" spc="-5" dirty="0">
                <a:latin typeface="Calibri"/>
                <a:cs typeface="Calibri"/>
              </a:rPr>
              <a:t>розовой </a:t>
            </a:r>
            <a:r>
              <a:rPr sz="1800" dirty="0">
                <a:latin typeface="Calibri"/>
                <a:cs typeface="Calibri"/>
              </a:rPr>
              <a:t>гривой», </a:t>
            </a:r>
            <a:r>
              <a:rPr sz="1800" spc="-30" dirty="0">
                <a:latin typeface="Calibri"/>
                <a:cs typeface="Calibri"/>
              </a:rPr>
              <a:t>«Гимн</a:t>
            </a:r>
            <a:r>
              <a:rPr sz="1800" spc="6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жизни».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А. </a:t>
            </a:r>
            <a:r>
              <a:rPr sz="1800" spc="-5" dirty="0">
                <a:latin typeface="Calibri"/>
                <a:cs typeface="Calibri"/>
              </a:rPr>
              <a:t>И. </a:t>
            </a:r>
            <a:r>
              <a:rPr sz="1800" spc="-10" dirty="0">
                <a:latin typeface="Calibri"/>
                <a:cs typeface="Calibri"/>
              </a:rPr>
              <a:t>Солженицын «Раковый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корпус».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Д. С. </a:t>
            </a:r>
            <a:r>
              <a:rPr sz="1800" spc="-5" dirty="0">
                <a:latin typeface="Calibri"/>
                <a:cs typeface="Calibri"/>
              </a:rPr>
              <a:t>Лихачёв «Письма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spc="-5" dirty="0">
                <a:latin typeface="Calibri"/>
                <a:cs typeface="Calibri"/>
              </a:rPr>
              <a:t>добром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прекрасном».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905183" y="0"/>
            <a:ext cx="6381633" cy="6810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28843" y="114300"/>
            <a:ext cx="7134313" cy="662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86018" y="2743168"/>
            <a:ext cx="4946480" cy="32567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2912" y="664630"/>
            <a:ext cx="3944174" cy="2927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06751" y="618744"/>
            <a:ext cx="8601710" cy="1664335"/>
            <a:chOff x="2206751" y="618744"/>
            <a:chExt cx="8601710" cy="1664335"/>
          </a:xfrm>
        </p:grpSpPr>
        <p:sp>
          <p:nvSpPr>
            <p:cNvPr id="3" name="object 3"/>
            <p:cNvSpPr/>
            <p:nvPr/>
          </p:nvSpPr>
          <p:spPr>
            <a:xfrm>
              <a:off x="3477767" y="630936"/>
              <a:ext cx="2898648" cy="7894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989319" y="630936"/>
              <a:ext cx="2752344" cy="7894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351519" y="630936"/>
              <a:ext cx="847344" cy="78943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720327" y="618744"/>
              <a:ext cx="816864" cy="8016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206751" y="1048512"/>
              <a:ext cx="673607" cy="80162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401823" y="1063752"/>
              <a:ext cx="1685544" cy="78638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697223" y="1063752"/>
              <a:ext cx="2270760" cy="786384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577839" y="1063752"/>
              <a:ext cx="710184" cy="78638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897880" y="1063752"/>
              <a:ext cx="2142744" cy="78638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562087" y="1048512"/>
              <a:ext cx="685800" cy="801624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769351" y="1063752"/>
              <a:ext cx="1840992" cy="786384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220199" y="1063752"/>
              <a:ext cx="1588007" cy="786384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205983" y="1493519"/>
              <a:ext cx="2420112" cy="789431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147560" y="1481327"/>
              <a:ext cx="749807" cy="801624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2418494" y="707643"/>
            <a:ext cx="8148320" cy="1318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800" spc="-30" dirty="0"/>
              <a:t>ТЕМАТИЧЕСКОЕ </a:t>
            </a:r>
            <a:r>
              <a:rPr sz="2800" spc="-20" dirty="0"/>
              <a:t>НАПРАВЛЕНИЕ</a:t>
            </a:r>
            <a:r>
              <a:rPr sz="2800" spc="145" dirty="0"/>
              <a:t> </a:t>
            </a:r>
            <a:r>
              <a:rPr sz="4125" spc="104" baseline="1010" dirty="0">
                <a:latin typeface="Cambria Math"/>
                <a:cs typeface="Cambria Math"/>
              </a:rPr>
              <a:t>№</a:t>
            </a:r>
            <a:r>
              <a:rPr sz="2800" spc="70" dirty="0">
                <a:latin typeface="Lucida Sans"/>
                <a:cs typeface="Lucida Sans"/>
              </a:rPr>
              <a:t>5.</a:t>
            </a:r>
            <a:endParaRPr sz="2800">
              <a:latin typeface="Lucida Sans"/>
              <a:cs typeface="Lucida Sans"/>
            </a:endParaRPr>
          </a:p>
          <a:p>
            <a:pPr marL="12065" marR="5080" algn="ctr">
              <a:lnSpc>
                <a:spcPct val="101400"/>
              </a:lnSpc>
            </a:pPr>
            <a:r>
              <a:rPr sz="2800" spc="-25" dirty="0">
                <a:latin typeface="Lucida Sans"/>
                <a:cs typeface="Lucida Sans"/>
              </a:rPr>
              <a:t>«</a:t>
            </a:r>
            <a:r>
              <a:rPr sz="2800" spc="-25" dirty="0"/>
              <a:t>МЕЖДУ </a:t>
            </a:r>
            <a:r>
              <a:rPr sz="2800" spc="-5" dirty="0"/>
              <a:t>ПРОШЛЫМ </a:t>
            </a:r>
            <a:r>
              <a:rPr sz="2800" dirty="0"/>
              <a:t>И </a:t>
            </a:r>
            <a:r>
              <a:rPr sz="2800" spc="-10" dirty="0"/>
              <a:t>БУДУЩИМ</a:t>
            </a:r>
            <a:r>
              <a:rPr sz="2800" spc="-10" dirty="0">
                <a:latin typeface="Lucida Sans"/>
                <a:cs typeface="Lucida Sans"/>
              </a:rPr>
              <a:t>: </a:t>
            </a:r>
            <a:r>
              <a:rPr sz="2800" spc="-10" dirty="0"/>
              <a:t>ПОРТРЕТ </a:t>
            </a:r>
            <a:r>
              <a:rPr sz="2800" spc="-20" dirty="0"/>
              <a:t>МОЕГО  </a:t>
            </a:r>
            <a:r>
              <a:rPr sz="2800" spc="-30" dirty="0"/>
              <a:t>ПОКОЛЕНИЯ</a:t>
            </a:r>
            <a:r>
              <a:rPr sz="2800" spc="-30" dirty="0">
                <a:latin typeface="Lucida Sans"/>
                <a:cs typeface="Lucida Sans"/>
              </a:rPr>
              <a:t>»</a:t>
            </a:r>
            <a:endParaRPr sz="2800">
              <a:latin typeface="Lucida Sans"/>
              <a:cs typeface="Lucida San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58900" y="2529332"/>
            <a:ext cx="10265410" cy="23361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261620" algn="just">
              <a:lnSpc>
                <a:spcPct val="120400"/>
              </a:lnSpc>
              <a:spcBef>
                <a:spcPts val="90"/>
              </a:spcBef>
            </a:pPr>
            <a:r>
              <a:rPr sz="1800" spc="-50" dirty="0">
                <a:latin typeface="Calibri"/>
                <a:cs typeface="Calibri"/>
              </a:rPr>
              <a:t>Темы </a:t>
            </a:r>
            <a:r>
              <a:rPr sz="1800" dirty="0">
                <a:latin typeface="Calibri"/>
                <a:cs typeface="Calibri"/>
              </a:rPr>
              <a:t>сочинений </a:t>
            </a:r>
            <a:r>
              <a:rPr sz="1800" spc="-5" dirty="0">
                <a:latin typeface="Calibri"/>
                <a:cs typeface="Calibri"/>
              </a:rPr>
              <a:t>данного направления </a:t>
            </a:r>
            <a:r>
              <a:rPr sz="1800" spc="-15" dirty="0">
                <a:latin typeface="Calibri"/>
                <a:cs typeface="Calibri"/>
              </a:rPr>
              <a:t>приглашают </a:t>
            </a:r>
            <a:r>
              <a:rPr sz="1800" dirty="0">
                <a:latin typeface="Calibri"/>
                <a:cs typeface="Calibri"/>
              </a:rPr>
              <a:t>к </a:t>
            </a:r>
            <a:r>
              <a:rPr sz="1800" spc="-5" dirty="0">
                <a:latin typeface="Calibri"/>
                <a:cs typeface="Calibri"/>
              </a:rPr>
              <a:t>размышлению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культурных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запросах </a:t>
            </a:r>
            <a:r>
              <a:rPr sz="1800" spc="-5" dirty="0">
                <a:latin typeface="Calibri"/>
                <a:cs typeface="Calibri"/>
              </a:rPr>
              <a:t> современного </a:t>
            </a:r>
            <a:r>
              <a:rPr sz="1800" spc="-10" dirty="0">
                <a:latin typeface="Calibri"/>
                <a:cs typeface="Calibri"/>
              </a:rPr>
              <a:t>человека,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spc="-10" dirty="0">
                <a:latin typeface="Calibri"/>
                <a:cs typeface="Calibri"/>
              </a:rPr>
              <a:t>его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литературных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пристрастиях</a:t>
            </a:r>
            <a:r>
              <a:rPr sz="1800" dirty="0">
                <a:latin typeface="Calibri"/>
                <a:cs typeface="Calibri"/>
              </a:rPr>
              <a:t>,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влиянии </a:t>
            </a:r>
            <a:r>
              <a:rPr sz="18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молодого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поколения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на 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формирование </a:t>
            </a:r>
            <a:r>
              <a:rPr sz="18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будущего</a:t>
            </a:r>
            <a:r>
              <a:rPr sz="1800" u="sng" spc="36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мира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жизненной позиции</a:t>
            </a:r>
            <a:r>
              <a:rPr sz="1800" spc="-5" dirty="0">
                <a:latin typeface="Calibri"/>
                <a:cs typeface="Calibri"/>
              </a:rPr>
              <a:t>, 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u="sng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сходстве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различиях </a:t>
            </a:r>
            <a:r>
              <a:rPr sz="1800" u="sng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между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ним и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его 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предшественниками</a:t>
            </a:r>
            <a:r>
              <a:rPr sz="1800" spc="-5" dirty="0">
                <a:latin typeface="Calibri"/>
                <a:cs typeface="Calibri"/>
              </a:rPr>
              <a:t>. </a:t>
            </a:r>
            <a:r>
              <a:rPr sz="1800" spc="-10" dirty="0">
                <a:latin typeface="Calibri"/>
                <a:cs typeface="Calibri"/>
              </a:rPr>
              <a:t>Потребуется </a:t>
            </a:r>
            <a:r>
              <a:rPr sz="1800" spc="-5" dirty="0">
                <a:latin typeface="Calibri"/>
                <a:cs typeface="Calibri"/>
              </a:rPr>
              <a:t>осмысление </a:t>
            </a: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духовных </a:t>
            </a:r>
            <a:r>
              <a:rPr sz="1800" u="sng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ценностей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и нравственных ориентиров 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молодёжи</a:t>
            </a:r>
            <a:r>
              <a:rPr sz="1800" spc="-20" dirty="0">
                <a:latin typeface="Calibri"/>
                <a:cs typeface="Calibri"/>
              </a:rPr>
              <a:t>, </a:t>
            </a:r>
            <a:r>
              <a:rPr sz="1800" dirty="0">
                <a:latin typeface="Calibri"/>
                <a:cs typeface="Calibri"/>
              </a:rPr>
              <a:t>её </a:t>
            </a:r>
            <a:r>
              <a:rPr sz="1800" spc="-5" dirty="0">
                <a:latin typeface="Calibri"/>
                <a:cs typeface="Calibri"/>
              </a:rPr>
              <a:t>места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5" dirty="0">
                <a:latin typeface="Calibri"/>
                <a:cs typeface="Calibri"/>
              </a:rPr>
              <a:t>современном </a:t>
            </a:r>
            <a:r>
              <a:rPr sz="1800" dirty="0">
                <a:latin typeface="Calibri"/>
                <a:cs typeface="Calibri"/>
              </a:rPr>
              <a:t>мире. О </a:t>
            </a:r>
            <a:r>
              <a:rPr sz="1800" spc="-5" dirty="0">
                <a:latin typeface="Calibri"/>
                <a:cs typeface="Calibri"/>
              </a:rPr>
              <a:t>сущности </a:t>
            </a:r>
            <a:r>
              <a:rPr sz="1800" spc="-10" dirty="0">
                <a:latin typeface="Calibri"/>
                <a:cs typeface="Calibri"/>
              </a:rPr>
              <a:t>сегодняшнего поколения, </a:t>
            </a:r>
            <a:r>
              <a:rPr sz="1800" dirty="0">
                <a:latin typeface="Calibri"/>
                <a:cs typeface="Calibri"/>
              </a:rPr>
              <a:t>чертах </a:t>
            </a:r>
            <a:r>
              <a:rPr sz="1800" spc="-20" dirty="0">
                <a:latin typeface="Calibri"/>
                <a:cs typeface="Calibri"/>
              </a:rPr>
              <a:t>людей </a:t>
            </a:r>
            <a:r>
              <a:rPr sz="1800" dirty="0">
                <a:latin typeface="Calibri"/>
                <a:cs typeface="Calibri"/>
              </a:rPr>
              <a:t>ХХI </a:t>
            </a:r>
            <a:r>
              <a:rPr sz="1800" spc="-10" dirty="0">
                <a:latin typeface="Calibri"/>
                <a:cs typeface="Calibri"/>
              </a:rPr>
              <a:t>века  </a:t>
            </a:r>
            <a:r>
              <a:rPr sz="1800" spc="-5" dirty="0">
                <a:latin typeface="Calibri"/>
                <a:cs typeface="Calibri"/>
              </a:rPr>
              <a:t>размышляют современные </a:t>
            </a:r>
            <a:r>
              <a:rPr sz="1800" spc="-10" dirty="0">
                <a:latin typeface="Calibri"/>
                <a:cs typeface="Calibri"/>
              </a:rPr>
              <a:t>писатели, </a:t>
            </a:r>
            <a:r>
              <a:rPr sz="1800" dirty="0">
                <a:latin typeface="Calibri"/>
                <a:cs typeface="Calibri"/>
              </a:rPr>
              <a:t>учёные, </a:t>
            </a:r>
            <a:r>
              <a:rPr sz="1800" spc="-5" dirty="0">
                <a:latin typeface="Calibri"/>
                <a:cs typeface="Calibri"/>
              </a:rPr>
              <a:t>журналисты, </a:t>
            </a:r>
            <a:r>
              <a:rPr sz="1800" dirty="0">
                <a:latin typeface="Calibri"/>
                <a:cs typeface="Calibri"/>
              </a:rPr>
              <a:t>чья позиция </a:t>
            </a:r>
            <a:r>
              <a:rPr sz="1800" spc="-5" dirty="0">
                <a:latin typeface="Calibri"/>
                <a:cs typeface="Calibri"/>
              </a:rPr>
              <a:t>имеет </a:t>
            </a:r>
            <a:r>
              <a:rPr sz="1800" spc="-15" dirty="0">
                <a:latin typeface="Calibri"/>
                <a:cs typeface="Calibri"/>
              </a:rPr>
              <a:t>подчас </a:t>
            </a:r>
            <a:r>
              <a:rPr sz="1800" spc="-5" dirty="0">
                <a:latin typeface="Calibri"/>
                <a:cs typeface="Calibri"/>
              </a:rPr>
              <a:t>дискуссионный  характер, что даёт возможность высказать </a:t>
            </a:r>
            <a:r>
              <a:rPr sz="1800" dirty="0">
                <a:latin typeface="Calibri"/>
                <a:cs typeface="Calibri"/>
              </a:rPr>
              <a:t>своё </a:t>
            </a:r>
            <a:r>
              <a:rPr sz="1800" spc="-5" dirty="0">
                <a:latin typeface="Calibri"/>
                <a:cs typeface="Calibri"/>
              </a:rPr>
              <a:t>мнение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10" dirty="0">
                <a:latin typeface="Calibri"/>
                <a:cs typeface="Calibri"/>
              </a:rPr>
              <a:t>рамках </a:t>
            </a:r>
            <a:r>
              <a:rPr sz="1800" spc="-5" dirty="0">
                <a:latin typeface="Calibri"/>
                <a:cs typeface="Calibri"/>
              </a:rPr>
              <a:t>обозначенной</a:t>
            </a:r>
            <a:r>
              <a:rPr sz="1800" spc="114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проблематики.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09646" y="855979"/>
            <a:ext cx="4966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АСПЕКТЫ</a:t>
            </a:r>
            <a:r>
              <a:rPr spc="15" dirty="0"/>
              <a:t> </a:t>
            </a:r>
            <a:r>
              <a:rPr spc="-20" dirty="0"/>
              <a:t>НАПРАВЛЕНИЯ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58900" y="2546604"/>
            <a:ext cx="9498965" cy="1851660"/>
          </a:xfrm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9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10" dirty="0">
                <a:latin typeface="Calibri Light"/>
                <a:cs typeface="Calibri Light"/>
              </a:rPr>
              <a:t>Молодой </a:t>
            </a:r>
            <a:r>
              <a:rPr sz="2000" b="0" spc="-5" dirty="0">
                <a:latin typeface="Calibri Light"/>
                <a:cs typeface="Calibri Light"/>
              </a:rPr>
              <a:t>человек </a:t>
            </a:r>
            <a:r>
              <a:rPr sz="2000" b="0" dirty="0">
                <a:latin typeface="Calibri Light"/>
                <a:cs typeface="Calibri Light"/>
              </a:rPr>
              <a:t>и</a:t>
            </a:r>
            <a:r>
              <a:rPr sz="2000" b="0" spc="15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общество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241300" marR="5080" indent="-228600">
              <a:lnSpc>
                <a:spcPct val="121000"/>
              </a:lnSpc>
              <a:spcBef>
                <a:spcPts val="890"/>
              </a:spcBef>
              <a:tabLst>
                <a:tab pos="2406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Самоопределение молодого человека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формирование жизненной позиции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духовных  ценностей </a:t>
            </a:r>
            <a:r>
              <a:rPr sz="2000" b="0" dirty="0">
                <a:latin typeface="Calibri Light"/>
                <a:cs typeface="Calibri Light"/>
              </a:rPr>
              <a:t>и </a:t>
            </a:r>
            <a:r>
              <a:rPr sz="2000" b="0" spc="-5" dirty="0">
                <a:latin typeface="Calibri Light"/>
                <a:cs typeface="Calibri Light"/>
              </a:rPr>
              <a:t>нравственных</a:t>
            </a:r>
            <a:r>
              <a:rPr sz="2000" b="0" spc="135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ориентиров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485"/>
              </a:spcBef>
              <a:tabLst>
                <a:tab pos="304165" algn="l"/>
              </a:tabLst>
            </a:pPr>
            <a:r>
              <a:rPr sz="2000" dirty="0">
                <a:latin typeface="Arial"/>
                <a:cs typeface="Arial"/>
              </a:rPr>
              <a:t>•	</a:t>
            </a:r>
            <a:r>
              <a:rPr sz="2000" b="0" spc="-5" dirty="0">
                <a:latin typeface="Calibri Light"/>
                <a:cs typeface="Calibri Light"/>
              </a:rPr>
              <a:t>Взаимоотношения </a:t>
            </a:r>
            <a:r>
              <a:rPr sz="2000" b="0" dirty="0">
                <a:latin typeface="Calibri Light"/>
                <a:cs typeface="Calibri Light"/>
              </a:rPr>
              <a:t>поколений</a:t>
            </a:r>
            <a:r>
              <a:rPr sz="2000" dirty="0">
                <a:latin typeface="Calibri"/>
                <a:cs typeface="Calibri"/>
              </a:rPr>
              <a:t>: </a:t>
            </a:r>
            <a:r>
              <a:rPr sz="2000" b="0" spc="-5" dirty="0">
                <a:latin typeface="Calibri Light"/>
                <a:cs typeface="Calibri Light"/>
              </a:rPr>
              <a:t>конфликт</a:t>
            </a:r>
            <a:r>
              <a:rPr sz="2000" spc="-5" dirty="0">
                <a:latin typeface="Calibri"/>
                <a:cs typeface="Calibri"/>
              </a:rPr>
              <a:t>, </a:t>
            </a:r>
            <a:r>
              <a:rPr sz="2000" b="0" spc="-5" dirty="0">
                <a:latin typeface="Calibri Light"/>
                <a:cs typeface="Calibri Light"/>
              </a:rPr>
              <a:t>поиск</a:t>
            </a:r>
            <a:r>
              <a:rPr sz="2000" b="0" spc="140" dirty="0">
                <a:latin typeface="Calibri Light"/>
                <a:cs typeface="Calibri Light"/>
              </a:rPr>
              <a:t> </a:t>
            </a:r>
            <a:r>
              <a:rPr sz="2000" b="0" spc="-5" dirty="0">
                <a:latin typeface="Calibri Light"/>
                <a:cs typeface="Calibri Light"/>
              </a:rPr>
              <a:t>взаимопонимания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04049" y="1060888"/>
            <a:ext cx="8142539" cy="42146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041775" cy="6858000"/>
            <a:chOff x="0" y="0"/>
            <a:chExt cx="404177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041648" cy="685799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144" y="4404359"/>
              <a:ext cx="4032504" cy="245364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960" y="1566671"/>
              <a:ext cx="3977640" cy="438912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31519" y="899160"/>
              <a:ext cx="2587752" cy="71018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3295" y="1280160"/>
              <a:ext cx="2453640" cy="71018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72511" y="1280160"/>
              <a:ext cx="752856" cy="710184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901695" y="1267967"/>
              <a:ext cx="688847" cy="710184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75360" y="1648967"/>
              <a:ext cx="576072" cy="71018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27760" y="1661160"/>
              <a:ext cx="2109216" cy="71018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647996" y="962152"/>
            <a:ext cx="2729230" cy="1168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1270" algn="ctr">
              <a:lnSpc>
                <a:spcPct val="100000"/>
              </a:lnSpc>
              <a:spcBef>
                <a:spcPts val="100"/>
              </a:spcBef>
            </a:pPr>
            <a:r>
              <a:rPr sz="2500" b="1" spc="-30" dirty="0">
                <a:solidFill>
                  <a:srgbClr val="FFFFFF"/>
                </a:solidFill>
                <a:latin typeface="Calibri"/>
                <a:cs typeface="Calibri"/>
              </a:rPr>
              <a:t>ТЕМАТИЧЕСКОЕ  </a:t>
            </a:r>
            <a:r>
              <a:rPr sz="2500" b="1" spc="-20" dirty="0">
                <a:solidFill>
                  <a:srgbClr val="FFFFFF"/>
                </a:solidFill>
                <a:latin typeface="Calibri"/>
                <a:cs typeface="Calibri"/>
              </a:rPr>
              <a:t>НАПРАВЛЕНИЕ</a:t>
            </a:r>
            <a:r>
              <a:rPr sz="2500" b="1" spc="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75" b="1" spc="150" baseline="1133" dirty="0">
                <a:solidFill>
                  <a:srgbClr val="FFFFFF"/>
                </a:solidFill>
                <a:latin typeface="Cambria Math"/>
                <a:cs typeface="Cambria Math"/>
              </a:rPr>
              <a:t>№</a:t>
            </a:r>
            <a:r>
              <a:rPr sz="3675" spc="150" baseline="1133" dirty="0">
                <a:solidFill>
                  <a:srgbClr val="FFFFFF"/>
                </a:solidFill>
                <a:latin typeface="Calibri"/>
                <a:cs typeface="Calibri"/>
              </a:rPr>
              <a:t>5.</a:t>
            </a:r>
            <a:endParaRPr sz="3675" baseline="1133">
              <a:latin typeface="Calibri"/>
              <a:cs typeface="Calibri"/>
            </a:endParaRPr>
          </a:p>
          <a:p>
            <a:pPr marR="80010" algn="ctr">
              <a:lnSpc>
                <a:spcPct val="100000"/>
              </a:lnSpc>
            </a:pPr>
            <a:r>
              <a:rPr sz="3675" spc="-44" baseline="1133" dirty="0">
                <a:solidFill>
                  <a:srgbClr val="FFFFFF"/>
                </a:solidFill>
                <a:latin typeface="Calibri"/>
                <a:cs typeface="Calibri"/>
              </a:rPr>
              <a:t>«</a:t>
            </a:r>
            <a:r>
              <a:rPr sz="2500" b="1" spc="-30" dirty="0">
                <a:solidFill>
                  <a:srgbClr val="FFFFFF"/>
                </a:solidFill>
                <a:latin typeface="Calibri"/>
                <a:cs typeface="Calibri"/>
              </a:rPr>
              <a:t>М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Е Ж Д</a:t>
            </a:r>
            <a:r>
              <a:rPr sz="2500" b="1" spc="4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У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75487" y="2042160"/>
            <a:ext cx="3261360" cy="71018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61395" y="2105151"/>
            <a:ext cx="261429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93950" algn="l"/>
              </a:tabLst>
            </a:pP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П</a:t>
            </a:r>
            <a:r>
              <a:rPr sz="2500" b="1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Р</a:t>
            </a:r>
            <a:r>
              <a:rPr sz="250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250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Ш</a:t>
            </a:r>
            <a:r>
              <a:rPr sz="2500" b="1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Л</a:t>
            </a:r>
            <a:r>
              <a:rPr sz="2500" b="1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Ы</a:t>
            </a:r>
            <a:r>
              <a:rPr sz="2500" b="1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М	И</a:t>
            </a:r>
            <a:endParaRPr sz="25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73608" y="2423160"/>
            <a:ext cx="2865120" cy="1091565"/>
            <a:chOff x="673608" y="2423160"/>
            <a:chExt cx="2865120" cy="1091565"/>
          </a:xfrm>
        </p:grpSpPr>
        <p:sp>
          <p:nvSpPr>
            <p:cNvPr id="16" name="object 16"/>
            <p:cNvSpPr/>
            <p:nvPr/>
          </p:nvSpPr>
          <p:spPr>
            <a:xfrm>
              <a:off x="673608" y="2423160"/>
              <a:ext cx="2865120" cy="710184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93064" y="2804160"/>
              <a:ext cx="2426208" cy="710184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859388" y="2486151"/>
            <a:ext cx="221742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2410" marR="5080" indent="-220345">
              <a:lnSpc>
                <a:spcPct val="100000"/>
              </a:lnSpc>
              <a:spcBef>
                <a:spcPts val="100"/>
              </a:spcBef>
            </a:pP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Б У Д У Щ И М :  П О Р Т Р Е</a:t>
            </a:r>
            <a:r>
              <a:rPr sz="2500" b="1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Т</a:t>
            </a:r>
            <a:endParaRPr sz="25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475487" y="3185160"/>
            <a:ext cx="3182620" cy="1091565"/>
            <a:chOff x="475487" y="3185160"/>
            <a:chExt cx="3182620" cy="1091565"/>
          </a:xfrm>
        </p:grpSpPr>
        <p:sp>
          <p:nvSpPr>
            <p:cNvPr id="20" name="object 20"/>
            <p:cNvSpPr/>
            <p:nvPr/>
          </p:nvSpPr>
          <p:spPr>
            <a:xfrm>
              <a:off x="1097279" y="3185160"/>
              <a:ext cx="2017776" cy="710183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75487" y="3566160"/>
              <a:ext cx="2959608" cy="710183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011423" y="3553968"/>
              <a:ext cx="646176" cy="710184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660062" y="3248151"/>
            <a:ext cx="2715260" cy="78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000">
              <a:lnSpc>
                <a:spcPct val="100000"/>
              </a:lnSpc>
              <a:spcBef>
                <a:spcPts val="100"/>
              </a:spcBef>
            </a:pP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М О Е Г</a:t>
            </a:r>
            <a:r>
              <a:rPr sz="2500" b="1" spc="4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endParaRPr sz="2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П</a:t>
            </a:r>
            <a:r>
              <a:rPr sz="2500" b="1" spc="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2500" b="1" spc="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К</a:t>
            </a:r>
            <a:r>
              <a:rPr sz="2500" b="1" spc="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О</a:t>
            </a:r>
            <a:r>
              <a:rPr sz="2500" b="1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Л</a:t>
            </a:r>
            <a:r>
              <a:rPr sz="2500" b="1" spc="1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Е</a:t>
            </a:r>
            <a:r>
              <a:rPr sz="250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Н</a:t>
            </a:r>
            <a:r>
              <a:rPr sz="2500" b="1" spc="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2500" b="1" spc="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500" b="1" dirty="0">
                <a:solidFill>
                  <a:srgbClr val="FFFFFF"/>
                </a:solidFill>
                <a:latin typeface="Calibri"/>
                <a:cs typeface="Calibri"/>
              </a:rPr>
              <a:t>Я</a:t>
            </a:r>
            <a:r>
              <a:rPr sz="2500" b="1" spc="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75" spc="-82" baseline="1133" dirty="0">
                <a:solidFill>
                  <a:srgbClr val="FFFFFF"/>
                </a:solidFill>
                <a:latin typeface="Calibri"/>
                <a:cs typeface="Calibri"/>
              </a:rPr>
              <a:t>»</a:t>
            </a:r>
            <a:endParaRPr sz="3675" baseline="1133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764708" y="727963"/>
            <a:ext cx="6640195" cy="41344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35"/>
              </a:lnSpc>
              <a:spcBef>
                <a:spcPts val="100"/>
              </a:spcBef>
              <a:tabLst>
                <a:tab pos="287020" algn="l"/>
              </a:tabLst>
            </a:pPr>
            <a:r>
              <a:rPr sz="16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Какого человека можно </a:t>
            </a:r>
            <a:r>
              <a:rPr sz="1800" spc="-5" dirty="0">
                <a:latin typeface="Calibri"/>
                <a:cs typeface="Calibri"/>
              </a:rPr>
              <a:t>назвать героем своего</a:t>
            </a:r>
            <a:r>
              <a:rPr sz="1800" spc="6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времени?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dirty="0">
                <a:latin typeface="Calibri"/>
                <a:cs typeface="Calibri"/>
              </a:rPr>
              <a:t>О </a:t>
            </a:r>
            <a:r>
              <a:rPr sz="1800" spc="-5" dirty="0">
                <a:latin typeface="Calibri"/>
                <a:cs typeface="Calibri"/>
              </a:rPr>
              <a:t>чём мечтает моё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поколение?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20" dirty="0">
                <a:latin typeface="Calibri"/>
                <a:cs typeface="Calibri"/>
              </a:rPr>
              <a:t>Кто </a:t>
            </a:r>
            <a:r>
              <a:rPr sz="1800" spc="-10" dirty="0">
                <a:latin typeface="Calibri"/>
                <a:cs typeface="Calibri"/>
              </a:rPr>
              <a:t>является </a:t>
            </a:r>
            <a:r>
              <a:rPr sz="1800" spc="-5" dirty="0">
                <a:latin typeface="Calibri"/>
                <a:cs typeface="Calibri"/>
              </a:rPr>
              <a:t>героем для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молодёжи?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25"/>
              </a:lnSpc>
              <a:spcBef>
                <a:spcPts val="50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Какие </a:t>
            </a:r>
            <a:r>
              <a:rPr sz="1800" dirty="0">
                <a:latin typeface="Calibri"/>
                <a:cs typeface="Calibri"/>
              </a:rPr>
              <a:t>вопросы </a:t>
            </a:r>
            <a:r>
              <a:rPr sz="1800" spc="-10" dirty="0">
                <a:latin typeface="Calibri"/>
                <a:cs typeface="Calibri"/>
              </a:rPr>
              <a:t>волнуют человека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10" dirty="0">
                <a:latin typeface="Calibri"/>
                <a:cs typeface="Calibri"/>
              </a:rPr>
              <a:t>любую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эпоху?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2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Каков </a:t>
            </a:r>
            <a:r>
              <a:rPr sz="1800" dirty="0">
                <a:latin typeface="Calibri"/>
                <a:cs typeface="Calibri"/>
              </a:rPr>
              <a:t>он: </a:t>
            </a:r>
            <a:r>
              <a:rPr sz="1800" spc="-5" dirty="0">
                <a:latin typeface="Calibri"/>
                <a:cs typeface="Calibri"/>
              </a:rPr>
              <a:t>портрет современного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человека?</a:t>
            </a:r>
            <a:endParaRPr sz="1800">
              <a:latin typeface="Calibri"/>
              <a:cs typeface="Calibri"/>
            </a:endParaRPr>
          </a:p>
          <a:p>
            <a:pPr marL="241300" marR="5715" indent="-228600">
              <a:lnSpc>
                <a:spcPts val="2110"/>
              </a:lnSpc>
              <a:spcBef>
                <a:spcPts val="160"/>
              </a:spcBef>
              <a:tabLst>
                <a:tab pos="240665" algn="l"/>
                <a:tab pos="791210" algn="l"/>
                <a:tab pos="2341880" algn="l"/>
                <a:tab pos="3935729" algn="l"/>
                <a:tab pos="523430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К</a:t>
            </a:r>
            <a:r>
              <a:rPr sz="1800" spc="-5" dirty="0">
                <a:latin typeface="Calibri"/>
                <a:cs typeface="Calibri"/>
              </a:rPr>
              <a:t>а</a:t>
            </a:r>
            <a:r>
              <a:rPr sz="1800" dirty="0">
                <a:latin typeface="Calibri"/>
                <a:cs typeface="Calibri"/>
              </a:rPr>
              <a:t>к	фо</a:t>
            </a:r>
            <a:r>
              <a:rPr sz="1800" spc="5" dirty="0">
                <a:latin typeface="Calibri"/>
                <a:cs typeface="Calibri"/>
              </a:rPr>
              <a:t>р</a:t>
            </a:r>
            <a:r>
              <a:rPr sz="1800" spc="-5" dirty="0">
                <a:latin typeface="Calibri"/>
                <a:cs typeface="Calibri"/>
              </a:rPr>
              <a:t>м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10" dirty="0">
                <a:latin typeface="Calibri"/>
                <a:cs typeface="Calibri"/>
              </a:rPr>
              <a:t>р</a:t>
            </a:r>
            <a:r>
              <a:rPr sz="1800" spc="-5" dirty="0">
                <a:latin typeface="Calibri"/>
                <a:cs typeface="Calibri"/>
              </a:rPr>
              <a:t>у</a:t>
            </a:r>
            <a:r>
              <a:rPr sz="1800" spc="-15" dirty="0">
                <a:latin typeface="Calibri"/>
                <a:cs typeface="Calibri"/>
              </a:rPr>
              <a:t>ют</a:t>
            </a:r>
            <a:r>
              <a:rPr sz="1800" dirty="0">
                <a:latin typeface="Calibri"/>
                <a:cs typeface="Calibri"/>
              </a:rPr>
              <a:t>ся	н</a:t>
            </a:r>
            <a:r>
              <a:rPr sz="1800" spc="5" dirty="0">
                <a:latin typeface="Calibri"/>
                <a:cs typeface="Calibri"/>
              </a:rPr>
              <a:t>р</a:t>
            </a:r>
            <a:r>
              <a:rPr sz="1800" dirty="0">
                <a:latin typeface="Calibri"/>
                <a:cs typeface="Calibri"/>
              </a:rPr>
              <a:t>авственные	ориенти</a:t>
            </a:r>
            <a:r>
              <a:rPr sz="1800" spc="5" dirty="0">
                <a:latin typeface="Calibri"/>
                <a:cs typeface="Calibri"/>
              </a:rPr>
              <a:t>р</a:t>
            </a:r>
            <a:r>
              <a:rPr sz="1800" dirty="0">
                <a:latin typeface="Calibri"/>
                <a:cs typeface="Calibri"/>
              </a:rPr>
              <a:t>ы	совр</a:t>
            </a:r>
            <a:r>
              <a:rPr sz="1800" spc="-10" dirty="0">
                <a:latin typeface="Calibri"/>
                <a:cs typeface="Calibri"/>
              </a:rPr>
              <a:t>е</a:t>
            </a:r>
            <a:r>
              <a:rPr sz="1800" spc="-5" dirty="0">
                <a:latin typeface="Calibri"/>
                <a:cs typeface="Calibri"/>
              </a:rPr>
              <a:t>м</a:t>
            </a:r>
            <a:r>
              <a:rPr sz="1800" dirty="0">
                <a:latin typeface="Calibri"/>
                <a:cs typeface="Calibri"/>
              </a:rPr>
              <a:t>е</a:t>
            </a:r>
            <a:r>
              <a:rPr sz="1800" spc="-5" dirty="0">
                <a:latin typeface="Calibri"/>
                <a:cs typeface="Calibri"/>
              </a:rPr>
              <a:t>нн</a:t>
            </a:r>
            <a:r>
              <a:rPr sz="1800" dirty="0">
                <a:latin typeface="Calibri"/>
                <a:cs typeface="Calibri"/>
              </a:rPr>
              <a:t>о</a:t>
            </a:r>
            <a:r>
              <a:rPr sz="1800" spc="-20" dirty="0">
                <a:latin typeface="Calibri"/>
                <a:cs typeface="Calibri"/>
              </a:rPr>
              <a:t>г</a:t>
            </a:r>
            <a:r>
              <a:rPr sz="1800" dirty="0">
                <a:latin typeface="Calibri"/>
                <a:cs typeface="Calibri"/>
              </a:rPr>
              <a:t>о  </a:t>
            </a:r>
            <a:r>
              <a:rPr sz="1800" spc="-10" dirty="0">
                <a:latin typeface="Calibri"/>
                <a:cs typeface="Calibri"/>
              </a:rPr>
              <a:t>человека?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2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Почему так важно сохранять связь </a:t>
            </a:r>
            <a:r>
              <a:rPr sz="1800" spc="-15" dirty="0">
                <a:latin typeface="Calibri"/>
                <a:cs typeface="Calibri"/>
              </a:rPr>
              <a:t>между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поколениями?</a:t>
            </a:r>
            <a:endParaRPr sz="1800">
              <a:latin typeface="Calibri"/>
              <a:cs typeface="Calibri"/>
            </a:endParaRPr>
          </a:p>
          <a:p>
            <a:pPr marL="241300" marR="5080" indent="-228600">
              <a:lnSpc>
                <a:spcPts val="2090"/>
              </a:lnSpc>
              <a:spcBef>
                <a:spcPts val="175"/>
              </a:spcBef>
              <a:tabLst>
                <a:tab pos="240665" algn="l"/>
                <a:tab pos="951865" algn="l"/>
                <a:tab pos="1907539" algn="l"/>
                <a:tab pos="2868930" algn="l"/>
                <a:tab pos="3555365" algn="l"/>
                <a:tab pos="4431665" algn="l"/>
                <a:tab pos="4803775" algn="l"/>
                <a:tab pos="556958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К</a:t>
            </a:r>
            <a:r>
              <a:rPr sz="1800" spc="-5" dirty="0">
                <a:latin typeface="Calibri"/>
                <a:cs typeface="Calibri"/>
              </a:rPr>
              <a:t>а</a:t>
            </a:r>
            <a:r>
              <a:rPr sz="1800" spc="-25" dirty="0">
                <a:latin typeface="Calibri"/>
                <a:cs typeface="Calibri"/>
              </a:rPr>
              <a:t>к</a:t>
            </a:r>
            <a:r>
              <a:rPr sz="1800" dirty="0">
                <a:latin typeface="Calibri"/>
                <a:cs typeface="Calibri"/>
              </a:rPr>
              <a:t>ое	</a:t>
            </a:r>
            <a:r>
              <a:rPr sz="1800" spc="-20" dirty="0">
                <a:latin typeface="Calibri"/>
                <a:cs typeface="Calibri"/>
              </a:rPr>
              <a:t>в</a:t>
            </a:r>
            <a:r>
              <a:rPr sz="1800" spc="-5" dirty="0">
                <a:latin typeface="Calibri"/>
                <a:cs typeface="Calibri"/>
              </a:rPr>
              <a:t>л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-5" dirty="0">
                <a:latin typeface="Calibri"/>
                <a:cs typeface="Calibri"/>
              </a:rPr>
              <a:t>ян</a:t>
            </a:r>
            <a:r>
              <a:rPr sz="1800" dirty="0">
                <a:latin typeface="Calibri"/>
                <a:cs typeface="Calibri"/>
              </a:rPr>
              <a:t>ие	старшие	</a:t>
            </a:r>
            <a:r>
              <a:rPr sz="1800" spc="-5" dirty="0">
                <a:latin typeface="Calibri"/>
                <a:cs typeface="Calibri"/>
              </a:rPr>
              <a:t>м</a:t>
            </a:r>
            <a:r>
              <a:rPr sz="1800" dirty="0">
                <a:latin typeface="Calibri"/>
                <a:cs typeface="Calibri"/>
              </a:rPr>
              <a:t>ог</a:t>
            </a:r>
            <a:r>
              <a:rPr sz="1800" spc="-5" dirty="0">
                <a:latin typeface="Calibri"/>
                <a:cs typeface="Calibri"/>
              </a:rPr>
              <a:t>у</a:t>
            </a:r>
            <a:r>
              <a:rPr sz="1800" dirty="0">
                <a:latin typeface="Calibri"/>
                <a:cs typeface="Calibri"/>
              </a:rPr>
              <a:t>т	о</a:t>
            </a:r>
            <a:r>
              <a:rPr sz="1800" spc="-25" dirty="0">
                <a:latin typeface="Calibri"/>
                <a:cs typeface="Calibri"/>
              </a:rPr>
              <a:t>к</a:t>
            </a:r>
            <a:r>
              <a:rPr sz="1800" spc="-5" dirty="0">
                <a:latin typeface="Calibri"/>
                <a:cs typeface="Calibri"/>
              </a:rPr>
              <a:t>а</a:t>
            </a:r>
            <a:r>
              <a:rPr sz="1800" dirty="0">
                <a:latin typeface="Calibri"/>
                <a:cs typeface="Calibri"/>
              </a:rPr>
              <a:t>з</a:t>
            </a:r>
            <a:r>
              <a:rPr sz="1800" spc="-10" dirty="0">
                <a:latin typeface="Calibri"/>
                <a:cs typeface="Calibri"/>
              </a:rPr>
              <a:t>а</a:t>
            </a:r>
            <a:r>
              <a:rPr sz="1800" dirty="0">
                <a:latin typeface="Calibri"/>
                <a:cs typeface="Calibri"/>
              </a:rPr>
              <a:t>ть	на	выбор	</a:t>
            </a:r>
            <a:r>
              <a:rPr sz="1800" spc="5" dirty="0">
                <a:latin typeface="Calibri"/>
                <a:cs typeface="Calibri"/>
              </a:rPr>
              <a:t>ч</a:t>
            </a:r>
            <a:r>
              <a:rPr sz="1800" spc="-30" dirty="0">
                <a:latin typeface="Calibri"/>
                <a:cs typeface="Calibri"/>
              </a:rPr>
              <a:t>е</a:t>
            </a:r>
            <a:r>
              <a:rPr sz="1800" spc="-10" dirty="0">
                <a:latin typeface="Calibri"/>
                <a:cs typeface="Calibri"/>
              </a:rPr>
              <a:t>л</a:t>
            </a:r>
            <a:r>
              <a:rPr sz="1800" dirty="0">
                <a:latin typeface="Calibri"/>
                <a:cs typeface="Calibri"/>
              </a:rPr>
              <a:t>ове</a:t>
            </a:r>
            <a:r>
              <a:rPr sz="1800" spc="-25" dirty="0">
                <a:latin typeface="Calibri"/>
                <a:cs typeface="Calibri"/>
              </a:rPr>
              <a:t>к</a:t>
            </a:r>
            <a:r>
              <a:rPr sz="1800" dirty="0">
                <a:latin typeface="Calibri"/>
                <a:cs typeface="Calibri"/>
              </a:rPr>
              <a:t>ом  </a:t>
            </a:r>
            <a:r>
              <a:rPr sz="1800" spc="-5" dirty="0">
                <a:latin typeface="Calibri"/>
                <a:cs typeface="Calibri"/>
              </a:rPr>
              <a:t>жизненного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пути?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2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Какие </a:t>
            </a:r>
            <a:r>
              <a:rPr sz="1800" dirty="0">
                <a:latin typeface="Calibri"/>
                <a:cs typeface="Calibri"/>
              </a:rPr>
              <a:t>вопросы </a:t>
            </a:r>
            <a:r>
              <a:rPr sz="1800" spc="-10" dirty="0">
                <a:latin typeface="Calibri"/>
                <a:cs typeface="Calibri"/>
              </a:rPr>
              <a:t>волнуют </a:t>
            </a:r>
            <a:r>
              <a:rPr sz="1800" spc="-20" dirty="0">
                <a:latin typeface="Calibri"/>
                <a:cs typeface="Calibri"/>
              </a:rPr>
              <a:t>людей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10" dirty="0">
                <a:latin typeface="Calibri"/>
                <a:cs typeface="Calibri"/>
              </a:rPr>
              <a:t>любую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эпоху?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10" dirty="0">
                <a:latin typeface="Calibri"/>
                <a:cs typeface="Calibri"/>
              </a:rPr>
              <a:t>Чего </a:t>
            </a:r>
            <a:r>
              <a:rPr sz="1800" spc="-15" dirty="0">
                <a:latin typeface="Calibri"/>
                <a:cs typeface="Calibri"/>
              </a:rPr>
              <a:t>хотят </a:t>
            </a:r>
            <a:r>
              <a:rPr sz="1800" spc="-5" dirty="0">
                <a:latin typeface="Calibri"/>
                <a:cs typeface="Calibri"/>
              </a:rPr>
              <a:t>добиться мои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сверстники?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Какие </a:t>
            </a:r>
            <a:r>
              <a:rPr sz="1800" spc="-10" dirty="0">
                <a:latin typeface="Calibri"/>
                <a:cs typeface="Calibri"/>
              </a:rPr>
              <a:t>духовные </a:t>
            </a:r>
            <a:r>
              <a:rPr sz="1800" spc="-5" dirty="0">
                <a:latin typeface="Calibri"/>
                <a:cs typeface="Calibri"/>
              </a:rPr>
              <a:t>ценности </a:t>
            </a:r>
            <a:r>
              <a:rPr sz="1800" dirty="0">
                <a:latin typeface="Calibri"/>
                <a:cs typeface="Calibri"/>
              </a:rPr>
              <a:t>у </a:t>
            </a:r>
            <a:r>
              <a:rPr sz="1800" spc="-20" dirty="0">
                <a:latin typeface="Calibri"/>
                <a:cs typeface="Calibri"/>
              </a:rPr>
              <a:t>молодёжи </a:t>
            </a:r>
            <a:r>
              <a:rPr sz="1800" spc="-5" dirty="0">
                <a:latin typeface="Calibri"/>
                <a:cs typeface="Calibri"/>
              </a:rPr>
              <a:t>нашего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времени?</a:t>
            </a:r>
            <a:endParaRPr sz="1800">
              <a:latin typeface="Calibri"/>
              <a:cs typeface="Calibri"/>
            </a:endParaRPr>
          </a:p>
          <a:p>
            <a:pPr marL="241300" marR="5715" indent="-228600">
              <a:lnSpc>
                <a:spcPts val="2090"/>
              </a:lnSpc>
              <a:spcBef>
                <a:spcPts val="175"/>
              </a:spcBef>
              <a:tabLst>
                <a:tab pos="240665" algn="l"/>
                <a:tab pos="1102360" algn="l"/>
                <a:tab pos="1532255" algn="l"/>
                <a:tab pos="3316604" algn="l"/>
                <a:tab pos="4908550" algn="l"/>
                <a:tab pos="5531485" algn="l"/>
                <a:tab pos="639381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М</a:t>
            </a:r>
            <a:r>
              <a:rPr sz="1800" spc="-20" dirty="0">
                <a:latin typeface="Calibri"/>
                <a:cs typeface="Calibri"/>
              </a:rPr>
              <a:t>о</a:t>
            </a:r>
            <a:r>
              <a:rPr sz="1800" spc="-25" dirty="0">
                <a:latin typeface="Calibri"/>
                <a:cs typeface="Calibri"/>
              </a:rPr>
              <a:t>ж</a:t>
            </a:r>
            <a:r>
              <a:rPr sz="1800" spc="-5" dirty="0">
                <a:latin typeface="Calibri"/>
                <a:cs typeface="Calibri"/>
              </a:rPr>
              <a:t>е</a:t>
            </a:r>
            <a:r>
              <a:rPr sz="1800" dirty="0">
                <a:latin typeface="Calibri"/>
                <a:cs typeface="Calibri"/>
              </a:rPr>
              <a:t>т	</a:t>
            </a:r>
            <a:r>
              <a:rPr sz="1800" spc="-10" dirty="0">
                <a:latin typeface="Calibri"/>
                <a:cs typeface="Calibri"/>
              </a:rPr>
              <a:t>л</a:t>
            </a:r>
            <a:r>
              <a:rPr sz="1800" dirty="0">
                <a:latin typeface="Calibri"/>
                <a:cs typeface="Calibri"/>
              </a:rPr>
              <a:t>и	</a:t>
            </a:r>
            <a:r>
              <a:rPr sz="1800" spc="-5" dirty="0">
                <a:latin typeface="Calibri"/>
                <a:cs typeface="Calibri"/>
              </a:rPr>
              <a:t>х</a:t>
            </a:r>
            <a:r>
              <a:rPr sz="1800" spc="-75" dirty="0">
                <a:latin typeface="Calibri"/>
                <a:cs typeface="Calibri"/>
              </a:rPr>
              <a:t>у</a:t>
            </a:r>
            <a:r>
              <a:rPr sz="1800" spc="-25" dirty="0">
                <a:latin typeface="Calibri"/>
                <a:cs typeface="Calibri"/>
              </a:rPr>
              <a:t>д</a:t>
            </a:r>
            <a:r>
              <a:rPr sz="1800" spc="-20" dirty="0">
                <a:latin typeface="Calibri"/>
                <a:cs typeface="Calibri"/>
              </a:rPr>
              <a:t>о</a:t>
            </a:r>
            <a:r>
              <a:rPr sz="1800" spc="-25" dirty="0">
                <a:latin typeface="Calibri"/>
                <a:cs typeface="Calibri"/>
              </a:rPr>
              <a:t>ж</a:t>
            </a:r>
            <a:r>
              <a:rPr sz="1800" dirty="0">
                <a:latin typeface="Calibri"/>
                <a:cs typeface="Calibri"/>
              </a:rPr>
              <a:t>естве</a:t>
            </a:r>
            <a:r>
              <a:rPr sz="1800" spc="-5" dirty="0">
                <a:latin typeface="Calibri"/>
                <a:cs typeface="Calibri"/>
              </a:rPr>
              <a:t>нн</a:t>
            </a:r>
            <a:r>
              <a:rPr sz="1800" dirty="0">
                <a:latin typeface="Calibri"/>
                <a:cs typeface="Calibri"/>
              </a:rPr>
              <a:t>ое	п</a:t>
            </a:r>
            <a:r>
              <a:rPr sz="1800" spc="5" dirty="0">
                <a:latin typeface="Calibri"/>
                <a:cs typeface="Calibri"/>
              </a:rPr>
              <a:t>р</a:t>
            </a:r>
            <a:r>
              <a:rPr sz="1800" dirty="0">
                <a:latin typeface="Calibri"/>
                <a:cs typeface="Calibri"/>
              </a:rPr>
              <a:t>оиз</a:t>
            </a:r>
            <a:r>
              <a:rPr sz="1800" spc="-5" dirty="0">
                <a:latin typeface="Calibri"/>
                <a:cs typeface="Calibri"/>
              </a:rPr>
              <a:t>в</a:t>
            </a:r>
            <a:r>
              <a:rPr sz="1800" spc="-25" dirty="0">
                <a:latin typeface="Calibri"/>
                <a:cs typeface="Calibri"/>
              </a:rPr>
              <a:t>ед</a:t>
            </a:r>
            <a:r>
              <a:rPr sz="1800" dirty="0">
                <a:latin typeface="Calibri"/>
                <a:cs typeface="Calibri"/>
              </a:rPr>
              <a:t>ение	</a:t>
            </a:r>
            <a:r>
              <a:rPr sz="1800" spc="-5" dirty="0">
                <a:latin typeface="Calibri"/>
                <a:cs typeface="Calibri"/>
              </a:rPr>
              <a:t>д</a:t>
            </a:r>
            <a:r>
              <a:rPr sz="1800" spc="-10" dirty="0">
                <a:latin typeface="Calibri"/>
                <a:cs typeface="Calibri"/>
              </a:rPr>
              <a:t>а</a:t>
            </a:r>
            <a:r>
              <a:rPr sz="1800" dirty="0">
                <a:latin typeface="Calibri"/>
                <a:cs typeface="Calibri"/>
              </a:rPr>
              <a:t>ть	</a:t>
            </a:r>
            <a:r>
              <a:rPr sz="1800" spc="-15" dirty="0">
                <a:latin typeface="Calibri"/>
                <a:cs typeface="Calibri"/>
              </a:rPr>
              <a:t>о</a:t>
            </a:r>
            <a:r>
              <a:rPr sz="1800" dirty="0">
                <a:latin typeface="Calibri"/>
                <a:cs typeface="Calibri"/>
              </a:rPr>
              <a:t>тв</a:t>
            </a:r>
            <a:r>
              <a:rPr sz="1800" spc="-5" dirty="0">
                <a:latin typeface="Calibri"/>
                <a:cs typeface="Calibri"/>
              </a:rPr>
              <a:t>е</a:t>
            </a:r>
            <a:r>
              <a:rPr sz="1800" dirty="0">
                <a:latin typeface="Calibri"/>
                <a:cs typeface="Calibri"/>
              </a:rPr>
              <a:t>ты	на  вопросы, </a:t>
            </a:r>
            <a:r>
              <a:rPr sz="1800" spc="-10" dirty="0">
                <a:latin typeface="Calibri"/>
                <a:cs typeface="Calibri"/>
              </a:rPr>
              <a:t>волнующие </a:t>
            </a:r>
            <a:r>
              <a:rPr sz="1800" spc="-5" dirty="0">
                <a:latin typeface="Calibri"/>
                <a:cs typeface="Calibri"/>
              </a:rPr>
              <a:t>современную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молодёжь?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764708" y="4842764"/>
            <a:ext cx="4538345" cy="568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35"/>
              </a:lnSpc>
              <a:spcBef>
                <a:spcPts val="100"/>
              </a:spcBef>
              <a:tabLst>
                <a:tab pos="29781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Как </a:t>
            </a:r>
            <a:r>
              <a:rPr sz="1800" spc="-10" dirty="0">
                <a:latin typeface="Calibri"/>
                <a:cs typeface="Calibri"/>
              </a:rPr>
              <a:t>влияет </a:t>
            </a:r>
            <a:r>
              <a:rPr sz="1800" spc="-5" dirty="0">
                <a:latin typeface="Calibri"/>
                <a:cs typeface="Calibri"/>
              </a:rPr>
              <a:t>время </a:t>
            </a:r>
            <a:r>
              <a:rPr sz="1800" dirty="0">
                <a:latin typeface="Calibri"/>
                <a:cs typeface="Calibri"/>
              </a:rPr>
              <a:t>на выбор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профессии?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35"/>
              </a:lnSpc>
              <a:tabLst>
                <a:tab pos="240665" algn="l"/>
              </a:tabLst>
            </a:pPr>
            <a:r>
              <a:rPr sz="1800" dirty="0">
                <a:latin typeface="Arial"/>
                <a:cs typeface="Arial"/>
              </a:rPr>
              <a:t>•	</a:t>
            </a:r>
            <a:r>
              <a:rPr sz="1800" spc="-5" dirty="0">
                <a:latin typeface="Calibri"/>
                <a:cs typeface="Calibri"/>
              </a:rPr>
              <a:t>Как </a:t>
            </a:r>
            <a:r>
              <a:rPr sz="1800" spc="-20" dirty="0">
                <a:latin typeface="Calibri"/>
                <a:cs typeface="Calibri"/>
              </a:rPr>
              <a:t>молодёжь </a:t>
            </a:r>
            <a:r>
              <a:rPr sz="1800" dirty="0">
                <a:latin typeface="Calibri"/>
                <a:cs typeface="Calibri"/>
              </a:rPr>
              <a:t>XXI </a:t>
            </a:r>
            <a:r>
              <a:rPr sz="1800" spc="-10" dirty="0">
                <a:latin typeface="Calibri"/>
                <a:cs typeface="Calibri"/>
              </a:rPr>
              <a:t>века </a:t>
            </a:r>
            <a:r>
              <a:rPr sz="1800" spc="-5" dirty="0">
                <a:latin typeface="Calibri"/>
                <a:cs typeface="Calibri"/>
              </a:rPr>
              <a:t>относится </a:t>
            </a:r>
            <a:r>
              <a:rPr sz="1800" dirty="0">
                <a:latin typeface="Calibri"/>
                <a:cs typeface="Calibri"/>
              </a:rPr>
              <a:t>к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родине?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9625" y="115220"/>
            <a:ext cx="9081770" cy="6626225"/>
            <a:chOff x="809625" y="115220"/>
            <a:chExt cx="9081770" cy="6626225"/>
          </a:xfrm>
        </p:grpSpPr>
        <p:sp>
          <p:nvSpPr>
            <p:cNvPr id="3" name="object 3"/>
            <p:cNvSpPr/>
            <p:nvPr/>
          </p:nvSpPr>
          <p:spPr>
            <a:xfrm>
              <a:off x="4761889" y="115220"/>
              <a:ext cx="4410990" cy="175902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09625" y="793079"/>
              <a:ext cx="4286250" cy="413385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96000" y="2083193"/>
              <a:ext cx="3794949" cy="465772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2164" y="514350"/>
            <a:ext cx="4100525" cy="24048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23107" y="375188"/>
            <a:ext cx="6448667" cy="56009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7451" y="4273086"/>
            <a:ext cx="3852480" cy="100576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58213" y="5185221"/>
            <a:ext cx="4048225" cy="13717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597784" y="161438"/>
            <a:ext cx="4019073" cy="48516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695</Words>
  <Application>Microsoft Office PowerPoint</Application>
  <PresentationFormat>Произвольный</PresentationFormat>
  <Paragraphs>159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Office Theme</vt:lpstr>
      <vt:lpstr>ТЕМАТИЧЕСКОЕ НАПРАВЛЕНИЕ №2. «Я И ДРУГИЕ»</vt:lpstr>
      <vt:lpstr>АСПЕКТЫ НАПРАВЛЕНИЯ</vt:lpstr>
      <vt:lpstr>Слайд 3</vt:lpstr>
      <vt:lpstr>Слайд 4</vt:lpstr>
      <vt:lpstr>СПИСОК ПРОИЗВЕДЕНИЙ</vt:lpstr>
      <vt:lpstr>Слайд 6</vt:lpstr>
      <vt:lpstr>Слайд 7</vt:lpstr>
      <vt:lpstr>ТЕМАТИЧЕСКОЕ НАПРАВЛЕНИЕ №3. «ВРЕМЯ ПЕРЕМЕН»</vt:lpstr>
      <vt:lpstr>АСПЕКТЫ ТЕМЫ</vt:lpstr>
      <vt:lpstr>ТЕМАТИЧЕСКОЕ НАПРАВЛЕНИЕ №3. «ВРЕМЯ ПЕРЕМЕН»</vt:lpstr>
      <vt:lpstr>ТЕМАТИЧЕСКОЕ НАПРАВЛЕНИЕ №3. «ВРЕМЯ ПЕРЕМЕН»</vt:lpstr>
      <vt:lpstr>Слайд 12</vt:lpstr>
      <vt:lpstr>СПИСОК ПРОИЗВЕДЕНИЙ</vt:lpstr>
      <vt:lpstr>Слайд 14</vt:lpstr>
      <vt:lpstr>Слайд 15</vt:lpstr>
      <vt:lpstr>ТЕМАТИЧЕСКОЕ НАПРАВЛЕНИЕ №4. «РАЗГОВОР С СОБОЙ»</vt:lpstr>
      <vt:lpstr>АСПЕКТЫ ТЕМЫ</vt:lpstr>
      <vt:lpstr>ТЕМАТИЧЕСКОЕ НАПРАВЛЕНИЕ №4. «РАЗГОВОР С СОБОЙ»</vt:lpstr>
      <vt:lpstr>Слайд 19</vt:lpstr>
      <vt:lpstr>СПИСОК ПРОИЗВЕДЕНИЙ</vt:lpstr>
      <vt:lpstr>Слайд 21</vt:lpstr>
      <vt:lpstr>Слайд 22</vt:lpstr>
      <vt:lpstr>Слайд 23</vt:lpstr>
      <vt:lpstr>ТЕМАТИЧЕСКОЕ НАПРАВЛЕНИЕ №5. «МЕЖДУ ПРОШЛЫМ И БУДУЩИМ: ПОРТРЕТ МОЕГО  ПОКОЛЕНИЯ»</vt:lpstr>
      <vt:lpstr>АСПЕКТЫ НАПРАВЛЕНИЯ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 ТО ГО В О Е С О Ч И Н Е Н И Е 2020 / 2021</dc:title>
  <cp:lastModifiedBy>1</cp:lastModifiedBy>
  <cp:revision>4</cp:revision>
  <dcterms:created xsi:type="dcterms:W3CDTF">2020-11-06T12:06:10Z</dcterms:created>
  <dcterms:modified xsi:type="dcterms:W3CDTF">2020-11-06T12:28:23Z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2020-11-06T00:00:00Z</vt:filetime>
  </property>
</Properties>
</file>