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256" r:id="rId2"/>
    <p:sldId id="272" r:id="rId3"/>
    <p:sldId id="257" r:id="rId4"/>
    <p:sldId id="291" r:id="rId5"/>
    <p:sldId id="269" r:id="rId6"/>
    <p:sldId id="259" r:id="rId7"/>
    <p:sldId id="270" r:id="rId8"/>
    <p:sldId id="262" r:id="rId9"/>
    <p:sldId id="293" r:id="rId10"/>
    <p:sldId id="294" r:id="rId11"/>
    <p:sldId id="268" r:id="rId12"/>
    <p:sldId id="273" r:id="rId13"/>
    <p:sldId id="275" r:id="rId14"/>
    <p:sldId id="277" r:id="rId15"/>
    <p:sldId id="295" r:id="rId16"/>
    <p:sldId id="279" r:id="rId17"/>
    <p:sldId id="280" r:id="rId18"/>
    <p:sldId id="286" r:id="rId19"/>
    <p:sldId id="289" r:id="rId20"/>
    <p:sldId id="288" r:id="rId21"/>
    <p:sldId id="26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919" autoAdjust="0"/>
  </p:normalViewPr>
  <p:slideViewPr>
    <p:cSldViewPr>
      <p:cViewPr>
        <p:scale>
          <a:sx n="106" d="100"/>
          <a:sy n="106" d="100"/>
        </p:scale>
        <p:origin x="-11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4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B87582-F718-4DD2-B0F7-C5E11A1DD068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CB2D10-0ABF-46F0-9B75-878A3CA82D5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705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F00A3D-763B-4518-A346-C493E8352CF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F00A3D-763B-4518-A346-C493E8352CF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CCC778E-87D9-4CCA-8415-7B917719739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F00A3D-763B-4518-A346-C493E8352CF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76EA46-987F-49D4-83FB-911A0F23946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B2D10-0ABF-46F0-9B75-878A3CA82D55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3D4CDB1-503A-4141-A8AF-2A41A837090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1A880-A496-4AD9-B188-8CB77FC0649C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4F57D-1CCC-495F-94A9-0F5A7EC87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B%D0%B0%D1%82%D0%B8%D0%BD%D1%81%D0%BA%D0%B8%D0%B9_%D1%8F%D0%B7%D1%8B%D0%BA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C%D0%B5%D1%85%D0%B0%D0%BD%D0%B8%D1%87%D0%B5%D1%81%D0%BA%D0%BE%D0%B5_%D0%BD%D0%B0%D0%BF%D1%80%D1%8F%D0%B6%D0%B5%D0%BD%D0%B8%D0%B5" TargetMode="External"/><Relationship Id="rId5" Type="http://schemas.openxmlformats.org/officeDocument/2006/relationships/hyperlink" Target="http://ru.wikipedia.org/wiki/%D0%90%D1%82%D0%BE%D0%BC" TargetMode="External"/><Relationship Id="rId4" Type="http://schemas.openxmlformats.org/officeDocument/2006/relationships/hyperlink" Target="http://ru.wikipedia.org/wiki/%D0%9F%D0%B5%D1%80%D0%B5%D0%BC%D0%B5%D1%89%D0%B5%D0%BD%D0%B8%D0%B5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2.wmf"/><Relationship Id="rId5" Type="http://schemas.openxmlformats.org/officeDocument/2006/relationships/image" Target="../media/image9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28.jpe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27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3.wmf"/><Relationship Id="rId4" Type="http://schemas.openxmlformats.org/officeDocument/2006/relationships/oleObject" Target="../embeddings/oleObject11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4.wmf"/><Relationship Id="rId4" Type="http://schemas.openxmlformats.org/officeDocument/2006/relationships/oleObject" Target="../embeddings/oleObject12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115616" y="1412776"/>
            <a:ext cx="7272808" cy="3240360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kumimoji="0" lang="ru-RU" sz="138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138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Механические свойства твердых тел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800" i="0" u="none" strike="noStrike" kern="1200" normalizeH="0" baseline="0" noProof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11560" y="332656"/>
            <a:ext cx="7848872" cy="5976664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548680"/>
            <a:ext cx="7704856" cy="5577483"/>
          </a:xfrm>
        </p:spPr>
        <p:txBody>
          <a:bodyPr>
            <a:normAutofit lnSpcReduction="10000"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Деформа́ция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(от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 tooltip="Латинский язык"/>
              </a:rPr>
              <a:t>лат.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deformatio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— «искажение») — изменение взаимного положения частиц тела, связанное с 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4" tooltip="Перемещение"/>
              </a:rPr>
              <a:t>перемещением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относительно друг друга. Деформация представляет собой результат изменения межатомных расстояний и перегруппировки блоков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5" tooltip="Атом"/>
              </a:rPr>
              <a:t>атомов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Обычно деформация сопровождается изменением величин межатомных сил, мерой которого является упругое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6" tooltip="Механическое напряжение"/>
              </a:rPr>
              <a:t>механическое напряжение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272808" cy="894730"/>
          </a:xfr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Виды деформаций: 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55576" y="1484784"/>
            <a:ext cx="2952328" cy="648072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растяжение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979712" y="2420888"/>
            <a:ext cx="2952328" cy="648072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сжатие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940152" y="5229200"/>
            <a:ext cx="2952328" cy="648072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сдвиг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563888" y="3356992"/>
            <a:ext cx="2952328" cy="648072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кручение 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788024" y="4293096"/>
            <a:ext cx="2952328" cy="648072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изгиб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Стрелка вправо с вырезом 10"/>
          <p:cNvSpPr/>
          <p:nvPr/>
        </p:nvSpPr>
        <p:spPr>
          <a:xfrm rot="5400000">
            <a:off x="2447764" y="944724"/>
            <a:ext cx="576064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с вырезом 11"/>
          <p:cNvSpPr/>
          <p:nvPr/>
        </p:nvSpPr>
        <p:spPr>
          <a:xfrm rot="5400000">
            <a:off x="3167844" y="1520788"/>
            <a:ext cx="1584176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с вырезом 12"/>
          <p:cNvSpPr/>
          <p:nvPr/>
        </p:nvSpPr>
        <p:spPr>
          <a:xfrm rot="5400000">
            <a:off x="4067944" y="1988840"/>
            <a:ext cx="2520280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с вырезом 13"/>
          <p:cNvSpPr/>
          <p:nvPr/>
        </p:nvSpPr>
        <p:spPr>
          <a:xfrm rot="5400000">
            <a:off x="4860032" y="2492896"/>
            <a:ext cx="3528392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с вырезом 14"/>
          <p:cNvSpPr/>
          <p:nvPr/>
        </p:nvSpPr>
        <p:spPr>
          <a:xfrm rot="5400000">
            <a:off x="5796136" y="2924944"/>
            <a:ext cx="4248472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 r="32994" b="81239"/>
          <a:stretch>
            <a:fillRect/>
          </a:stretch>
        </p:blipFill>
        <p:spPr bwMode="auto">
          <a:xfrm>
            <a:off x="323528" y="3356992"/>
            <a:ext cx="2016224" cy="824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 l="32609" t="19085" r="32609" b="60769"/>
          <a:stretch>
            <a:fillRect/>
          </a:stretch>
        </p:blipFill>
        <p:spPr bwMode="auto">
          <a:xfrm>
            <a:off x="323528" y="2390794"/>
            <a:ext cx="1008112" cy="797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/>
          <a:srcRect t="39888" b="41027"/>
          <a:stretch>
            <a:fillRect/>
          </a:stretch>
        </p:blipFill>
        <p:spPr bwMode="auto">
          <a:xfrm>
            <a:off x="323528" y="4365104"/>
            <a:ext cx="3615267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/>
          <a:srcRect t="59052" b="20803"/>
          <a:stretch>
            <a:fillRect/>
          </a:stretch>
        </p:blipFill>
        <p:spPr bwMode="auto">
          <a:xfrm>
            <a:off x="395536" y="5589240"/>
            <a:ext cx="3672408" cy="108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/>
          <a:srcRect l="32532" t="80258" r="29609"/>
          <a:stretch>
            <a:fillRect/>
          </a:stretch>
        </p:blipFill>
        <p:spPr bwMode="auto">
          <a:xfrm>
            <a:off x="4067944" y="5517232"/>
            <a:ext cx="151216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395536" y="260648"/>
            <a:ext cx="8424936" cy="6408712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71802" y="214290"/>
            <a:ext cx="327871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Виды деформации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7158" y="1071546"/>
            <a:ext cx="4357718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</a:t>
            </a:r>
            <a:r>
              <a:rPr lang="ru-RU" sz="2400" b="1" spc="50" dirty="0" smtClean="0">
                <a:ln w="11430"/>
                <a:solidFill>
                  <a:srgbClr val="00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Деформация </a:t>
            </a:r>
            <a:r>
              <a:rPr lang="ru-RU" sz="24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растяжения</a:t>
            </a:r>
            <a:r>
              <a:rPr lang="ru-RU" sz="2400" b="1" spc="50" dirty="0" smtClean="0">
                <a:ln w="11430"/>
                <a:solidFill>
                  <a:srgbClr val="00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(сжатия) </a:t>
            </a:r>
            <a:r>
              <a:rPr lang="ru-RU" sz="2400" dirty="0" smtClean="0"/>
              <a:t>– деформация, при которой размер тела в направлении действия внешней силы увеличивается (уменьшается)</a:t>
            </a:r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098" name="Picture 2" descr="F:\0006-007-Osnovnye-tipy-uprugoj-deformatsii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3357562"/>
            <a:ext cx="1285884" cy="1425654"/>
          </a:xfrm>
          <a:prstGeom prst="rect">
            <a:avLst/>
          </a:prstGeom>
          <a:noFill/>
        </p:spPr>
      </p:pic>
      <p:pic>
        <p:nvPicPr>
          <p:cNvPr id="4099" name="Picture 3" descr="F:\0006-008-Osnovnye-tipy-uprugoj-deformatsi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3108" y="3429000"/>
            <a:ext cx="1571636" cy="1345093"/>
          </a:xfrm>
          <a:prstGeom prst="rect">
            <a:avLst/>
          </a:prstGeom>
          <a:noFill/>
        </p:spPr>
      </p:pic>
      <p:pic>
        <p:nvPicPr>
          <p:cNvPr id="4100" name="Picture 4" descr="F:\0032-047-Itogi-uro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5214950"/>
            <a:ext cx="1571636" cy="11815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4929190" y="1000109"/>
            <a:ext cx="3765646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rgbClr val="00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Деформация сдвига –</a:t>
            </a:r>
          </a:p>
          <a:p>
            <a:r>
              <a:rPr lang="ru-RU" sz="2400" dirty="0" smtClean="0"/>
              <a:t> деформация, при которой </a:t>
            </a:r>
          </a:p>
          <a:p>
            <a:r>
              <a:rPr lang="ru-RU" sz="2400" dirty="0" smtClean="0"/>
              <a:t>слои тела смещаются </a:t>
            </a:r>
          </a:p>
          <a:p>
            <a:r>
              <a:rPr lang="ru-RU" sz="2400" dirty="0" smtClean="0"/>
              <a:t>параллельно друг</a:t>
            </a:r>
          </a:p>
          <a:p>
            <a:r>
              <a:rPr lang="ru-RU" sz="2400" dirty="0" smtClean="0"/>
              <a:t> другу в </a:t>
            </a:r>
          </a:p>
          <a:p>
            <a:r>
              <a:rPr lang="ru-RU" sz="2400" dirty="0" smtClean="0"/>
              <a:t>направлении</a:t>
            </a:r>
          </a:p>
          <a:p>
            <a:r>
              <a:rPr lang="ru-RU" sz="2400" dirty="0" smtClean="0"/>
              <a:t> действия внешней силы</a:t>
            </a:r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101" name="Picture 5" descr="F:\0009-015-Osnovnye-tipy-uprugoj-deformatsii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66"/>
              </a:clrFrom>
              <a:clrTo>
                <a:srgbClr val="000066">
                  <a:alpha val="0"/>
                </a:srgbClr>
              </a:clrTo>
            </a:clrChange>
          </a:blip>
          <a:srcRect l="16542" t="57089" r="13754" b="10302"/>
          <a:stretch>
            <a:fillRect/>
          </a:stretch>
        </p:blipFill>
        <p:spPr bwMode="auto">
          <a:xfrm>
            <a:off x="6858016" y="5429264"/>
            <a:ext cx="1242400" cy="10715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5072066" y="3857628"/>
            <a:ext cx="3714776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b="1" spc="50" dirty="0" smtClean="0">
                <a:ln w="11430"/>
                <a:solidFill>
                  <a:srgbClr val="00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Деформация кручения – </a:t>
            </a:r>
            <a:r>
              <a:rPr lang="ru-RU" sz="2400" dirty="0" smtClean="0"/>
              <a:t>неоднородный</a:t>
            </a:r>
          </a:p>
          <a:p>
            <a:r>
              <a:rPr lang="ru-RU" sz="2400" dirty="0" smtClean="0"/>
              <a:t> сдвиг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928794" y="4714884"/>
            <a:ext cx="3000396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b="1" spc="50" dirty="0" smtClean="0">
                <a:ln w="11430"/>
                <a:solidFill>
                  <a:srgbClr val="00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Деформация изгиба </a:t>
            </a:r>
            <a:r>
              <a:rPr lang="ru-RU" sz="2400" dirty="0" smtClean="0"/>
              <a:t>– деформация</a:t>
            </a:r>
          </a:p>
          <a:p>
            <a:r>
              <a:rPr lang="ru-RU" sz="2400" dirty="0" smtClean="0"/>
              <a:t>неравномерного </a:t>
            </a:r>
          </a:p>
          <a:p>
            <a:r>
              <a:rPr lang="ru-RU" sz="2400" dirty="0" smtClean="0"/>
              <a:t>растяжения (сжатия)</a:t>
            </a:r>
            <a:endParaRPr lang="ru-RU" sz="2400" dirty="0"/>
          </a:p>
        </p:txBody>
      </p:sp>
      <p:pic>
        <p:nvPicPr>
          <p:cNvPr id="4102" name="Picture 6" descr="F:\0009-015-Osnovnye-tipy-uprugoj-deformatsii.png"/>
          <p:cNvPicPr>
            <a:picLocks noChangeAspect="1" noChangeArrowheads="1"/>
          </p:cNvPicPr>
          <p:nvPr/>
        </p:nvPicPr>
        <p:blipFill>
          <a:blip r:embed="rId5" cstate="print"/>
          <a:srcRect l="10966" t="10303" r="10966" b="59924"/>
          <a:stretch>
            <a:fillRect/>
          </a:stretch>
        </p:blipFill>
        <p:spPr bwMode="auto">
          <a:xfrm>
            <a:off x="5143504" y="5072074"/>
            <a:ext cx="1357322" cy="10894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103" name="Picture 7" descr="F:\0007-011-Osnovnye-tipy-uprugoj-deformatsii.png"/>
          <p:cNvPicPr>
            <a:picLocks noChangeAspect="1" noChangeArrowheads="1"/>
          </p:cNvPicPr>
          <p:nvPr/>
        </p:nvPicPr>
        <p:blipFill>
          <a:blip r:embed="rId6" cstate="print"/>
          <a:srcRect l="10966" t="57089" r="13754" b="7466"/>
          <a:stretch>
            <a:fillRect/>
          </a:stretch>
        </p:blipFill>
        <p:spPr bwMode="auto">
          <a:xfrm>
            <a:off x="7572396" y="2143116"/>
            <a:ext cx="1214446" cy="11244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104" name="Picture 8" descr="F:\0009-016-Osnovnye-tipy-uprugoj-deformatsii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00958" y="4214817"/>
            <a:ext cx="1428839" cy="1280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272808" cy="894730"/>
          </a:xfr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деформация 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484784"/>
            <a:ext cx="4176464" cy="1512168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упругая деформация 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деформация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исчезающая после прекращения действия внешней силы 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716016" y="1484784"/>
            <a:ext cx="4248472" cy="1512168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Пластическая</a:t>
            </a:r>
            <a:r>
              <a:rPr kumimoji="0" lang="ru-RU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деформация 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деформация</a:t>
            </a:r>
            <a:r>
              <a:rPr lang="ru-RU" sz="2000" dirty="0" smtClean="0">
                <a:latin typeface="Times New Roman" pitchFamily="18" charset="0"/>
                <a:ea typeface="+mj-ea"/>
                <a:cs typeface="Times New Roman" pitchFamily="18" charset="0"/>
              </a:rPr>
              <a:t>, сохраняющаяся после прекращения действия внешней силы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Стрелка вправо с вырезом 10"/>
          <p:cNvSpPr/>
          <p:nvPr/>
        </p:nvSpPr>
        <p:spPr>
          <a:xfrm rot="5400000">
            <a:off x="2375756" y="1016732"/>
            <a:ext cx="576064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с вырезом 20"/>
          <p:cNvSpPr/>
          <p:nvPr/>
        </p:nvSpPr>
        <p:spPr>
          <a:xfrm rot="5400000">
            <a:off x="6696236" y="1016732"/>
            <a:ext cx="576064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827584" y="3212976"/>
            <a:ext cx="3240360" cy="1728192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000" dirty="0" smtClean="0">
                <a:latin typeface="Times New Roman" pitchFamily="18" charset="0"/>
                <a:ea typeface="+mj-ea"/>
                <a:cs typeface="Times New Roman" pitchFamily="18" charset="0"/>
              </a:rPr>
              <a:t>Резина, сталь, кости, сухожилия, человеческое тело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4" name="Заголовок 1"/>
          <p:cNvSpPr txBox="1">
            <a:spLocks/>
          </p:cNvSpPr>
          <p:nvPr/>
        </p:nvSpPr>
        <p:spPr>
          <a:xfrm>
            <a:off x="5148064" y="3212976"/>
            <a:ext cx="3168352" cy="1728192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000" dirty="0" smtClean="0">
                <a:latin typeface="Times New Roman" pitchFamily="18" charset="0"/>
                <a:ea typeface="+mj-ea"/>
                <a:cs typeface="Times New Roman" pitchFamily="18" charset="0"/>
              </a:rPr>
              <a:t>Пластилин, замазка , жевательная резинка, воск, алюминий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2879304" y="332656"/>
            <a:ext cx="6085184" cy="139878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Закон Гука: Сила упругости прямо пропорциональна удлинению тела до некоторого предельного значения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915816" y="2060848"/>
            <a:ext cx="4032448" cy="103874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1400" dirty="0" smtClean="0">
              <a:latin typeface="Times New Roman" pitchFamily="18" charset="0"/>
              <a:ea typeface="+mj-ea"/>
              <a:cs typeface="Times New Roman" pitchFamily="18" charset="0"/>
              <a:sym typeface="Symbol" pitchFamily="18" charset="2"/>
            </a:endParaRPr>
          </a:p>
          <a:p>
            <a:pPr algn="ctr">
              <a:spcBef>
                <a:spcPct val="0"/>
              </a:spcBef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algn="ctr">
              <a:spcBef>
                <a:spcPct val="0"/>
              </a:spcBef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|F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упр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|=k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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</a:t>
            </a:r>
            <a:endParaRPr lang="ru-RU" sz="3200" dirty="0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algn="ctr">
              <a:spcBef>
                <a:spcPct val="0"/>
              </a:spcBef>
              <a:defRPr/>
            </a:pPr>
            <a:endParaRPr lang="ru-RU" sz="1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220072" y="3573016"/>
            <a:ext cx="3528392" cy="103874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algn="ctr">
              <a:spcBef>
                <a:spcPct val="0"/>
              </a:spcBef>
              <a:defRPr/>
            </a:pPr>
            <a:endParaRPr lang="ru-RU" sz="4400" dirty="0" smtClean="0">
              <a:latin typeface="Times New Roman" pitchFamily="18" charset="0"/>
              <a:ea typeface="+mj-ea"/>
              <a:cs typeface="Times New Roman" pitchFamily="18" charset="0"/>
              <a:sym typeface="Symbol" pitchFamily="18" charset="2"/>
            </a:endParaRPr>
          </a:p>
          <a:p>
            <a:pPr algn="ctr">
              <a:spcBef>
                <a:spcPct val="0"/>
              </a:spcBef>
              <a:defRPr/>
            </a:pPr>
            <a:endParaRPr lang="ru-RU" sz="4500" dirty="0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algn="ctr">
              <a:spcBef>
                <a:spcPct val="0"/>
              </a:spcBef>
              <a:defRPr/>
            </a:pPr>
            <a:r>
              <a:rPr lang="ru-RU" sz="107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</a:t>
            </a:r>
            <a:r>
              <a:rPr lang="en-US" sz="107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</a:t>
            </a:r>
            <a:r>
              <a:rPr lang="ru-RU" sz="107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абсолютное удлинение (м)</a:t>
            </a:r>
          </a:p>
          <a:p>
            <a:pPr algn="ctr">
              <a:spcBef>
                <a:spcPct val="0"/>
              </a:spcBef>
              <a:defRPr/>
            </a:pPr>
            <a:endParaRPr lang="ru-RU" sz="4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195736" y="5085184"/>
            <a:ext cx="5400600" cy="103874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>
              <a:spcBef>
                <a:spcPct val="0"/>
              </a:spcBef>
              <a:defRPr/>
            </a:pPr>
            <a:endParaRPr lang="ru-RU" sz="1600" dirty="0" smtClean="0">
              <a:latin typeface="Times New Roman" pitchFamily="18" charset="0"/>
              <a:ea typeface="+mj-ea"/>
              <a:cs typeface="Times New Roman" pitchFamily="18" charset="0"/>
              <a:sym typeface="Symbol" pitchFamily="18" charset="2"/>
            </a:endParaRPr>
          </a:p>
          <a:p>
            <a:pPr algn="ctr">
              <a:spcBef>
                <a:spcPct val="0"/>
              </a:spcBef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K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коэффициент жесткости (Н/м) </a:t>
            </a:r>
          </a:p>
          <a:p>
            <a:pPr algn="ctr">
              <a:spcBef>
                <a:spcPct val="0"/>
              </a:spcBef>
              <a:defRPr/>
            </a:pPr>
            <a:endParaRPr lang="ru-RU" sz="16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79512" y="3573016"/>
            <a:ext cx="3960440" cy="103874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algn="ctr">
              <a:spcBef>
                <a:spcPct val="0"/>
              </a:spcBef>
              <a:defRPr/>
            </a:pPr>
            <a:endParaRPr lang="ru-RU" sz="4400" dirty="0" smtClean="0">
              <a:latin typeface="Times New Roman" pitchFamily="18" charset="0"/>
              <a:ea typeface="+mj-ea"/>
              <a:cs typeface="Times New Roman" pitchFamily="18" charset="0"/>
              <a:sym typeface="Symbol" pitchFamily="18" charset="2"/>
            </a:endParaRPr>
          </a:p>
          <a:p>
            <a:pPr algn="ctr">
              <a:spcBef>
                <a:spcPct val="0"/>
              </a:spcBef>
              <a:defRPr/>
            </a:pPr>
            <a:endParaRPr lang="ru-RU" sz="4500" dirty="0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algn="ctr">
              <a:spcBef>
                <a:spcPct val="0"/>
              </a:spcBef>
              <a:defRPr/>
            </a:pPr>
            <a:r>
              <a:rPr lang="en-US" sz="107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F</a:t>
            </a:r>
            <a:r>
              <a:rPr lang="ru-RU" sz="107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ru-RU" sz="10700" dirty="0" err="1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упр</a:t>
            </a:r>
            <a:r>
              <a:rPr lang="ru-RU" sz="107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-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Сила упругости (Н) </a:t>
            </a:r>
            <a:endParaRPr lang="ru-RU" sz="10700" dirty="0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algn="ctr">
              <a:spcBef>
                <a:spcPct val="0"/>
              </a:spcBef>
              <a:defRPr/>
            </a:pPr>
            <a:endParaRPr lang="ru-RU" sz="4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Стрелка вправо с вырезом 11"/>
          <p:cNvSpPr/>
          <p:nvPr/>
        </p:nvSpPr>
        <p:spPr>
          <a:xfrm rot="5400000">
            <a:off x="4319972" y="1592796"/>
            <a:ext cx="576064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с вырезом 12"/>
          <p:cNvSpPr/>
          <p:nvPr/>
        </p:nvSpPr>
        <p:spPr>
          <a:xfrm rot="5400000">
            <a:off x="2879812" y="3104964"/>
            <a:ext cx="576064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с вырезом 13"/>
          <p:cNvSpPr/>
          <p:nvPr/>
        </p:nvSpPr>
        <p:spPr>
          <a:xfrm rot="5400000">
            <a:off x="5652120" y="3068960"/>
            <a:ext cx="648072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с вырезом 14"/>
          <p:cNvSpPr/>
          <p:nvPr/>
        </p:nvSpPr>
        <p:spPr>
          <a:xfrm rot="5400000">
            <a:off x="3599892" y="3825044"/>
            <a:ext cx="2160240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8" descr="hook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2411760" cy="294212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Заголовок 1"/>
          <p:cNvSpPr txBox="1">
            <a:spLocks/>
          </p:cNvSpPr>
          <p:nvPr/>
        </p:nvSpPr>
        <p:spPr>
          <a:xfrm>
            <a:off x="323528" y="3573016"/>
            <a:ext cx="1872208" cy="1080120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4" name="Заголовок 1"/>
          <p:cNvSpPr txBox="1">
            <a:spLocks/>
          </p:cNvSpPr>
          <p:nvPr/>
        </p:nvSpPr>
        <p:spPr>
          <a:xfrm>
            <a:off x="251520" y="1988840"/>
            <a:ext cx="1872208" cy="1080120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476672"/>
            <a:ext cx="6480720" cy="1080120"/>
          </a:xfr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механическое напряжение (Па) 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 smtClean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476672"/>
            <a:ext cx="1872208" cy="1080120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67544" y="5301208"/>
            <a:ext cx="7992888" cy="122413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r">
              <a:spcBef>
                <a:spcPct val="0"/>
              </a:spcBef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Закон </a:t>
            </a:r>
            <a:r>
              <a:rPr lang="ru-RU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Г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ука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 </a:t>
            </a:r>
          </a:p>
        </p:txBody>
      </p:sp>
      <p:sp>
        <p:nvSpPr>
          <p:cNvPr id="11" name="Стрелка вправо с вырезом 10"/>
          <p:cNvSpPr/>
          <p:nvPr/>
        </p:nvSpPr>
        <p:spPr>
          <a:xfrm>
            <a:off x="2051720" y="764704"/>
            <a:ext cx="576064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/>
        </p:nvGraphicFramePr>
        <p:xfrm>
          <a:off x="323528" y="548680"/>
          <a:ext cx="1656184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Формула" r:id="rId4" imgW="444240" imgH="393480" progId="Equation.3">
                  <p:embed/>
                </p:oleObj>
              </mc:Choice>
              <mc:Fallback>
                <p:oleObj name="Формула" r:id="rId4" imgW="44424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548680"/>
                        <a:ext cx="1656184" cy="1008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Объект 22"/>
          <p:cNvGraphicFramePr>
            <a:graphicFrameLocks noChangeAspect="1"/>
          </p:cNvGraphicFramePr>
          <p:nvPr/>
        </p:nvGraphicFramePr>
        <p:xfrm>
          <a:off x="369888" y="1989138"/>
          <a:ext cx="1562100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Формула" r:id="rId6" imgW="419040" imgH="393480" progId="Equation.3">
                  <p:embed/>
                </p:oleObj>
              </mc:Choice>
              <mc:Fallback>
                <p:oleObj name="Формула" r:id="rId6" imgW="419040" imgH="393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888" y="1989138"/>
                        <a:ext cx="1562100" cy="1008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Заголовок 1"/>
          <p:cNvSpPr txBox="1">
            <a:spLocks/>
          </p:cNvSpPr>
          <p:nvPr/>
        </p:nvSpPr>
        <p:spPr>
          <a:xfrm>
            <a:off x="2483768" y="1988840"/>
            <a:ext cx="6480720" cy="1080120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el-G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ε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-относительное</a:t>
            </a:r>
            <a:r>
              <a:rPr kumimoji="0" lang="ru-RU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удлинение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6" name="Объект 25"/>
          <p:cNvGraphicFramePr>
            <a:graphicFrameLocks noChangeAspect="1"/>
          </p:cNvGraphicFramePr>
          <p:nvPr/>
        </p:nvGraphicFramePr>
        <p:xfrm>
          <a:off x="230188" y="3500438"/>
          <a:ext cx="1985962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Формула" r:id="rId8" imgW="533160" imgH="393480" progId="Equation.3">
                  <p:embed/>
                </p:oleObj>
              </mc:Choice>
              <mc:Fallback>
                <p:oleObj name="Формула" r:id="rId8" imgW="53316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188" y="3500438"/>
                        <a:ext cx="1985962" cy="1008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Стрелка вправо с вырезом 27"/>
          <p:cNvSpPr/>
          <p:nvPr/>
        </p:nvSpPr>
        <p:spPr>
          <a:xfrm>
            <a:off x="2051720" y="2276872"/>
            <a:ext cx="576064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2411760" y="3573016"/>
            <a:ext cx="6480720" cy="1080120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6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dirty="0" smtClean="0">
                <a:latin typeface="Times New Roman" pitchFamily="18" charset="0"/>
                <a:ea typeface="+mj-ea"/>
                <a:cs typeface="Times New Roman" pitchFamily="18" charset="0"/>
              </a:rPr>
              <a:t>Е -модуль Юнга (Па) 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b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0" name="Стрелка вправо с вырезом 29"/>
          <p:cNvSpPr/>
          <p:nvPr/>
        </p:nvSpPr>
        <p:spPr>
          <a:xfrm>
            <a:off x="2051720" y="3789040"/>
            <a:ext cx="576064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1" name="Объект 30"/>
          <p:cNvGraphicFramePr>
            <a:graphicFrameLocks noChangeAspect="1"/>
          </p:cNvGraphicFramePr>
          <p:nvPr/>
        </p:nvGraphicFramePr>
        <p:xfrm>
          <a:off x="1115616" y="5373216"/>
          <a:ext cx="4352925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Формула" r:id="rId10" imgW="1168200" imgH="393480" progId="Equation.3">
                  <p:embed/>
                </p:oleObj>
              </mc:Choice>
              <mc:Fallback>
                <p:oleObj name="Формула" r:id="rId10" imgW="1168200" imgH="3934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5373216"/>
                        <a:ext cx="4352925" cy="1008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"/>
          <p:cNvSpPr txBox="1">
            <a:spLocks/>
          </p:cNvSpPr>
          <p:nvPr/>
        </p:nvSpPr>
        <p:spPr>
          <a:xfrm>
            <a:off x="5076056" y="4581128"/>
            <a:ext cx="2952328" cy="1296144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979712" y="404664"/>
            <a:ext cx="4968552" cy="936104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 чего зависит жесткость?</a:t>
            </a:r>
          </a:p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Стрелка вправо с вырезом 8"/>
          <p:cNvSpPr/>
          <p:nvPr/>
        </p:nvSpPr>
        <p:spPr>
          <a:xfrm rot="5400000">
            <a:off x="3671900" y="1880828"/>
            <a:ext cx="1584176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с вырезом 9"/>
          <p:cNvSpPr/>
          <p:nvPr/>
        </p:nvSpPr>
        <p:spPr>
          <a:xfrm rot="5400000">
            <a:off x="2303748" y="1304764"/>
            <a:ext cx="576064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с вырезом 10"/>
          <p:cNvSpPr/>
          <p:nvPr/>
        </p:nvSpPr>
        <p:spPr>
          <a:xfrm rot="5400000">
            <a:off x="5904148" y="1376772"/>
            <a:ext cx="576064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23528" y="1844824"/>
            <a:ext cx="2952328" cy="86409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длины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292080" y="1844824"/>
            <a:ext cx="2952328" cy="86409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материала</a:t>
            </a:r>
          </a:p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619672" y="2924944"/>
            <a:ext cx="6840760" cy="86409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Font typeface="Wingdings" pitchFamily="2" charset="2"/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algn="ctr">
              <a:buFont typeface="Wingdings" pitchFamily="2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площади поперечного сечения</a:t>
            </a:r>
          </a:p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827584" y="4581128"/>
            <a:ext cx="2952328" cy="1296144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259632" y="4581128"/>
          <a:ext cx="1985962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Формула" r:id="rId4" imgW="533160" imgH="393480" progId="Equation.3">
                  <p:embed/>
                </p:oleObj>
              </mc:Choice>
              <mc:Fallback>
                <p:oleObj name="Формула" r:id="rId4" imgW="5331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4581128"/>
                        <a:ext cx="1985962" cy="1008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Стрелка вправо с вырезом 17"/>
          <p:cNvSpPr/>
          <p:nvPr/>
        </p:nvSpPr>
        <p:spPr>
          <a:xfrm>
            <a:off x="3707904" y="4941168"/>
            <a:ext cx="1440160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9" name="Object 2"/>
          <p:cNvGraphicFramePr>
            <a:graphicFrameLocks noChangeAspect="1"/>
          </p:cNvGraphicFramePr>
          <p:nvPr/>
        </p:nvGraphicFramePr>
        <p:xfrm>
          <a:off x="5580112" y="4725144"/>
          <a:ext cx="1844675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Формула" r:id="rId6" imgW="495000" imgH="393480" progId="Equation.3">
                  <p:embed/>
                </p:oleObj>
              </mc:Choice>
              <mc:Fallback>
                <p:oleObj name="Формула" r:id="rId6" imgW="495000" imgH="393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4725144"/>
                        <a:ext cx="1844675" cy="1008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0025-025-Mekhanicheskie-svojstva-tverdykh-tel.jpg"/>
          <p:cNvPicPr>
            <a:picLocks noChangeAspect="1" noChangeArrowheads="1"/>
          </p:cNvPicPr>
          <p:nvPr/>
        </p:nvPicPr>
        <p:blipFill>
          <a:blip r:embed="rId2" cstate="print"/>
          <a:srcRect t="12578"/>
          <a:stretch>
            <a:fillRect/>
          </a:stretch>
        </p:blipFill>
        <p:spPr bwMode="auto">
          <a:xfrm>
            <a:off x="251520" y="836712"/>
            <a:ext cx="8572560" cy="57507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539552" y="764704"/>
            <a:ext cx="8280920" cy="5472608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1472" y="1071546"/>
            <a:ext cx="8072494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dirty="0" smtClean="0"/>
              <a:t>Число </a:t>
            </a:r>
            <a:r>
              <a:rPr lang="en-US" sz="2800" i="1" dirty="0" smtClean="0"/>
              <a:t>n</a:t>
            </a:r>
            <a:r>
              <a:rPr lang="ru-RU" sz="2800" dirty="0" smtClean="0"/>
              <a:t>, показывающее, во сколько раз </a:t>
            </a:r>
          </a:p>
          <a:p>
            <a:pPr algn="ctr"/>
            <a:r>
              <a:rPr lang="ru-RU" sz="2800" dirty="0" smtClean="0"/>
              <a:t>допустимое напряжение  меньше предела </a:t>
            </a:r>
          </a:p>
          <a:p>
            <a:pPr algn="ctr"/>
            <a:r>
              <a:rPr lang="ru-RU" sz="2800" dirty="0" smtClean="0"/>
              <a:t>прочности данного сооружения или конструкции, </a:t>
            </a:r>
          </a:p>
          <a:p>
            <a:pPr algn="ctr"/>
            <a:r>
              <a:rPr lang="ru-RU" sz="2800" dirty="0" smtClean="0"/>
              <a:t>называется его </a:t>
            </a:r>
            <a:r>
              <a:rPr lang="ru-RU" sz="2800" b="1" spc="50" dirty="0" smtClean="0">
                <a:ln w="11430"/>
                <a:solidFill>
                  <a:srgbClr val="00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запасом прочности</a:t>
            </a:r>
            <a:endParaRPr lang="ru-RU" sz="2800" b="1" spc="50" dirty="0">
              <a:ln w="11430"/>
              <a:solidFill>
                <a:srgbClr val="00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500430" y="3000372"/>
            <a:ext cx="2143141" cy="1143008"/>
            <a:chOff x="3286116" y="4572008"/>
            <a:chExt cx="2143141" cy="1143008"/>
          </a:xfrm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3286116" y="4572008"/>
              <a:ext cx="2143140" cy="1143008"/>
            </a:xfrm>
            <a:prstGeom prst="roundRect">
              <a:avLst/>
            </a:prstGeom>
            <a:solidFill>
              <a:srgbClr val="006666">
                <a:alpha val="57000"/>
              </a:srgbClr>
            </a:solidFill>
            <a:ln>
              <a:solidFill>
                <a:srgbClr val="0066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aphicFrame>
          <p:nvGraphicFramePr>
            <p:cNvPr id="5" name="Объект 4"/>
            <p:cNvGraphicFramePr>
              <a:graphicFrameLocks noChangeAspect="1"/>
            </p:cNvGraphicFramePr>
            <p:nvPr/>
          </p:nvGraphicFramePr>
          <p:xfrm>
            <a:off x="3428993" y="4643447"/>
            <a:ext cx="2000264" cy="10001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299" name="Формула" r:id="rId3" imgW="749160" imgH="596880" progId="Equation.3">
                    <p:embed/>
                  </p:oleObj>
                </mc:Choice>
                <mc:Fallback>
                  <p:oleObj name="Формула" r:id="rId3" imgW="749160" imgH="596880" progId="Equation.3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28993" y="4643447"/>
                          <a:ext cx="2000264" cy="100013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" name="TextBox 5"/>
          <p:cNvSpPr txBox="1"/>
          <p:nvPr/>
        </p:nvSpPr>
        <p:spPr>
          <a:xfrm>
            <a:off x="642910" y="4500570"/>
            <a:ext cx="807249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Запас прочности зависит от материала, из которого изготовлено сооружение или деталь, характера нагрузок , испытываемых ими, последствий разрушений и т.д.</a:t>
            </a:r>
            <a:endParaRPr lang="ru-RU" sz="2400" b="1" spc="50" dirty="0">
              <a:ln w="1143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43608" y="188640"/>
            <a:ext cx="7632848" cy="792088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2400" b="1" dirty="0" smtClean="0"/>
          </a:p>
          <a:p>
            <a:pPr algn="ctr">
              <a:spcBef>
                <a:spcPct val="0"/>
              </a:spcBef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Измерение деформации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1268760"/>
            <a:ext cx="2952328" cy="86409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тензометр 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123728" y="2276872"/>
            <a:ext cx="2952328" cy="86409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тензодатчики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сопротивления 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868144" y="1340768"/>
            <a:ext cx="2952328" cy="86409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рентгеноструктурный анализ </a:t>
            </a: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564904"/>
            <a:ext cx="1828349" cy="1368152"/>
          </a:xfrm>
          <a:prstGeom prst="rect">
            <a:avLst/>
          </a:prstGeom>
          <a:noFill/>
          <a:ln w="9525">
            <a:solidFill>
              <a:srgbClr val="66CCFF"/>
            </a:solidFill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995936" y="3356992"/>
            <a:ext cx="4320480" cy="86409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поляризационно-оптический метод 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293096"/>
            <a:ext cx="1683967" cy="1944216"/>
          </a:xfrm>
          <a:prstGeom prst="rect">
            <a:avLst/>
          </a:prstGeom>
          <a:noFill/>
          <a:ln w="9525">
            <a:solidFill>
              <a:srgbClr val="66CCFF"/>
            </a:solidFill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4581128"/>
            <a:ext cx="2254746" cy="1667894"/>
          </a:xfrm>
          <a:prstGeom prst="rect">
            <a:avLst/>
          </a:prstGeom>
          <a:noFill/>
          <a:ln w="9525">
            <a:solidFill>
              <a:srgbClr val="66CCFF"/>
            </a:solidFill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4653136"/>
            <a:ext cx="2151332" cy="1512168"/>
          </a:xfrm>
          <a:prstGeom prst="rect">
            <a:avLst/>
          </a:prstGeom>
          <a:noFill/>
          <a:ln w="9525">
            <a:solidFill>
              <a:srgbClr val="66CCFF"/>
            </a:solidFill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4" name="Стрелка вправо с вырезом 13"/>
          <p:cNvSpPr/>
          <p:nvPr/>
        </p:nvSpPr>
        <p:spPr>
          <a:xfrm rot="5400000">
            <a:off x="4247964" y="1880828"/>
            <a:ext cx="2448272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с вырезом 14"/>
          <p:cNvSpPr/>
          <p:nvPr/>
        </p:nvSpPr>
        <p:spPr>
          <a:xfrm rot="5400000">
            <a:off x="3527884" y="1376772"/>
            <a:ext cx="1440160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с вырезом 15"/>
          <p:cNvSpPr/>
          <p:nvPr/>
        </p:nvSpPr>
        <p:spPr>
          <a:xfrm rot="5400000">
            <a:off x="2699792" y="908720"/>
            <a:ext cx="504056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с вырезом 16"/>
          <p:cNvSpPr/>
          <p:nvPr/>
        </p:nvSpPr>
        <p:spPr>
          <a:xfrm rot="5400000">
            <a:off x="6444208" y="908720"/>
            <a:ext cx="504056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827584" y="188640"/>
            <a:ext cx="7848872" cy="86409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Причины возникновения деформации твёрдых тел</a:t>
            </a:r>
          </a:p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9512" y="1628800"/>
            <a:ext cx="3960440" cy="2016224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следствием фазовых превращений, связанных с изменением объёма, теплового расширения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508104" y="1484784"/>
            <a:ext cx="3168352" cy="1296144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400" dirty="0" smtClean="0"/>
              <a:t>результатом действия внешних сил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755576" y="3933056"/>
            <a:ext cx="3960440" cy="936104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400" dirty="0" smtClean="0"/>
              <a:t>намагничивания магнитострикция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788024" y="3212976"/>
            <a:ext cx="3960440" cy="122413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400" dirty="0" smtClean="0"/>
              <a:t>появления электрического заряда (пьезоэлектрический эффект) 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Стрелка вправо с вырезом 3"/>
          <p:cNvSpPr/>
          <p:nvPr/>
        </p:nvSpPr>
        <p:spPr>
          <a:xfrm rot="5400000">
            <a:off x="3167844" y="1088740"/>
            <a:ext cx="864096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с вырезом 10"/>
          <p:cNvSpPr/>
          <p:nvPr/>
        </p:nvSpPr>
        <p:spPr>
          <a:xfrm rot="5400000">
            <a:off x="5688124" y="1016732"/>
            <a:ext cx="864096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с вырезом 11"/>
          <p:cNvSpPr/>
          <p:nvPr/>
        </p:nvSpPr>
        <p:spPr>
          <a:xfrm rot="5400000">
            <a:off x="4031940" y="1880828"/>
            <a:ext cx="2448272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с вырезом 12"/>
          <p:cNvSpPr/>
          <p:nvPr/>
        </p:nvSpPr>
        <p:spPr>
          <a:xfrm rot="5400000">
            <a:off x="2951820" y="2168860"/>
            <a:ext cx="3024336" cy="504056"/>
          </a:xfrm>
          <a:prstGeom prst="notchedRightArrow">
            <a:avLst/>
          </a:prstGeom>
          <a:gradFill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539552" y="2060848"/>
            <a:ext cx="8352928" cy="4176464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404664"/>
            <a:ext cx="5885259" cy="173389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Почему при нагревании большинство твёрдых тел расширяются?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2214563"/>
            <a:ext cx="7859216" cy="4094757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>
            <a:normAutofit fontScale="85000" lnSpcReduction="2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Это происходит из-за того, что при увеличении температуры увеличивается кинетическая энергия движения частиц, которые находятся в узлах кристаллической решётки. Увеличение кинетической энергии, в свою очередь, приводит к увеличению амплитуды колебаний этих частиц около положения равновесия. В результате увеличения амплитуды колебаний увеличивается среднее расстояние между частицами в кристаллической решётке, что приводит к увеличению линейных размеров всего тела.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138" y="285750"/>
            <a:ext cx="1819275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2123728" y="836712"/>
            <a:ext cx="4752528" cy="5472608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214313" y="214313"/>
            <a:ext cx="8786812" cy="642937"/>
          </a:xfrm>
        </p:spPr>
        <p:txBody>
          <a:bodyPr/>
          <a:lstStyle/>
          <a:p>
            <a:pPr eaLnBrk="1" hangingPunct="1"/>
            <a:r>
              <a:rPr lang="ru-RU" sz="2800" b="1" dirty="0" smtClean="0"/>
              <a:t>Почему при нагревании некоторые тела разрушаются?</a:t>
            </a:r>
            <a:r>
              <a:rPr lang="ru-RU" sz="2400" dirty="0" smtClean="0"/>
              <a:t> </a:t>
            </a:r>
            <a:endParaRPr lang="ru-RU" sz="4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5938" y="1000125"/>
            <a:ext cx="5143500" cy="5643563"/>
          </a:xfrm>
          <a:gradFill flip="none" rotWithShape="1">
            <a:gsLst>
              <a:gs pos="0">
                <a:srgbClr val="66CCFF">
                  <a:tint val="66000"/>
                  <a:satMod val="160000"/>
                </a:srgbClr>
              </a:gs>
              <a:gs pos="50000">
                <a:srgbClr val="66CCFF">
                  <a:tint val="44500"/>
                  <a:satMod val="160000"/>
                </a:srgbClr>
              </a:gs>
              <a:gs pos="100000">
                <a:srgbClr val="66CC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txBody>
          <a:bodyPr>
            <a:normAutofit fontScale="62500" lnSpcReduction="2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    Если в стеклянный стакан налить кипяток, то стакан может треснуть. Почему? Дело здесь в </a:t>
            </a:r>
            <a:r>
              <a:rPr lang="ru-RU" i="1" dirty="0" smtClean="0"/>
              <a:t>неравномерном </a:t>
            </a:r>
            <a:r>
              <a:rPr lang="ru-RU" dirty="0" smtClean="0"/>
              <a:t>нагреве. Стекло плохо проводит тепло, поэтому, когда мы наливаем кипяток, внутренняя поверхность стакана сразу нагревается до 100 °С, а внешняя ещё сохраняет комнатную температуру. В результате слои стекла, прилегающие к внутренней поверхности стакана, начинают расширяться, а слои, прилегающие к внешней поверхности стакана, - ещё нет. Получается так, как если бы мы приложили к внутренней поверхности стакана дополнительное давление. А стекло - вещество хрупкое, такого давления может и не выдержать. Причина — неравномерное расширение стекла. Толстые стаканы - как раз самые непрочные в этом отношении: они лопаются чаще, нежели тонкие</a:t>
            </a: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71500" y="2928938"/>
            <a:ext cx="8229600" cy="1143000"/>
          </a:xfrm>
          <a:prstGeom prst="rect">
            <a:avLst/>
          </a:prstGeom>
        </p:spPr>
        <p:txBody>
          <a:bodyPr lIns="0" rIns="0" bIns="0"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sz="5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46" name="Picture 2" descr="D:\аааа\0_2ee3_8485add4_XL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75" y="1214438"/>
            <a:ext cx="20002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247" name="Picture 3" descr="D:\аааа\303505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75" y="3786188"/>
            <a:ext cx="2000250" cy="24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248" name="Picture 4" descr="D:\аааа\880945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5" y="1000125"/>
            <a:ext cx="150018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5" y="3786188"/>
            <a:ext cx="19431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179512" y="332656"/>
            <a:ext cx="8784976" cy="6336704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4" descr="лэп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lum bright="-6000" contrast="18000"/>
          </a:blip>
          <a:srcRect t="10878"/>
          <a:stretch>
            <a:fillRect/>
          </a:stretch>
        </p:blipFill>
        <p:spPr bwMode="auto">
          <a:xfrm>
            <a:off x="428596" y="1142984"/>
            <a:ext cx="3571900" cy="2041086"/>
          </a:xfrm>
          <a:prstGeom prst="rect">
            <a:avLst/>
          </a:prstGeom>
          <a:noFill/>
          <a:ln w="38100" cmpd="dbl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85720" y="4214818"/>
            <a:ext cx="8572560" cy="2286016"/>
          </a:xfrm>
          <a:prstGeom prst="rect">
            <a:avLst/>
          </a:prstGeom>
        </p:spPr>
        <p:txBody>
          <a:bodyPr/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Учет  размеров тел при их нагревании и охлаждении: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при натяжении ЛЭП;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трубы водяного отопления…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2200" dirty="0" smtClean="0"/>
              <a:t>Использование разнородных материалов, подвергающихся периодическому нагреванию и охлаждению (например железобетон)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Использование</a:t>
            </a:r>
            <a:r>
              <a:rPr kumimoji="0" lang="ru-R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биметаллических пластин в терморегуляторах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1802" y="214290"/>
            <a:ext cx="439864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Тепловое расширение тел</a:t>
            </a:r>
            <a:endParaRPr lang="ru-RU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2" name="Группа 13"/>
          <p:cNvGrpSpPr/>
          <p:nvPr/>
        </p:nvGrpSpPr>
        <p:grpSpPr>
          <a:xfrm>
            <a:off x="4429124" y="1214422"/>
            <a:ext cx="4390103" cy="769441"/>
            <a:chOff x="4429124" y="1214422"/>
            <a:chExt cx="4390103" cy="769441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4429124" y="1214422"/>
              <a:ext cx="2714644" cy="642942"/>
              <a:chOff x="3571868" y="4572008"/>
              <a:chExt cx="2714644" cy="642942"/>
            </a:xfrm>
          </p:grpSpPr>
          <p:sp>
            <p:nvSpPr>
              <p:cNvPr id="7" name="Скругленный прямоугольник 6"/>
              <p:cNvSpPr/>
              <p:nvPr/>
            </p:nvSpPr>
            <p:spPr>
              <a:xfrm>
                <a:off x="3571868" y="4572008"/>
                <a:ext cx="2714644" cy="642942"/>
              </a:xfrm>
              <a:prstGeom prst="roundRect">
                <a:avLst/>
              </a:prstGeom>
              <a:solidFill>
                <a:srgbClr val="006666">
                  <a:alpha val="57000"/>
                </a:srgbClr>
              </a:solidFill>
              <a:ln>
                <a:solidFill>
                  <a:srgbClr val="0066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aphicFrame>
            <p:nvGraphicFramePr>
              <p:cNvPr id="8" name="Объект 7"/>
              <p:cNvGraphicFramePr>
                <a:graphicFrameLocks noChangeAspect="1"/>
              </p:cNvGraphicFramePr>
              <p:nvPr/>
            </p:nvGraphicFramePr>
            <p:xfrm>
              <a:off x="3643305" y="4621236"/>
              <a:ext cx="2571769" cy="49034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6325" name="Формула" r:id="rId4" imgW="1282680" imgH="291960" progId="Equation.3">
                      <p:embed/>
                    </p:oleObj>
                  </mc:Choice>
                  <mc:Fallback>
                    <p:oleObj name="Формула" r:id="rId4" imgW="1282680" imgH="291960" progId="Equation.3">
                      <p:embed/>
                      <p:pic>
                        <p:nvPicPr>
                          <p:cNvPr id="0" name="Picture 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643305" y="4621236"/>
                            <a:ext cx="2571769" cy="490349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9" name="TextBox 8"/>
            <p:cNvSpPr txBox="1"/>
            <p:nvPr/>
          </p:nvSpPr>
          <p:spPr>
            <a:xfrm>
              <a:off x="7143768" y="1214422"/>
              <a:ext cx="1675459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200" dirty="0" smtClean="0"/>
                <a:t> - линейное </a:t>
              </a:r>
            </a:p>
            <a:p>
              <a:r>
                <a:rPr lang="ru-RU" sz="2200" dirty="0" smtClean="0"/>
                <a:t>расширение</a:t>
              </a:r>
              <a:endParaRPr lang="ru-RU" sz="2200" dirty="0"/>
            </a:p>
          </p:txBody>
        </p:sp>
      </p:grpSp>
      <p:grpSp>
        <p:nvGrpSpPr>
          <p:cNvPr id="10" name="Группа 14"/>
          <p:cNvGrpSpPr/>
          <p:nvPr/>
        </p:nvGrpSpPr>
        <p:grpSpPr>
          <a:xfrm>
            <a:off x="4429124" y="2357430"/>
            <a:ext cx="4390103" cy="769441"/>
            <a:chOff x="4429124" y="2357430"/>
            <a:chExt cx="4390103" cy="769441"/>
          </a:xfrm>
        </p:grpSpPr>
        <p:grpSp>
          <p:nvGrpSpPr>
            <p:cNvPr id="14" name="Группа 9"/>
            <p:cNvGrpSpPr/>
            <p:nvPr/>
          </p:nvGrpSpPr>
          <p:grpSpPr>
            <a:xfrm>
              <a:off x="4429124" y="2428868"/>
              <a:ext cx="2654692" cy="571504"/>
              <a:chOff x="3471413" y="4572008"/>
              <a:chExt cx="2815099" cy="571504"/>
            </a:xfrm>
          </p:grpSpPr>
          <p:sp>
            <p:nvSpPr>
              <p:cNvPr id="11" name="Скругленный прямоугольник 10"/>
              <p:cNvSpPr/>
              <p:nvPr/>
            </p:nvSpPr>
            <p:spPr>
              <a:xfrm>
                <a:off x="3471413" y="4572008"/>
                <a:ext cx="2815099" cy="571504"/>
              </a:xfrm>
              <a:prstGeom prst="roundRect">
                <a:avLst/>
              </a:prstGeom>
              <a:solidFill>
                <a:srgbClr val="006666">
                  <a:alpha val="57000"/>
                </a:srgbClr>
              </a:solidFill>
              <a:ln>
                <a:solidFill>
                  <a:srgbClr val="0066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aphicFrame>
            <p:nvGraphicFramePr>
              <p:cNvPr id="12" name="Объект 11"/>
              <p:cNvGraphicFramePr>
                <a:graphicFrameLocks noChangeAspect="1"/>
              </p:cNvGraphicFramePr>
              <p:nvPr/>
            </p:nvGraphicFramePr>
            <p:xfrm>
              <a:off x="3547168" y="4643446"/>
              <a:ext cx="2575655" cy="45084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6326" name="Формула" r:id="rId6" imgW="1422360" imgH="291960" progId="Equation.3">
                      <p:embed/>
                    </p:oleObj>
                  </mc:Choice>
                  <mc:Fallback>
                    <p:oleObj name="Формула" r:id="rId6" imgW="1422360" imgH="291960" progId="Equation.3">
                      <p:embed/>
                      <p:pic>
                        <p:nvPicPr>
                          <p:cNvPr id="0" name="Picture 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547168" y="4643446"/>
                            <a:ext cx="2575655" cy="450846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3" name="TextBox 12"/>
            <p:cNvSpPr txBox="1"/>
            <p:nvPr/>
          </p:nvSpPr>
          <p:spPr>
            <a:xfrm>
              <a:off x="7143768" y="2357430"/>
              <a:ext cx="1675459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200" dirty="0" smtClean="0"/>
                <a:t> - объемное </a:t>
              </a:r>
            </a:p>
            <a:p>
              <a:r>
                <a:rPr lang="ru-RU" sz="2200" dirty="0" smtClean="0"/>
                <a:t>расширение</a:t>
              </a:r>
              <a:endParaRPr lang="ru-RU" sz="2200" dirty="0"/>
            </a:p>
          </p:txBody>
        </p:sp>
      </p:grpSp>
      <p:sp>
        <p:nvSpPr>
          <p:cNvPr id="16" name="Скругленный прямоугольник 15"/>
          <p:cNvSpPr/>
          <p:nvPr/>
        </p:nvSpPr>
        <p:spPr>
          <a:xfrm>
            <a:off x="4429124" y="3357562"/>
            <a:ext cx="2654692" cy="571504"/>
          </a:xfrm>
          <a:prstGeom prst="roundRect">
            <a:avLst/>
          </a:prstGeom>
          <a:solidFill>
            <a:srgbClr val="006666">
              <a:alpha val="57000"/>
            </a:srgbClr>
          </a:solidFill>
          <a:ln>
            <a:solidFill>
              <a:srgbClr val="00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/>
        </p:nvGraphicFramePr>
        <p:xfrm>
          <a:off x="4786314" y="3429000"/>
          <a:ext cx="2083944" cy="428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7" name="Формула" r:id="rId8" imgW="685800" imgH="266400" progId="Equation.3">
                  <p:embed/>
                </p:oleObj>
              </mc:Choice>
              <mc:Fallback>
                <p:oleObj name="Формула" r:id="rId8" imgW="685800" imgH="2664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6314" y="3429000"/>
                        <a:ext cx="2083944" cy="4286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323528" y="1484784"/>
            <a:ext cx="4392488" cy="5184576"/>
          </a:xfrm>
          <a:prstGeom prst="rect">
            <a:avLst/>
          </a:prstGeom>
          <a:gradFill flip="none" rotWithShape="1">
            <a:gsLst>
              <a:gs pos="0">
                <a:srgbClr val="03D4A8">
                  <a:alpha val="5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  <a:tileRect r="-100000" b="-100000"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1" y="332656"/>
            <a:ext cx="4860032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800" dirty="0" smtClean="0"/>
              <a:t>Небольшие изменения размеров могут быть опасны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84784"/>
            <a:ext cx="4536504" cy="5112568"/>
          </a:xfrm>
          <a:gradFill flip="none" rotWithShape="1">
            <a:gsLst>
              <a:gs pos="0">
                <a:srgbClr val="66CCFF">
                  <a:tint val="66000"/>
                  <a:satMod val="160000"/>
                </a:srgbClr>
              </a:gs>
              <a:gs pos="50000">
                <a:srgbClr val="66CCFF">
                  <a:tint val="44500"/>
                  <a:satMod val="160000"/>
                </a:srgbClr>
              </a:gs>
              <a:gs pos="100000">
                <a:srgbClr val="66CC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txBody>
          <a:bodyPr>
            <a:normAutofit fontScale="62500" lnSpcReduction="2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Скажем прямо заметить такие изменения длины практически невозможно. Однако для </a:t>
            </a:r>
            <a:r>
              <a:rPr lang="ru-RU" i="1" dirty="0" smtClean="0"/>
              <a:t>хрупких </a:t>
            </a:r>
            <a:r>
              <a:rPr lang="ru-RU" dirty="0" smtClean="0"/>
              <a:t>веществ даже столь небольшие изменения размеров могут быть опасны. Взять, к примеру, асфальт. По сравнению со стеклом он при нагревании расширяется в 20 раз сильнее, поэтому асфальтовые покрытия на дорогах постоянно дают трещины и нуждаются в постоянном ремонте: ведь суточные колебания температуры приводят к неравномерному нагреву асфальта. А из-за этого возникают внутренние напряжения (как в стакане с кипятком), которые приводят к разрушению. Поэтому между плитами бетонного шоссе делают зазоры.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229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573016"/>
            <a:ext cx="376224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229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3024" y="188639"/>
            <a:ext cx="3784086" cy="3096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539552" y="3645024"/>
            <a:ext cx="4824536" cy="2952328"/>
          </a:xfrm>
          <a:prstGeom prst="rect">
            <a:avLst/>
          </a:prstGeom>
          <a:gradFill flip="none" rotWithShape="1">
            <a:gsLst>
              <a:gs pos="0">
                <a:srgbClr val="66CCFF">
                  <a:tint val="66000"/>
                  <a:satMod val="160000"/>
                </a:srgbClr>
              </a:gs>
              <a:gs pos="50000">
                <a:srgbClr val="66CCFF">
                  <a:tint val="44500"/>
                  <a:satMod val="160000"/>
                </a:srgbClr>
              </a:gs>
              <a:gs pos="100000">
                <a:srgbClr val="66CC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1412776"/>
            <a:ext cx="2952328" cy="106796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tx1"/>
                </a:solidFill>
                <a:latin typeface="Palatino Linotype" pitchFamily="18" charset="0"/>
              </a:rPr>
              <a:t>Если  нас спросят, какова высота Эйфелевой башни, то прежде чем ответить: "300 метров", вы, вероятно, поинтересуетесь: В какую погоду—холодную или теплую?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3933056"/>
            <a:ext cx="3816424" cy="2121446"/>
          </a:xfrm>
        </p:spPr>
        <p:txBody>
          <a:bodyPr>
            <a:normAutofit fontScale="62500" lnSpcReduction="2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В теплый день вершина Эйфелевой  башни поднимается выше, чем в холодный, на кусочек, равный 12см и сделанный из железа, которое, впрочем, не стоит ни одного лишнего сантима.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2248944" cy="3214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38" y="142875"/>
            <a:ext cx="3232150" cy="626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gradFill flip="none" rotWithShape="1">
            <a:gsLst>
              <a:gs pos="0">
                <a:srgbClr val="66CCFF">
                  <a:tint val="66000"/>
                  <a:satMod val="160000"/>
                </a:srgbClr>
              </a:gs>
              <a:gs pos="50000">
                <a:srgbClr val="66CCFF">
                  <a:tint val="44500"/>
                  <a:satMod val="160000"/>
                </a:srgbClr>
              </a:gs>
              <a:gs pos="100000">
                <a:srgbClr val="66CC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Механические свойства твердых тел: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611560" y="1556792"/>
            <a:ext cx="7992888" cy="4894684"/>
          </a:xfrm>
          <a:gradFill flip="none" rotWithShape="1">
            <a:gsLst>
              <a:gs pos="0">
                <a:srgbClr val="66CCFF">
                  <a:tint val="66000"/>
                  <a:satMod val="160000"/>
                </a:srgbClr>
              </a:gs>
              <a:gs pos="50000">
                <a:srgbClr val="66CCFF">
                  <a:tint val="44500"/>
                  <a:satMod val="160000"/>
                </a:srgbClr>
              </a:gs>
              <a:gs pos="100000">
                <a:srgbClr val="66CC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>
              <a:lnSpc>
                <a:spcPct val="8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98425" indent="22225">
              <a:lnSpc>
                <a:spcPct val="8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Механические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свойства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характеризуют способность материала сопротивляться воздействию внешних сил.</a:t>
            </a:r>
          </a:p>
          <a:p>
            <a:pPr marL="98425" indent="22225">
              <a:lnSpc>
                <a:spcPct val="8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Прочность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способность материала сопротивляться разрушению под воздействием нагрузок.</a:t>
            </a:r>
          </a:p>
          <a:p>
            <a:pPr marL="98425" indent="22225">
              <a:lnSpc>
                <a:spcPct val="8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Пластичность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способность материала изменять форму и размер под действием внешних сил.</a:t>
            </a:r>
          </a:p>
          <a:p>
            <a:pPr marL="98425" indent="22225">
              <a:lnSpc>
                <a:spcPct val="8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Упругость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способность материала восстанавливать первоначальную форму и размер.</a:t>
            </a:r>
          </a:p>
          <a:p>
            <a:pPr marL="98425" indent="22225">
              <a:lnSpc>
                <a:spcPct val="80000"/>
              </a:lnSpc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Твердость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сопротивление твердого тела изменению формы (деформации)</a:t>
            </a:r>
          </a:p>
          <a:p>
            <a:pPr marL="98425" indent="22225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Все эти свойства проявляются под действием статических сил (постоянных по величине и направлению)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04664"/>
            <a:ext cx="4114800" cy="6081539"/>
          </a:xfrm>
          <a:solidFill>
            <a:srgbClr val="CCFFF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marL="85725" indent="14288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Груз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какой массы следует подвесить к стальному тросу длиной 2 м и диаметром 1 см, чтобы он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удлинился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1 мм? Модуль Юнга для стали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Е = 2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10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Па.</a:t>
            </a:r>
          </a:p>
          <a:p>
            <a:pPr marL="85725" indent="14288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А. 400 кг;	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85725" indent="14288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600 кг;               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85725" indent="14288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800 кг.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Б. 500 кг;               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85725" indent="14288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700 кг;</a:t>
            </a:r>
          </a:p>
          <a:p>
            <a:pPr algn="ctr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788024" y="404664"/>
            <a:ext cx="4355976" cy="60815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4965700" y="549275"/>
          <a:ext cx="3892550" cy="568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1" name="Формула" r:id="rId4" imgW="2311200" imgH="3377880" progId="Equation.3">
                  <p:embed/>
                </p:oleObj>
              </mc:Choice>
              <mc:Fallback>
                <p:oleObj name="Формула" r:id="rId4" imgW="2311200" imgH="33778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5700" y="549275"/>
                        <a:ext cx="3892550" cy="5688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0" y="260648"/>
            <a:ext cx="4114800" cy="6081539"/>
          </a:xfrm>
          <a:solidFill>
            <a:srgbClr val="CCFFF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51520" y="260648"/>
            <a:ext cx="4355976" cy="60815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определения модуля упругости вещества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образец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площадью поперечного сечения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 см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растягивают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 силой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• 10</a:t>
            </a:r>
            <a:r>
              <a:rPr lang="ru-RU" sz="2400" baseline="30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Н. При этом относительное удлинение образца оказывается равным 0,1%. Найдите по этим данным модуль упругости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вещества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образца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А. 100 ГПа;	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200 ГПа;         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300 ГПа.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Б. 150 ГПа;             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250 ГПа;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5299075" y="1228725"/>
          <a:ext cx="3438525" cy="4471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5" name="Формула" r:id="rId4" imgW="2006280" imgH="2654280" progId="Equation.3">
                  <p:embed/>
                </p:oleObj>
              </mc:Choice>
              <mc:Fallback>
                <p:oleObj name="Формула" r:id="rId4" imgW="2006280" imgH="26542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9075" y="1228725"/>
                        <a:ext cx="3438525" cy="4471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39552" y="548680"/>
            <a:ext cx="8352928" cy="4824536"/>
          </a:xfrm>
          <a:prstGeom prst="rect">
            <a:avLst/>
          </a:prstGeom>
          <a:gradFill flip="none" rotWithShape="1">
            <a:gsLst>
              <a:gs pos="0">
                <a:srgbClr val="66CCFF">
                  <a:tint val="66000"/>
                  <a:satMod val="160000"/>
                </a:srgbClr>
              </a:gs>
              <a:gs pos="50000">
                <a:srgbClr val="66CCFF">
                  <a:tint val="44500"/>
                  <a:satMod val="160000"/>
                </a:srgbClr>
              </a:gs>
              <a:gs pos="100000">
                <a:srgbClr val="66CC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Использованные ресурсы:</a:t>
            </a:r>
          </a:p>
          <a:p>
            <a:pPr algn="ctr">
              <a:spcBef>
                <a:spcPct val="0"/>
              </a:spcBef>
              <a:defRPr/>
            </a:pPr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А.А.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Пинский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Г.Ю.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Граковский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Физика. –М.: 2002.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Е.К.Филатов, физика 7 класс, экспериментальный учебник для общеобразовательных учебных заведению – 3 – изд. М: ВШМФ «Авангард», 2004 г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http://ask.yandex.ru/questions/i42835215.4039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http://alexander-kynin.boom.ru/TRIZ/EXPANSION/EXPANSION-R.htm</a:t>
            </a:r>
          </a:p>
          <a:p>
            <a:endParaRPr lang="ru-RU" sz="3200" dirty="0" smtClean="0"/>
          </a:p>
          <a:p>
            <a:endParaRPr lang="ru-RU" sz="3200" dirty="0" smtClean="0"/>
          </a:p>
          <a:p>
            <a:pPr algn="ctr">
              <a:spcBef>
                <a:spcPct val="0"/>
              </a:spcBef>
              <a:defRPr/>
            </a:pPr>
            <a:endParaRPr kumimoji="0" lang="ru-RU" sz="3600" i="0" u="none" strike="noStrike" kern="1200" normalizeH="0" baseline="0" noProof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</TotalTime>
  <Words>858</Words>
  <Application>Microsoft Office PowerPoint</Application>
  <PresentationFormat>Экран (4:3)</PresentationFormat>
  <Paragraphs>135</Paragraphs>
  <Slides>21</Slides>
  <Notes>17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Тема Office</vt:lpstr>
      <vt:lpstr>Формула</vt:lpstr>
      <vt:lpstr>Презентация PowerPoint</vt:lpstr>
      <vt:lpstr>Презентация PowerPoint</vt:lpstr>
      <vt:lpstr> Виды деформаций:  </vt:lpstr>
      <vt:lpstr>Презентация PowerPoint</vt:lpstr>
      <vt:lpstr>  деформация  </vt:lpstr>
      <vt:lpstr>Презентация PowerPoint</vt:lpstr>
      <vt:lpstr>  σ -механическое напряжение (Па)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Почему при нагревании большинство твёрдых тел расширяются? </vt:lpstr>
      <vt:lpstr>Почему при нагревании некоторые тела разрушаются? </vt:lpstr>
      <vt:lpstr>Презентация PowerPoint</vt:lpstr>
      <vt:lpstr>Небольшие изменения размеров могут быть опасны</vt:lpstr>
      <vt:lpstr>Если  нас спросят, какова высота Эйфелевой башни, то прежде чем ответить: "300 метров", вы, вероятно, поинтересуетесь: В какую погоду—холодную или теплую? </vt:lpstr>
      <vt:lpstr>Механические свойства твердых тел: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Zhendoss</cp:lastModifiedBy>
  <cp:revision>40</cp:revision>
  <dcterms:created xsi:type="dcterms:W3CDTF">2011-03-07T08:25:34Z</dcterms:created>
  <dcterms:modified xsi:type="dcterms:W3CDTF">2019-02-13T05:13:26Z</dcterms:modified>
</cp:coreProperties>
</file>