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307" r:id="rId2"/>
    <p:sldId id="288" r:id="rId3"/>
    <p:sldId id="309" r:id="rId4"/>
    <p:sldId id="289" r:id="rId5"/>
    <p:sldId id="290" r:id="rId6"/>
    <p:sldId id="291" r:id="rId7"/>
    <p:sldId id="311" r:id="rId8"/>
    <p:sldId id="310" r:id="rId9"/>
    <p:sldId id="259" r:id="rId10"/>
    <p:sldId id="312" r:id="rId11"/>
    <p:sldId id="313" r:id="rId12"/>
    <p:sldId id="292" r:id="rId13"/>
    <p:sldId id="294" r:id="rId14"/>
    <p:sldId id="314" r:id="rId15"/>
    <p:sldId id="315" r:id="rId16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9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098296A-BF50-485B-B29F-E5FBC9FD1ED2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3052763-547C-4B38-8D49-183E2085AA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650659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02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7B074D2-E24F-4DD4-A97A-51CF84D004A0}" type="slidenum">
              <a:rPr lang="ru-RU" smtClean="0"/>
              <a:pPr/>
              <a:t>5</a:t>
            </a:fld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1487636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65FB7-135B-411D-B151-983B003CB301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12695-8475-4A32-8E97-2114F52F0F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03039680"/>
      </p:ext>
    </p:extLst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D64EE-E389-4209-910D-3255E7868258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2D09F-F557-4198-9966-C1B535C8E6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0452152"/>
      </p:ext>
    </p:extLst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3C79F-023B-44C0-B73C-CA282D325545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DCAE3-D800-4A88-92C4-315D1B168D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85809439"/>
      </p:ext>
    </p:extLst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1B525-3F5A-4B1B-A4BE-3997A3652C3E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44978-6E30-42EA-8EEF-48350471CD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82270416"/>
      </p:ext>
    </p:extLst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60A87-4764-4AED-8B88-AD450D3D6930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A0D5A8-F2CB-42E8-A200-835CEBD6EC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75652275"/>
      </p:ext>
    </p:extLst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63CD9-AF58-4A86-9E87-EC373C8CFE31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94BCF-5D5E-48C1-A006-DAF3E7506C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31059268"/>
      </p:ext>
    </p:extLst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D2D72-C68B-4AD7-9636-158F87F85D80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F1395-BF70-4E71-B5AC-7155384CD5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84480664"/>
      </p:ext>
    </p:extLst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9DEF1-D184-43B2-BE40-0909A09F1C44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E4A23-E040-48EE-996B-BC8E17F111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62647532"/>
      </p:ext>
    </p:extLst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66ADD-9CFA-402F-9467-A2B025F16B24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BFEB3-6D4A-42B4-A28D-A3596C1B6D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73106975"/>
      </p:ext>
    </p:extLst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4ED3E-B9C9-48BF-AED6-6CF9DCF33C1D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51D17-2D1D-4C4D-A3B1-5376AA8A31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29393083"/>
      </p:ext>
    </p:extLst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F01FB-84DD-4DED-AD58-7D9C1C5C4973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03224A-367B-46BD-A4DC-E187EBC87B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3825585"/>
      </p:ext>
    </p:extLst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4B2DD83-A86E-4FC2-82A9-4A325A089DE8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F93B8FB-348D-4A89-BC35-504E72BD23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ssolv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8"/>
          <p:cNvGrpSpPr>
            <a:grpSpLocks/>
          </p:cNvGrpSpPr>
          <p:nvPr/>
        </p:nvGrpSpPr>
        <p:grpSpPr bwMode="auto">
          <a:xfrm>
            <a:off x="11113" y="0"/>
            <a:ext cx="1116012" cy="6858000"/>
            <a:chOff x="0" y="0"/>
            <a:chExt cx="793" cy="4320"/>
          </a:xfrm>
        </p:grpSpPr>
        <p:pic>
          <p:nvPicPr>
            <p:cNvPr id="3082" name="Picture 6" descr="Рисунок1"/>
            <p:cNvPicPr>
              <a:picLocks noChangeAspect="1" noChangeArrowheads="1"/>
            </p:cNvPicPr>
            <p:nvPr/>
          </p:nvPicPr>
          <p:blipFill>
            <a:blip r:embed="rId3" cstate="email">
              <a:lum contrast="18000"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-706" y="2821"/>
              <a:ext cx="2205" cy="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3" name="Picture 7" descr="Рисунок1"/>
            <p:cNvPicPr>
              <a:picLocks noChangeAspect="1" noChangeArrowheads="1"/>
            </p:cNvPicPr>
            <p:nvPr/>
          </p:nvPicPr>
          <p:blipFill>
            <a:blip r:embed="rId4" cstate="email">
              <a:lum contrast="18000"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-661" y="661"/>
              <a:ext cx="2115" cy="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075" name="Picture 16" descr="main1"/>
          <p:cNvPicPr>
            <a:picLocks noChangeAspect="1" noChangeArrowheads="1"/>
          </p:cNvPicPr>
          <p:nvPr/>
        </p:nvPicPr>
        <p:blipFill>
          <a:blip r:embed="rId5" cstate="print">
            <a:lum contrast="18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7125" y="5083175"/>
            <a:ext cx="6994525" cy="204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6" name="Group 8"/>
          <p:cNvGrpSpPr>
            <a:grpSpLocks/>
          </p:cNvGrpSpPr>
          <p:nvPr/>
        </p:nvGrpSpPr>
        <p:grpSpPr bwMode="auto">
          <a:xfrm flipH="1">
            <a:off x="8027988" y="0"/>
            <a:ext cx="1116012" cy="6858000"/>
            <a:chOff x="0" y="0"/>
            <a:chExt cx="793" cy="4320"/>
          </a:xfrm>
        </p:grpSpPr>
        <p:pic>
          <p:nvPicPr>
            <p:cNvPr id="3080" name="Picture 6" descr="Рисунок1"/>
            <p:cNvPicPr>
              <a:picLocks noChangeAspect="1" noChangeArrowheads="1"/>
            </p:cNvPicPr>
            <p:nvPr/>
          </p:nvPicPr>
          <p:blipFill>
            <a:blip r:embed="rId3" cstate="email">
              <a:lum contrast="18000"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-706" y="2821"/>
              <a:ext cx="2205" cy="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1" name="Picture 7" descr="Рисунок1"/>
            <p:cNvPicPr>
              <a:picLocks noChangeAspect="1" noChangeArrowheads="1"/>
            </p:cNvPicPr>
            <p:nvPr/>
          </p:nvPicPr>
          <p:blipFill>
            <a:blip r:embed="rId4" cstate="email">
              <a:lum contrast="18000"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-661" y="661"/>
              <a:ext cx="2115" cy="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2" name="Rectangle 1"/>
          <p:cNvSpPr>
            <a:spLocks noChangeArrowheads="1"/>
          </p:cNvSpPr>
          <p:nvPr/>
        </p:nvSpPr>
        <p:spPr bwMode="auto">
          <a:xfrm>
            <a:off x="1116013" y="1233488"/>
            <a:ext cx="6923087" cy="277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>
              <a:spcAft>
                <a:spcPts val="1200"/>
              </a:spcAft>
              <a:defRPr/>
            </a:pPr>
            <a:r>
              <a:rPr lang="ru-RU" sz="3600" b="1" i="1" u="sng" dirty="0">
                <a:solidFill>
                  <a:srgbClr val="F4EE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cs typeface="Times New Roman" pitchFamily="18" charset="0"/>
              </a:rPr>
              <a:t>Тема</a:t>
            </a:r>
            <a:r>
              <a:rPr lang="ru-RU" sz="3600" b="1" i="1" dirty="0">
                <a:solidFill>
                  <a:srgbClr val="F4EE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cs typeface="Times New Roman" pitchFamily="18" charset="0"/>
              </a:rPr>
              <a:t>:</a:t>
            </a:r>
          </a:p>
          <a:p>
            <a:pPr algn="ctr" eaLnBrk="1" hangingPunct="1">
              <a:defRPr/>
            </a:pPr>
            <a:r>
              <a:rPr lang="ru-RU" sz="48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cs typeface="Times New Roman" pitchFamily="18" charset="0"/>
              </a:rPr>
              <a:t>Художественные промыслы России.</a:t>
            </a:r>
            <a:r>
              <a:rPr lang="ru-RU" sz="4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cs typeface="Times New Roman" pitchFamily="18" charset="0"/>
              </a:rPr>
              <a:t> </a:t>
            </a:r>
          </a:p>
          <a:p>
            <a:pPr algn="ctr" eaLnBrk="1" hangingPunct="1">
              <a:defRPr/>
            </a:pPr>
            <a:r>
              <a:rPr lang="ru-RU" sz="32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(урок №2)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65113"/>
            <a:ext cx="9144000" cy="25161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defRPr/>
            </a:pP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Народное искусство имеет духовную и материальную ценность.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Мастера народного декоративно-прикладного искусства создают свои произведения из разнообразных материалов. Расписной посудой, кружевными салфетками, резными досками, вышитыми полотенцами и другими произведениями народного искусства мы можем пользоваться в быту. </a:t>
            </a:r>
          </a:p>
        </p:txBody>
      </p:sp>
      <p:pic>
        <p:nvPicPr>
          <p:cNvPr id="6147" name="Picture 4" descr="http://www.myjulia.ru/data/cache/2012/10/16/1104028_2412thumb500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b="-4787"/>
          <a:stretch/>
        </p:blipFill>
        <p:spPr bwMode="auto">
          <a:xfrm>
            <a:off x="6665947" y="3102968"/>
            <a:ext cx="2448272" cy="375503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6" descr="http://www.perunica.ru/uploads/posts/2010-12/1293226433_57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136" y="3102968"/>
            <a:ext cx="2268537" cy="36068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8" descr="http://www.myjulia.ru/data/cache/2012/10/16/1104032_5357-0x600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2241897" y="2705100"/>
            <a:ext cx="4464148" cy="36068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http://nachalka373.ucoz.ru/8cc0138f1757cd9664309bbd8bcd1975_300_44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1725613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8" descr="http://www.tgspa.ru/museum/gallery/promisel/yamal/salehard/ahmetzyanova/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3850" y="692150"/>
            <a:ext cx="2625725" cy="269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Picture 10" descr="http://i081.radikal.ru/1011/51/2ad9fcd7e3ad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7175" y="692150"/>
            <a:ext cx="1903413" cy="2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4" name="Picture 12" descr="http://www.advantour.com/img/armenia/kurd-arm-carpet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1863" y="1009650"/>
            <a:ext cx="1485900" cy="227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 descr="вологодское кр4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b="4123"/>
          <a:stretch>
            <a:fillRect/>
          </a:stretch>
        </p:blipFill>
        <p:spPr bwMode="auto">
          <a:xfrm>
            <a:off x="7524750" y="915988"/>
            <a:ext cx="1552575" cy="242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8" name="Picture 16" descr="http://enc.cap.ru/pics/%D0%B4%D0%B5%D0%BA_%D0%BF%D1%80.gif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712" y="3889970"/>
            <a:ext cx="1709788" cy="2476436"/>
          </a:xfrm>
          <a:prstGeom prst="rect">
            <a:avLst/>
          </a:prstGeom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0" name="Picture 18" descr="http://static.diary.ru/userdir/4/9/3/5/493525/23778035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24050" y="3813175"/>
            <a:ext cx="2035175" cy="261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4" name="Picture 22" descr="http://www.euronn.ru/Image/%D0%BA%D0%B0%D0%BC%D0%B5%D0%BD%D1%8C2.gif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49700" y="3860800"/>
            <a:ext cx="1558925" cy="250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6" name="Picture 24" descr="http://img1.liveinternet.ru/images/attach/c/1/50/131/50131393_image001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86400" y="3762375"/>
            <a:ext cx="1822450" cy="269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0" name="Picture 28" descr="http://www.ctekloflower.ru/img/062_glass_flower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4669" y="3861048"/>
            <a:ext cx="1728924" cy="25253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8425" y="3200400"/>
            <a:ext cx="1397000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20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Керамика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19250" y="3141663"/>
            <a:ext cx="2600325" cy="7064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0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Резьба и роспись по дереву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995738" y="3141663"/>
            <a:ext cx="1995487" cy="7064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0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Лаковые миниатюры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951538" y="3244850"/>
            <a:ext cx="1573212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0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Ткачество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702550" y="3244850"/>
            <a:ext cx="1273175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0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Кружево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85750" y="6237288"/>
            <a:ext cx="1406525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0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Вышивка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778000" y="6165850"/>
            <a:ext cx="19304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Ковка, литье, чеканка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779838" y="6165850"/>
            <a:ext cx="181927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Резьба по камню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364163" y="6227763"/>
            <a:ext cx="2132012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Резьба по кости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308850" y="6165850"/>
            <a:ext cx="17621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Изделия из стекла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0" y="188913"/>
            <a:ext cx="91440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Какие промыслы сложились в России?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1"/>
          <p:cNvSpPr>
            <a:spLocks noChangeArrowheads="1"/>
          </p:cNvSpPr>
          <p:nvPr/>
        </p:nvSpPr>
        <p:spPr bwMode="auto">
          <a:xfrm>
            <a:off x="0" y="115888"/>
            <a:ext cx="91440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Резьба по кости народов Севера</a:t>
            </a:r>
          </a:p>
        </p:txBody>
      </p:sp>
      <p:sp>
        <p:nvSpPr>
          <p:cNvPr id="6147" name="Прямоугольник 2"/>
          <p:cNvSpPr>
            <a:spLocks noChangeArrowheads="1"/>
          </p:cNvSpPr>
          <p:nvPr/>
        </p:nvSpPr>
        <p:spPr bwMode="auto">
          <a:xfrm>
            <a:off x="0" y="927100"/>
            <a:ext cx="45720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6987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indent="0" algn="r" eaLnBrk="1" hangingPunct="1">
              <a:lnSpc>
                <a:spcPts val="2700"/>
              </a:lnSpc>
              <a:defRPr/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Резьба по кости народов Севера относится к одному из древних народных промыслов.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нашей стране издревле существует </a:t>
            </a:r>
          </a:p>
          <a:p>
            <a:pPr indent="0" algn="r" eaLnBrk="1" hangingPunct="1">
              <a:lnSpc>
                <a:spcPts val="2700"/>
              </a:lnSpc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косторезных школы: </a:t>
            </a: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чукотская, тобольская, холмогорская и якутская. </a:t>
            </a:r>
          </a:p>
        </p:txBody>
      </p:sp>
      <p:sp>
        <p:nvSpPr>
          <p:cNvPr id="6148" name="Прямоугольник 3"/>
          <p:cNvSpPr>
            <a:spLocks noChangeArrowheads="1"/>
          </p:cNvSpPr>
          <p:nvPr/>
        </p:nvSpPr>
        <p:spPr bwMode="auto">
          <a:xfrm>
            <a:off x="4278313" y="4724400"/>
            <a:ext cx="4830762" cy="182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ts val="2700"/>
              </a:lnSpc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Сырьем для этого промысла являются </a:t>
            </a: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моржовые клыки, бивни мамонтов,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которые при раскопках до сих пор находят в тундре, бивни слонов</a:t>
            </a:r>
          </a:p>
        </p:txBody>
      </p:sp>
      <p:pic>
        <p:nvPicPr>
          <p:cNvPr id="8197" name="Picture 15" descr="С удачной охоты. Байанай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4499993" y="802516"/>
            <a:ext cx="4453824" cy="377861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 descr="File:Siberian-eskimo-Nabogatova-.PN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99667" y="3882542"/>
            <a:ext cx="4274005" cy="2858826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1"/>
          <p:cNvSpPr>
            <a:spLocks noChangeArrowheads="1"/>
          </p:cNvSpPr>
          <p:nvPr/>
        </p:nvSpPr>
        <p:spPr bwMode="auto">
          <a:xfrm>
            <a:off x="-85725" y="268288"/>
            <a:ext cx="5076825" cy="275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lnSpc>
                <a:spcPts val="2600"/>
              </a:lnSpc>
              <a:defRPr/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Мастера Чукотки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используют </a:t>
            </a:r>
            <a:r>
              <a:rPr lang="ru-RU" sz="2400" b="1" spc="-1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моржовые клыки. В основном,  это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амулеты и бытовые изделия: наконечники, ножи, гарпуны. Интересно их искусство гравировки – на клыках создаются целые рассказы в картинках</a:t>
            </a:r>
          </a:p>
        </p:txBody>
      </p:sp>
      <p:sp>
        <p:nvSpPr>
          <p:cNvPr id="7171" name="Прямоугольник 2"/>
          <p:cNvSpPr>
            <a:spLocks noChangeArrowheads="1"/>
          </p:cNvSpPr>
          <p:nvPr/>
        </p:nvSpPr>
        <p:spPr bwMode="auto">
          <a:xfrm>
            <a:off x="4679950" y="4113213"/>
            <a:ext cx="4498975" cy="251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6987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indent="0" eaLnBrk="1" hangingPunct="1">
              <a:lnSpc>
                <a:spcPts val="2600"/>
              </a:lnSpc>
              <a:defRPr/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Тобольские мастера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создают из клыков моржей и зубов кашалота миниатюры о жизни и быте народов Севера. Среди них   можно встретить и женские украшения, ножи для резки </a:t>
            </a:r>
          </a:p>
        </p:txBody>
      </p:sp>
      <p:pic>
        <p:nvPicPr>
          <p:cNvPr id="9220" name="Picture 6" descr="http://img0.liveinternet.ru/images/attach/c/5/84/906/84906418_large_CRW_8007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62369" y="3001986"/>
            <a:ext cx="4742007" cy="3595366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Прямоугольник 1"/>
          <p:cNvSpPr>
            <a:spLocks noChangeArrowheads="1"/>
          </p:cNvSpPr>
          <p:nvPr/>
        </p:nvSpPr>
        <p:spPr bwMode="auto">
          <a:xfrm>
            <a:off x="684213" y="6372225"/>
            <a:ext cx="35385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Тобольская резьба по кости</a:t>
            </a:r>
          </a:p>
        </p:txBody>
      </p:sp>
      <p:pic>
        <p:nvPicPr>
          <p:cNvPr id="9222" name="Picture 8" descr="китовый ус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116632"/>
            <a:ext cx="4108552" cy="352839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Прямоугольник 2"/>
          <p:cNvSpPr>
            <a:spLocks noChangeArrowheads="1"/>
          </p:cNvSpPr>
          <p:nvPr/>
        </p:nvSpPr>
        <p:spPr bwMode="auto">
          <a:xfrm>
            <a:off x="5294917" y="3509231"/>
            <a:ext cx="34512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Чукотская резьба по кости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4499992" y="1484784"/>
            <a:ext cx="4499992" cy="3554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ts val="2700"/>
              </a:lnSpc>
              <a:defRPr/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Якутские резчики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создают свои работы с помощью ажурной резьбы, используя орнаменты геометрической формы. Сильно развито скульптурное направление, отличающееся тщательной проработкой деталей и построением по типу макета.</a:t>
            </a:r>
          </a:p>
        </p:txBody>
      </p:sp>
      <p:pic>
        <p:nvPicPr>
          <p:cNvPr id="11267" name="Picture 9" descr="Якутская резьба по кости.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586" y="548680"/>
            <a:ext cx="4333414" cy="52565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Прямоугольник 2"/>
          <p:cNvSpPr>
            <a:spLocks noChangeArrowheads="1"/>
          </p:cNvSpPr>
          <p:nvPr/>
        </p:nvSpPr>
        <p:spPr bwMode="auto">
          <a:xfrm>
            <a:off x="-2166707" y="5805264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sz="1800" b="1" i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Якутская резьба по кости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5" descr="http://www.cultnord.ru/mUserFiles/Image/1/3_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4787900" y="638650"/>
            <a:ext cx="4063440" cy="541787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0" y="279400"/>
            <a:ext cx="47879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6987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indent="0" algn="ctr" eaLnBrk="1" hangingPunct="1">
              <a:lnSpc>
                <a:spcPts val="2700"/>
              </a:lnSpc>
              <a:defRPr/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Холмогорская резьба по кости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один из первых русских художественных промыслов. Изделия этих мастеров очень узнаваемы своей неповторимой ажурностью, витиеватостью многочисленных орнаментов. </a:t>
            </a:r>
          </a:p>
        </p:txBody>
      </p:sp>
      <p:pic>
        <p:nvPicPr>
          <p:cNvPr id="12294" name="Picture 2" descr="1_ (700x479, 120Kb)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395983" y="3056698"/>
            <a:ext cx="4391917" cy="3090863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Прямоугольник 6"/>
          <p:cNvSpPr>
            <a:spLocks noChangeArrowheads="1"/>
          </p:cNvSpPr>
          <p:nvPr/>
        </p:nvSpPr>
        <p:spPr bwMode="auto">
          <a:xfrm>
            <a:off x="234950" y="6021388"/>
            <a:ext cx="66413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  <a:defRPr/>
            </a:pPr>
            <a:r>
              <a:rPr lang="ru-RU" sz="1800" b="1" i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Холмогорская резьба </a:t>
            </a: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по кости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2"/>
          <p:cNvSpPr>
            <a:spLocks noChangeArrowheads="1"/>
          </p:cNvSpPr>
          <p:nvPr/>
        </p:nvSpPr>
        <p:spPr bwMode="auto">
          <a:xfrm>
            <a:off x="238124" y="188913"/>
            <a:ext cx="8582347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987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indent="0" algn="ctr" eaLnBrk="1" hangingPunct="1">
              <a:defRPr/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Современные мастера резьбы по кости создают свои изделия в лучших традициях этого искусства.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Статуэтки и ларцы, всё так же поражают воображение своей красотой и выразительностью, обладают высокой художественной и материальной ценностью.</a:t>
            </a:r>
          </a:p>
        </p:txBody>
      </p:sp>
      <p:pic>
        <p:nvPicPr>
          <p:cNvPr id="13315" name="Picture 4" descr="холмогорская резьба по кости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613" y="2349294"/>
            <a:ext cx="3944938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2" descr="http://www.rma.su/upload/medialibrary/e8a/101_image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1948408"/>
            <a:ext cx="3443576" cy="4410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Прямоугольник 2"/>
          <p:cNvSpPr>
            <a:spLocks noChangeArrowheads="1"/>
          </p:cNvSpPr>
          <p:nvPr/>
        </p:nvSpPr>
        <p:spPr bwMode="auto">
          <a:xfrm>
            <a:off x="1403350" y="5634038"/>
            <a:ext cx="6985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285750" indent="-285750" eaLnBrk="1" hangingPunct="1">
              <a:lnSpc>
                <a:spcPts val="2400"/>
              </a:lnSpc>
              <a:buFont typeface="Wingdings" panose="05000000000000000000" pitchFamily="2" charset="2"/>
              <a:buChar char="ü"/>
              <a:defRPr/>
            </a:pPr>
            <a:r>
              <a:rPr lang="ru-RU" sz="22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Керамика – изделия из обожженной глины.</a:t>
            </a:r>
          </a:p>
          <a:p>
            <a:pPr marL="285750" indent="-285750" eaLnBrk="1" hangingPunct="1">
              <a:lnSpc>
                <a:spcPts val="2400"/>
              </a:lnSpc>
              <a:buFont typeface="Wingdings" panose="05000000000000000000" pitchFamily="2" charset="2"/>
              <a:buChar char="ü"/>
              <a:defRPr/>
            </a:pPr>
            <a:r>
              <a:rPr lang="ru-RU" sz="22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Гжель – это один из крупнейших гончарных промыслов  во всей России. </a:t>
            </a:r>
          </a:p>
        </p:txBody>
      </p:sp>
      <p:sp>
        <p:nvSpPr>
          <p:cNvPr id="14340" name="Прямоугольник 1"/>
          <p:cNvSpPr>
            <a:spLocks noChangeArrowheads="1"/>
          </p:cNvSpPr>
          <p:nvPr/>
        </p:nvSpPr>
        <p:spPr bwMode="auto">
          <a:xfrm>
            <a:off x="-1588" y="820738"/>
            <a:ext cx="4492626" cy="476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2800"/>
              </a:lnSpc>
              <a:defRPr/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Керамика – </a:t>
            </a:r>
            <a:r>
              <a:rPr lang="ru-RU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распрост</a:t>
            </a: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-раненный мате­риал ДПИ.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Разновидности керамики – фарфор, фаянс,               майолика и терракота. </a:t>
            </a:r>
          </a:p>
          <a:p>
            <a:pPr algn="ctr">
              <a:lnSpc>
                <a:spcPts val="2800"/>
              </a:lnSpc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производстве этих художественных керамических изделий специализируются многие области России. </a:t>
            </a: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Популярны изделия гжельских мастеров (Подмосковье).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525" y="195263"/>
            <a:ext cx="91440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Гончарное искусство Гжели</a:t>
            </a:r>
          </a:p>
        </p:txBody>
      </p:sp>
      <p:pic>
        <p:nvPicPr>
          <p:cNvPr id="14341" name="Picture 7" descr="Гжель – клипарт на прозрачном фон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7999" y="782341"/>
            <a:ext cx="4896001" cy="4896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3" y="179388"/>
            <a:ext cx="9144001" cy="2170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территории Гжели существовали гончарные ремесла   с начала XIV в.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Особенностью Гжельской росписи является использование 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основных цветов: белого (фон), синего и голубого (сам рисунок).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середины        XVIII в. гжельские мастера освоили производство майолики с многоцветной росписью по белому фону. </a:t>
            </a:r>
          </a:p>
        </p:txBody>
      </p:sp>
      <p:sp>
        <p:nvSpPr>
          <p:cNvPr id="15363" name="Прямоугольник 2"/>
          <p:cNvSpPr>
            <a:spLocks noChangeArrowheads="1"/>
          </p:cNvSpPr>
          <p:nvPr/>
        </p:nvSpPr>
        <p:spPr bwMode="auto">
          <a:xfrm>
            <a:off x="5580063" y="6194425"/>
            <a:ext cx="36718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Квасник. Майолика, роспись по эмали. Гжель. Конец 18 в.</a:t>
            </a:r>
          </a:p>
        </p:txBody>
      </p:sp>
      <p:pic>
        <p:nvPicPr>
          <p:cNvPr id="15364" name="Picture 2" descr="early-gzely1 (397x492, 36Kb)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6084472" y="2276872"/>
            <a:ext cx="2736000" cy="410828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6" descr="Гжель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202481" y="2313320"/>
            <a:ext cx="5926628" cy="3996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16013" y="6156325"/>
            <a:ext cx="4329112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Изделия гжельских мастеров ХХ в.</a:t>
            </a:r>
            <a:endParaRPr lang="ru-RU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3" y="404813"/>
            <a:ext cx="4895851" cy="25161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Рисунки гжели — сюжеты из народной жизни прошлого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 катание на санях, масленица, сказочные персонажи, расти-тельные орнаменты. 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Узоры неповторимы, каждое изделие  расписывается вручную.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76775" y="3662363"/>
            <a:ext cx="4503738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Белый цвет играет роль контрастного фона.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Задача художника — распределить остальные цвета, чтобы узор получился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гармонич-ным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Орнамент создает общую композицию с «взвешенным» центром. </a:t>
            </a:r>
          </a:p>
        </p:txBody>
      </p:sp>
      <p:pic>
        <p:nvPicPr>
          <p:cNvPr id="16388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963" y="2992438"/>
            <a:ext cx="4778375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4" descr="http://students.uni-vologda.ac.ru/pages/pm10/sna/images/gzhel1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332656"/>
            <a:ext cx="4242842" cy="3003679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http://students.uni-vologda.ac.ru/pages/pm10/sna/images/gzhel29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7900" y="252413"/>
            <a:ext cx="4325938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8" y="404813"/>
            <a:ext cx="846100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Гжель – это вазы, статуэтки,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игруш-ки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изделия интерьера: камины, люстры и другие изделия.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Работы гжельских мастеров покоряют своей особой образностью, их отличает оригинальное решение формы изделий, великолепное мастерство росписи. </a:t>
            </a:r>
          </a:p>
        </p:txBody>
      </p:sp>
      <p:pic>
        <p:nvPicPr>
          <p:cNvPr id="17412" name="Picture 7" descr="Афиша Томска. Роспись гжельской игрушки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80112" y="2636912"/>
            <a:ext cx="3395663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5" descr="52 (700x451  , 144Kb)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323528" y="2691377"/>
            <a:ext cx="5119201" cy="340152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1"/>
          <p:cNvSpPr>
            <a:spLocks noChangeArrowheads="1"/>
          </p:cNvSpPr>
          <p:nvPr/>
        </p:nvSpPr>
        <p:spPr bwMode="auto">
          <a:xfrm>
            <a:off x="0" y="682625"/>
            <a:ext cx="9144000" cy="217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2700"/>
              </a:lnSpc>
              <a:spcBef>
                <a:spcPct val="0"/>
              </a:spcBef>
              <a:buFontTx/>
              <a:buNone/>
              <a:defRPr/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Первые лаковые изделия в России относятся к XVIII в. </a:t>
            </a:r>
          </a:p>
          <a:p>
            <a:pPr algn="ctr" eaLnBrk="1" hangingPunct="1">
              <a:lnSpc>
                <a:spcPts val="2700"/>
              </a:lnSpc>
              <a:spcBef>
                <a:spcPct val="0"/>
              </a:spcBef>
              <a:buFontTx/>
              <a:buNone/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С модой нюхать табак появляется мода на различные табакерки. В конце XVIII – нач. XIX в. появилось до десятка мастерских по изготовлению лакированных табакерок из папье-маше. Так родились древнейшие </a:t>
            </a: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центры лаковой миниатюры России: Палех, Мстера, Федоскино, Холуй.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0" y="119063"/>
            <a:ext cx="91440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Лаковые миниатюры </a:t>
            </a:r>
          </a:p>
        </p:txBody>
      </p:sp>
      <p:pic>
        <p:nvPicPr>
          <p:cNvPr id="18436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b="-2"/>
          <a:stretch>
            <a:fillRect/>
          </a:stretch>
        </p:blipFill>
        <p:spPr bwMode="auto">
          <a:xfrm>
            <a:off x="107504" y="2780928"/>
            <a:ext cx="4626154" cy="36994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TextBox 3"/>
          <p:cNvSpPr txBox="1">
            <a:spLocks noChangeArrowheads="1"/>
          </p:cNvSpPr>
          <p:nvPr/>
        </p:nvSpPr>
        <p:spPr bwMode="auto">
          <a:xfrm>
            <a:off x="0" y="630872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sz="1800" b="1" i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Современные сувенирные лаковые миниатюры</a:t>
            </a:r>
          </a:p>
        </p:txBody>
      </p:sp>
      <p:pic>
        <p:nvPicPr>
          <p:cNvPr id="18438" name="Рисунок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4701208" y="2846396"/>
            <a:ext cx="4335288" cy="36470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463" y="106363"/>
            <a:ext cx="9142412" cy="5857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32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Лаковые миниатюры Палеха </a:t>
            </a:r>
          </a:p>
        </p:txBody>
      </p:sp>
      <p:sp>
        <p:nvSpPr>
          <p:cNvPr id="7" name="Прямоугольник 1"/>
          <p:cNvSpPr>
            <a:spLocks noChangeArrowheads="1"/>
          </p:cNvSpPr>
          <p:nvPr/>
        </p:nvSpPr>
        <p:spPr bwMode="auto">
          <a:xfrm>
            <a:off x="71438" y="692150"/>
            <a:ext cx="471646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698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Палехская миниатюра — на-</a:t>
            </a:r>
            <a:r>
              <a:rPr lang="ru-RU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родный</a:t>
            </a: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промысел в </a:t>
            </a:r>
            <a:r>
              <a:rPr lang="ru-RU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п.Палех</a:t>
            </a: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Ивановской обл.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Искусство Палеха вобрало принципы древнерусской живописи и народного творчества. </a:t>
            </a:r>
          </a:p>
        </p:txBody>
      </p:sp>
      <p:sp>
        <p:nvSpPr>
          <p:cNvPr id="8" name="Прямоугольник 2"/>
          <p:cNvSpPr>
            <a:spLocks noChangeArrowheads="1"/>
          </p:cNvSpPr>
          <p:nvPr/>
        </p:nvSpPr>
        <p:spPr bwMode="auto">
          <a:xfrm>
            <a:off x="3956050" y="3910013"/>
            <a:ext cx="5224463" cy="275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698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0" algn="ctr" eaLnBrk="1" hangingPunct="1">
              <a:lnSpc>
                <a:spcPts val="2600"/>
              </a:lnSpc>
              <a:spcBef>
                <a:spcPct val="0"/>
              </a:spcBef>
              <a:buFontTx/>
              <a:buNone/>
              <a:defRPr/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Темы произведений – крестьянский труд, хороводы, тройки, битвы, песенные и исторические сюжеты, сказки, былины.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Мастера сочетают </a:t>
            </a:r>
            <a:r>
              <a:rPr lang="ru-RU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жи-вописные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композиции с фор-мой миниатюрных шкатулок, </a:t>
            </a:r>
            <a:r>
              <a:rPr lang="ru-RU" sz="2400" b="1" spc="-1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ларцов, тарелок, коробочек и т.д.</a:t>
            </a:r>
          </a:p>
        </p:txBody>
      </p:sp>
      <p:pic>
        <p:nvPicPr>
          <p:cNvPr id="19461" name="Picture 5" descr="C:\Users\User\Desktop\Для МХК\Новая папка\Лаковые миниатюры. Палех. Морозко2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4411" b="2940"/>
          <a:stretch>
            <a:fillRect/>
          </a:stretch>
        </p:blipFill>
        <p:spPr bwMode="auto">
          <a:xfrm>
            <a:off x="250825" y="2949575"/>
            <a:ext cx="4206875" cy="379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Прямоугольник 2"/>
          <p:cNvSpPr>
            <a:spLocks noChangeArrowheads="1"/>
          </p:cNvSpPr>
          <p:nvPr/>
        </p:nvSpPr>
        <p:spPr bwMode="auto">
          <a:xfrm>
            <a:off x="-180975" y="5835650"/>
            <a:ext cx="16954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800" b="1" i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Палех. Морозко. Шкатулка </a:t>
            </a:r>
          </a:p>
        </p:txBody>
      </p:sp>
      <p:pic>
        <p:nvPicPr>
          <p:cNvPr id="19463" name="Picture 7" descr="http://artinvestment.ru/utils/imgresize3.php?img=/content/download/news/20091205_troika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589463" y="620713"/>
            <a:ext cx="4486275" cy="315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3"/>
          <p:cNvSpPr>
            <a:spLocks noChangeArrowheads="1"/>
          </p:cNvSpPr>
          <p:nvPr/>
        </p:nvSpPr>
        <p:spPr bwMode="auto">
          <a:xfrm>
            <a:off x="5616575" y="3563938"/>
            <a:ext cx="33480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Палех. Тройка. Шкатулка 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925" y="441325"/>
            <a:ext cx="5221288" cy="594042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spcAft>
                <a:spcPts val="300"/>
              </a:spcAft>
              <a:defRPr/>
            </a:pPr>
            <a:r>
              <a:rPr lang="ru-RU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Отличительными чертами палехской школы являются: </a:t>
            </a:r>
          </a:p>
          <a:p>
            <a:pPr marL="285750" indent="-252000" eaLnBrk="1" hangingPunct="1"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миниатюрное письмо; </a:t>
            </a:r>
          </a:p>
          <a:p>
            <a:pPr marL="285750" indent="-252000" eaLnBrk="1" hangingPunct="1"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общий мягкий тон письма; </a:t>
            </a:r>
          </a:p>
          <a:p>
            <a:pPr marL="285750" indent="-252000" eaLnBrk="1" hangingPunct="1"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многообразие элементов ком-позиции и их живописность;</a:t>
            </a:r>
          </a:p>
          <a:p>
            <a:pPr marL="285750" indent="-252000" eaLnBrk="1" hangingPunct="1"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spc="-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узорчатость палатного письма;</a:t>
            </a:r>
          </a:p>
          <a:p>
            <a:pPr marL="285750" indent="-252000" eaLnBrk="1" hangingPunct="1"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spc="-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разнообразие радужных сияний; </a:t>
            </a:r>
          </a:p>
          <a:p>
            <a:pPr marL="285750" indent="-252000" eaLnBrk="1" hangingPunct="1"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spc="-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деревья с натуральной листвой; </a:t>
            </a:r>
          </a:p>
          <a:p>
            <a:pPr marL="285750" indent="-252000" eaLnBrk="1" hangingPunct="1"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пробелы краской, широкие и светлые, с резкой и очень тон-кой белой оживкой, а иногда золотом "в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полуперо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";</a:t>
            </a:r>
          </a:p>
          <a:p>
            <a:pPr marL="285750" indent="-252000" eaLnBrk="1" hangingPunct="1"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фоны разных тонов (вплоть до золотых)</a:t>
            </a:r>
          </a:p>
        </p:txBody>
      </p:sp>
      <p:pic>
        <p:nvPicPr>
          <p:cNvPr id="20483" name="Picture 3" descr="C:\Users\User\Desktop\Лаковые миниатюры. Палех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t="14815"/>
          <a:stretch>
            <a:fillRect/>
          </a:stretch>
        </p:blipFill>
        <p:spPr bwMode="auto">
          <a:xfrm>
            <a:off x="5221288" y="0"/>
            <a:ext cx="3613150" cy="164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6825" y="1557338"/>
            <a:ext cx="4003675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Прямоугольник 4"/>
          <p:cNvSpPr>
            <a:spLocks noChangeArrowheads="1"/>
          </p:cNvSpPr>
          <p:nvPr/>
        </p:nvSpPr>
        <p:spPr bwMode="auto">
          <a:xfrm>
            <a:off x="4932363" y="6372225"/>
            <a:ext cx="42846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ahoma" panose="020B0604030504040204" pitchFamily="34" charset="0"/>
              </a:rPr>
              <a:t>Палех. У родника. Пластина. 1992г.</a:t>
            </a:r>
            <a:endParaRPr lang="ru-RU" sz="1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ahoma" panose="020B0604030504040204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820</TotalTime>
  <Words>718</Words>
  <Application>Microsoft Office PowerPoint</Application>
  <PresentationFormat>Экран (4:3)</PresentationFormat>
  <Paragraphs>59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Светлана Чугунова</cp:lastModifiedBy>
  <cp:revision>129</cp:revision>
  <dcterms:created xsi:type="dcterms:W3CDTF">2011-01-08T04:00:41Z</dcterms:created>
  <dcterms:modified xsi:type="dcterms:W3CDTF">2020-04-21T04:44:50Z</dcterms:modified>
</cp:coreProperties>
</file>