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0" r:id="rId4"/>
    <p:sldId id="258" r:id="rId5"/>
    <p:sldId id="259" r:id="rId6"/>
    <p:sldId id="273" r:id="rId7"/>
    <p:sldId id="280" r:id="rId8"/>
    <p:sldId id="281" r:id="rId9"/>
    <p:sldId id="282" r:id="rId10"/>
    <p:sldId id="261" r:id="rId11"/>
    <p:sldId id="267" r:id="rId12"/>
    <p:sldId id="263" r:id="rId13"/>
    <p:sldId id="272" r:id="rId14"/>
    <p:sldId id="277" r:id="rId15"/>
    <p:sldId id="269" r:id="rId16"/>
    <p:sldId id="270" r:id="rId17"/>
    <p:sldId id="279" r:id="rId18"/>
    <p:sldId id="271" r:id="rId19"/>
    <p:sldId id="278" r:id="rId20"/>
    <p:sldId id="276" r:id="rId21"/>
    <p:sldId id="274" r:id="rId22"/>
    <p:sldId id="275" r:id="rId23"/>
    <p:sldId id="283" r:id="rId24"/>
    <p:sldId id="285" r:id="rId25"/>
    <p:sldId id="286" r:id="rId26"/>
  </p:sldIdLst>
  <p:sldSz cx="9144000" cy="6858000" type="screen4x3"/>
  <p:notesSz cx="6858000" cy="9144000"/>
  <p:defaultTextStyle>
    <a:defPPr>
      <a:defRPr lang="uk-U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0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8DDED3-7762-41BA-99FA-4453B9870A32}" type="datetimeFigureOut">
              <a:rPr lang="uk-UA"/>
              <a:pPr>
                <a:defRPr/>
              </a:pPr>
              <a:t>17.02.2021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4C6AE1-D17D-467D-85C9-073546F515B5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B03369-626B-47F9-8A61-276A8F162135}" type="datetimeFigureOut">
              <a:rPr lang="uk-UA"/>
              <a:pPr>
                <a:defRPr/>
              </a:pPr>
              <a:t>17.02.2021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FA2718-F9B7-4B99-9027-23A1B2E871AC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4569EA-FB42-49D2-B1AE-0684B2F95E6C}" type="datetimeFigureOut">
              <a:rPr lang="uk-UA"/>
              <a:pPr>
                <a:defRPr/>
              </a:pPr>
              <a:t>17.02.2021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B5313A-CC39-449F-BA9D-A052F6C7F6D2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163810-E66E-4A6D-807A-0E7419A231AE}" type="datetimeFigureOut">
              <a:rPr lang="uk-UA"/>
              <a:pPr>
                <a:defRPr/>
              </a:pPr>
              <a:t>17.02.2021</a:t>
            </a:fld>
            <a:endParaRPr lang="uk-UA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F25095-DC35-4736-986E-FB32F7C0DD5D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D418DD-EE72-42A5-8536-F115E13AC0A1}" type="datetimeFigureOut">
              <a:rPr lang="uk-UA"/>
              <a:pPr>
                <a:defRPr/>
              </a:pPr>
              <a:t>17.02.2021</a:t>
            </a:fld>
            <a:endParaRPr lang="uk-UA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B08198-10C6-4D0E-93A9-0134B97C39F9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4C5F9B-E2D3-45B1-BFF1-590E45DE00EB}" type="datetimeFigureOut">
              <a:rPr lang="uk-UA"/>
              <a:pPr>
                <a:defRPr/>
              </a:pPr>
              <a:t>17.02.2021</a:t>
            </a:fld>
            <a:endParaRPr lang="uk-UA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0455F1-6526-48DF-AFD5-D497308E4A9A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5B67CF-3154-4FB1-A949-CC584A7CE653}" type="datetimeFigureOut">
              <a:rPr lang="uk-UA"/>
              <a:pPr>
                <a:defRPr/>
              </a:pPr>
              <a:t>17.02.2021</a:t>
            </a:fld>
            <a:endParaRPr lang="uk-UA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F4A4F8-56A4-433D-BB21-C1CD4DE3B7D5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E1B0FF-8BB7-46FE-8C53-0FD9B7A00471}" type="datetimeFigureOut">
              <a:rPr lang="uk-UA"/>
              <a:pPr>
                <a:defRPr/>
              </a:pPr>
              <a:t>17.02.2021</a:t>
            </a:fld>
            <a:endParaRPr lang="uk-UA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3C9140-973A-424C-BE9D-F69DBE10B505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uk-UA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B74E4A-EC7A-4C7E-979F-0C9655382910}" type="datetimeFigureOut">
              <a:rPr lang="uk-UA"/>
              <a:pPr>
                <a:defRPr/>
              </a:pPr>
              <a:t>17.02.2021</a:t>
            </a:fld>
            <a:endParaRPr lang="uk-UA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CFEF4A-25AA-4900-86A0-E925E8502DBD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E27E5F-46FD-4433-9668-B93DB8FB133D}" type="datetimeFigureOut">
              <a:rPr lang="uk-UA"/>
              <a:pPr>
                <a:defRPr/>
              </a:pPr>
              <a:t>17.02.2021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AC94FA-CC07-4EBE-86C5-58CA771F2AC1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0605A6-DCAD-492B-8375-A847F8AFD41B}" type="datetimeFigureOut">
              <a:rPr lang="uk-UA"/>
              <a:pPr>
                <a:defRPr/>
              </a:pPr>
              <a:t>17.02.2021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79970F-9E3D-4D73-AD69-61FD437205DA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605ADD-2B5E-47DE-9243-375F1F14FF96}" type="datetimeFigureOut">
              <a:rPr lang="uk-UA"/>
              <a:pPr>
                <a:defRPr/>
              </a:pPr>
              <a:t>17.02.2021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B00F56-1E9B-40E4-BF51-C5EEC581225E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6240B8-989E-49F4-9BF5-B7680B8971EB}" type="datetimeFigureOut">
              <a:rPr lang="uk-UA"/>
              <a:pPr>
                <a:defRPr/>
              </a:pPr>
              <a:t>17.02.2021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430100-C672-403D-9F5E-477E2DF56235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BB037D-F33B-49E5-BE6F-25CC7DB5867D}" type="datetimeFigureOut">
              <a:rPr lang="uk-UA"/>
              <a:pPr>
                <a:defRPr/>
              </a:pPr>
              <a:t>17.02.2021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E917FB-A893-413C-A655-105E25A95D5A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985162-B8C5-4AA2-A886-430E541B583D}" type="datetimeFigureOut">
              <a:rPr lang="uk-UA"/>
              <a:pPr>
                <a:defRPr/>
              </a:pPr>
              <a:t>17.02.2021</a:t>
            </a:fld>
            <a:endParaRPr lang="uk-UA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E8D4D7-2CCF-4004-BC68-F711D02C6F91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8C97EA-CDF4-4DCB-82FF-1ABCC9A34B4B}" type="datetimeFigureOut">
              <a:rPr lang="uk-UA"/>
              <a:pPr>
                <a:defRPr/>
              </a:pPr>
              <a:t>17.02.2021</a:t>
            </a:fld>
            <a:endParaRPr lang="uk-UA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A29D60-AB19-4C50-BEE2-20865FC36C61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737457-94E0-46D8-8791-8E826F52F659}" type="datetimeFigureOut">
              <a:rPr lang="uk-UA"/>
              <a:pPr>
                <a:defRPr/>
              </a:pPr>
              <a:t>17.02.2021</a:t>
            </a:fld>
            <a:endParaRPr lang="uk-UA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23A935-FE27-4DE2-A8FC-176A60A25BAB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A64278-8B03-40A9-9C7E-A8F5C4CDD30D}" type="datetimeFigureOut">
              <a:rPr lang="uk-UA"/>
              <a:pPr>
                <a:defRPr/>
              </a:pPr>
              <a:t>17.02.2021</a:t>
            </a:fld>
            <a:endParaRPr lang="uk-UA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19836B-E2C4-4AC2-A89D-4E8E2A98EE1C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5A0FE9-1FD0-44B8-ADCB-8B997F122E98}" type="datetimeFigureOut">
              <a:rPr lang="uk-UA"/>
              <a:pPr>
                <a:defRPr/>
              </a:pPr>
              <a:t>17.02.2021</a:t>
            </a:fld>
            <a:endParaRPr lang="uk-UA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B6E28F-20D5-4E34-BCE4-50B2483EDD65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uk-UA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FAB13D-E304-417B-88C5-C75533FCD08C}" type="datetimeFigureOut">
              <a:rPr lang="uk-UA"/>
              <a:pPr>
                <a:defRPr/>
              </a:pPr>
              <a:t>17.02.2021</a:t>
            </a:fld>
            <a:endParaRPr lang="uk-UA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B3E96F-0593-4EAC-8106-1A64D643D1CB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8414BC-7C3E-4DA5-ACB1-5D5D7112C93D}" type="datetimeFigureOut">
              <a:rPr lang="uk-UA"/>
              <a:pPr>
                <a:defRPr/>
              </a:pPr>
              <a:t>17.02.2021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E47ADC-ABBB-49FD-9DD2-8BEC635CAFAC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976085-421B-430A-812B-F34D21E36CFB}" type="datetimeFigureOut">
              <a:rPr lang="uk-UA"/>
              <a:pPr>
                <a:defRPr/>
              </a:pPr>
              <a:t>17.02.2021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D415E1-F477-4C5F-9804-035587AE99D4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Рисунок 6"/>
          <p:cNvPicPr>
            <a:picLocks noChangeAspect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uk-UA" smtClean="0"/>
          </a:p>
        </p:txBody>
      </p:sp>
      <p:sp>
        <p:nvSpPr>
          <p:cNvPr id="1028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74CAFC1-93C6-4E44-9D96-C7B63E9B225A}" type="datetimeFigureOut">
              <a:rPr lang="uk-UA"/>
              <a:pPr>
                <a:defRPr/>
              </a:pPr>
              <a:t>17.02.2021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BD7458A-C26B-4EA0-8C17-524C7C39694D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Рисунок 6"/>
          <p:cNvPicPr>
            <a:picLocks noChangeAspect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0" y="9525"/>
            <a:ext cx="9144000" cy="683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uk-UA" smtClean="0"/>
          </a:p>
        </p:txBody>
      </p:sp>
      <p:sp>
        <p:nvSpPr>
          <p:cNvPr id="13316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1897333-A03B-44FE-A588-217D6AB33347}" type="datetimeFigureOut">
              <a:rPr lang="uk-UA"/>
              <a:pPr>
                <a:defRPr/>
              </a:pPr>
              <a:t>17.02.2021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3F2374E-2CB9-48CC-AE3D-C22920715AE0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1" r:id="rId2"/>
    <p:sldLayoutId id="2147483680" r:id="rId3"/>
    <p:sldLayoutId id="2147483679" r:id="rId4"/>
    <p:sldLayoutId id="2147483678" r:id="rId5"/>
    <p:sldLayoutId id="2147483677" r:id="rId6"/>
    <p:sldLayoutId id="2147483676" r:id="rId7"/>
    <p:sldLayoutId id="2147483675" r:id="rId8"/>
    <p:sldLayoutId id="2147483674" r:id="rId9"/>
    <p:sldLayoutId id="2147483673" r:id="rId10"/>
    <p:sldLayoutId id="214748367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76056" y="2060848"/>
            <a:ext cx="3754048" cy="1470025"/>
          </a:xfrm>
        </p:spPr>
        <p:txBody>
          <a:bodyPr rtlCol="0"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5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Призма</a:t>
            </a:r>
            <a:endParaRPr lang="uk-UA" sz="5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25603" name="Объект 3"/>
          <p:cNvPicPr>
            <a:picLocks noChangeAspect="1"/>
          </p:cNvPicPr>
          <p:nvPr/>
        </p:nvPicPr>
        <p:blipFill>
          <a:blip r:embed="rId2"/>
          <a:srcRect l="15118" t="17094" r="22079" b="20744"/>
          <a:stretch>
            <a:fillRect/>
          </a:stretch>
        </p:blipFill>
        <p:spPr bwMode="auto">
          <a:xfrm>
            <a:off x="684213" y="908050"/>
            <a:ext cx="3887787" cy="288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Определение призмы</a:t>
            </a:r>
          </a:p>
        </p:txBody>
      </p:sp>
      <p:pic>
        <p:nvPicPr>
          <p:cNvPr id="26626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 t="19724" b="18227"/>
          <a:stretch>
            <a:fillRect/>
          </a:stretch>
        </p:blipFill>
        <p:spPr>
          <a:xfrm>
            <a:off x="755650" y="1700213"/>
            <a:ext cx="8201025" cy="38163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27650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rcRect l="20169" t="16542" r="7043" b="3909"/>
          <a:stretch>
            <a:fillRect/>
          </a:stretch>
        </p:blipFill>
        <p:spPr>
          <a:xfrm>
            <a:off x="1331913" y="296863"/>
            <a:ext cx="7354887" cy="60293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2867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84213" y="476250"/>
            <a:ext cx="7416800" cy="556260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29698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81013" y="260350"/>
            <a:ext cx="8205787" cy="6205538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r>
              <a:rPr lang="ru-RU" smtClean="0"/>
              <a:t>Свойства прямой призмы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468313" y="1341438"/>
            <a:ext cx="8229600" cy="4525962"/>
          </a:xfrm>
        </p:spPr>
        <p:txBody>
          <a:bodyPr/>
          <a:lstStyle/>
          <a:p>
            <a:pPr marL="457200" indent="-457200">
              <a:buFont typeface="Calibri" pitchFamily="34" charset="0"/>
              <a:buAutoNum type="arabicPeriod"/>
            </a:pPr>
            <a:r>
              <a:rPr lang="ru-RU" sz="2800" smtClean="0"/>
              <a:t>Основания прямой призмы – равные многоугольники, которые лежат в параллельных плоскостях.</a:t>
            </a:r>
          </a:p>
          <a:p>
            <a:pPr marL="457200" indent="-457200">
              <a:buFont typeface="Calibri" pitchFamily="34" charset="0"/>
              <a:buAutoNum type="arabicPeriod"/>
            </a:pPr>
            <a:r>
              <a:rPr lang="ru-RU" sz="2800" smtClean="0"/>
              <a:t>Боковые ребра прямой призмы параллельны, равны и перпендикулярны плоскостям оснований, т.е. являются высотами призмы. Высота прямой призмы равна длине бокового ребра.</a:t>
            </a:r>
          </a:p>
          <a:p>
            <a:pPr marL="457200" indent="-457200">
              <a:buFont typeface="Calibri" pitchFamily="34" charset="0"/>
              <a:buAutoNum type="arabicPeriod"/>
            </a:pPr>
            <a:r>
              <a:rPr lang="ru-RU" sz="2800" smtClean="0"/>
              <a:t>Боковые грани прямой призмы – прямоугольники. Плоскости боковых граней перпендикулярны плоскостям оснований.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ru-RU" smtClean="0"/>
              <a:t>Параллелепипед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0" y="908050"/>
            <a:ext cx="6372225" cy="2952750"/>
          </a:xfrm>
        </p:spPr>
        <p:txBody>
          <a:bodyPr/>
          <a:lstStyle/>
          <a:p>
            <a:r>
              <a:rPr lang="ru-RU" smtClean="0"/>
              <a:t>Параллелепипед, у которого боковые ребра перпендикулярны основанию, называется </a:t>
            </a:r>
            <a:r>
              <a:rPr lang="ru-RU" b="1" smtClean="0"/>
              <a:t>прямым</a:t>
            </a:r>
            <a:r>
              <a:rPr lang="ru-RU" smtClean="0"/>
              <a:t>.</a:t>
            </a:r>
          </a:p>
          <a:p>
            <a:r>
              <a:rPr lang="ru-RU" smtClean="0"/>
              <a:t>Прямой параллелепипед, основаниями которого являются прямоугольники, называется </a:t>
            </a:r>
            <a:r>
              <a:rPr lang="ru-RU" b="1" smtClean="0"/>
              <a:t>прямоугольным</a:t>
            </a:r>
            <a:r>
              <a:rPr lang="ru-RU" smtClean="0"/>
              <a:t>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16688" y="1268413"/>
            <a:ext cx="2371725" cy="241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4905375"/>
            <a:ext cx="3024188" cy="195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Объект 2"/>
          <p:cNvSpPr txBox="1">
            <a:spLocks/>
          </p:cNvSpPr>
          <p:nvPr/>
        </p:nvSpPr>
        <p:spPr bwMode="auto">
          <a:xfrm>
            <a:off x="5148263" y="3716338"/>
            <a:ext cx="3995737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Wingdings" pitchFamily="2" charset="2"/>
              <a:buChar char="§"/>
            </a:pPr>
            <a:r>
              <a:rPr lang="ru-RU" sz="2400">
                <a:solidFill>
                  <a:schemeClr val="bg1"/>
                </a:solidFill>
                <a:latin typeface="Segoe Script" pitchFamily="34" charset="0"/>
              </a:rPr>
              <a:t>Прямоугольный параллелепипед, у которого все ребра равны, называется </a:t>
            </a:r>
            <a:r>
              <a:rPr lang="ru-RU" sz="2400" b="1">
                <a:solidFill>
                  <a:schemeClr val="bg1"/>
                </a:solidFill>
                <a:latin typeface="Segoe Script" pitchFamily="34" charset="0"/>
              </a:rPr>
              <a:t>кубом</a:t>
            </a:r>
            <a:r>
              <a:rPr lang="ru-RU" sz="2400">
                <a:solidFill>
                  <a:schemeClr val="bg1"/>
                </a:solidFill>
                <a:latin typeface="Segoe Script" pitchFamily="34" charset="0"/>
              </a:rPr>
              <a:t>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ru-RU" smtClean="0"/>
              <a:t>Наклонная призма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457200" y="2079625"/>
            <a:ext cx="3984625" cy="4046538"/>
          </a:xfrm>
        </p:spPr>
        <p:txBody>
          <a:bodyPr/>
          <a:lstStyle/>
          <a:p>
            <a:r>
              <a:rPr lang="ru-RU" b="1" smtClean="0"/>
              <a:t>Наклонная призма </a:t>
            </a:r>
            <a:r>
              <a:rPr lang="ru-RU" smtClean="0"/>
              <a:t>– призма, у которой боковые ребра не перпендикулярны плоскостям оснований.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7538" y="1141413"/>
            <a:ext cx="4410075" cy="454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00113" y="1196975"/>
            <a:ext cx="6985000" cy="52768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Виды призм</a:t>
            </a:r>
          </a:p>
        </p:txBody>
      </p:sp>
      <p:pic>
        <p:nvPicPr>
          <p:cNvPr id="31746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 t="15331"/>
          <a:stretch>
            <a:fillRect/>
          </a:stretch>
        </p:blipFill>
        <p:spPr>
          <a:xfrm>
            <a:off x="295275" y="1417638"/>
            <a:ext cx="8391525" cy="5329237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35842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41325" y="287338"/>
            <a:ext cx="8451850" cy="6338887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Заголовок 1"/>
          <p:cNvSpPr>
            <a:spLocks noGrp="1"/>
          </p:cNvSpPr>
          <p:nvPr>
            <p:ph type="title"/>
          </p:nvPr>
        </p:nvSpPr>
        <p:spPr>
          <a:xfrm>
            <a:off x="1403350" y="260350"/>
            <a:ext cx="7561263" cy="1143000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37890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00113" y="260350"/>
            <a:ext cx="7559675" cy="5664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Объем призмы</a:t>
            </a:r>
          </a:p>
        </p:txBody>
      </p:sp>
      <p:pic>
        <p:nvPicPr>
          <p:cNvPr id="3891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14325" y="2133600"/>
            <a:ext cx="8515350" cy="3382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latin typeface="Arial" charset="0"/>
              </a:rPr>
              <a:t>№1</a:t>
            </a:r>
          </a:p>
        </p:txBody>
      </p:sp>
      <p:pic>
        <p:nvPicPr>
          <p:cNvPr id="39938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 t="8090"/>
          <a:stretch>
            <a:fillRect/>
          </a:stretch>
        </p:blipFill>
        <p:spPr>
          <a:xfrm>
            <a:off x="1908175" y="1916113"/>
            <a:ext cx="4362450" cy="4090987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latin typeface="Arial" charset="0"/>
              </a:rPr>
              <a:t>№2</a:t>
            </a:r>
          </a:p>
        </p:txBody>
      </p:sp>
      <p:pic>
        <p:nvPicPr>
          <p:cNvPr id="40962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 t="3815" r="18976" b="80276"/>
          <a:stretch>
            <a:fillRect/>
          </a:stretch>
        </p:blipFill>
        <p:spPr>
          <a:xfrm>
            <a:off x="539750" y="1628775"/>
            <a:ext cx="4889500" cy="720725"/>
          </a:xfrm>
        </p:spPr>
      </p:pic>
      <p:pic>
        <p:nvPicPr>
          <p:cNvPr id="40963" name="Рисунок 4"/>
          <p:cNvPicPr>
            <a:picLocks noChangeAspect="1"/>
          </p:cNvPicPr>
          <p:nvPr/>
        </p:nvPicPr>
        <p:blipFill>
          <a:blip r:embed="rId2"/>
          <a:srcRect t="23750" r="53149" b="6950"/>
          <a:stretch>
            <a:fillRect/>
          </a:stretch>
        </p:blipFill>
        <p:spPr bwMode="auto">
          <a:xfrm>
            <a:off x="919163" y="2530475"/>
            <a:ext cx="3652837" cy="405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4" name="Рисунок 5"/>
          <p:cNvPicPr>
            <a:picLocks noChangeAspect="1"/>
          </p:cNvPicPr>
          <p:nvPr/>
        </p:nvPicPr>
        <p:blipFill>
          <a:blip r:embed="rId2"/>
          <a:srcRect l="46063" t="30051" r="4324" b="46851"/>
          <a:stretch>
            <a:fillRect/>
          </a:stretch>
        </p:blipFill>
        <p:spPr bwMode="auto">
          <a:xfrm>
            <a:off x="4572000" y="2349500"/>
            <a:ext cx="4537075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latin typeface="Arial" charset="0"/>
              </a:rPr>
              <a:t>№3</a:t>
            </a:r>
          </a:p>
        </p:txBody>
      </p:sp>
      <p:pic>
        <p:nvPicPr>
          <p:cNvPr id="41986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 r="55966" b="29364"/>
          <a:stretch>
            <a:fillRect/>
          </a:stretch>
        </p:blipFill>
        <p:spPr>
          <a:xfrm>
            <a:off x="107950" y="1557338"/>
            <a:ext cx="3292475" cy="3959225"/>
          </a:xfrm>
        </p:spPr>
      </p:pic>
      <p:pic>
        <p:nvPicPr>
          <p:cNvPr id="41987" name="Рисунок 4"/>
          <p:cNvPicPr>
            <a:picLocks noChangeAspect="1"/>
          </p:cNvPicPr>
          <p:nvPr/>
        </p:nvPicPr>
        <p:blipFill>
          <a:blip r:embed="rId2"/>
          <a:srcRect l="42938" t="-398" r="8521" b="80240"/>
          <a:stretch>
            <a:fillRect/>
          </a:stretch>
        </p:blipFill>
        <p:spPr bwMode="auto">
          <a:xfrm>
            <a:off x="3851275" y="1557338"/>
            <a:ext cx="4392613" cy="1366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8" name="Рисунок 5"/>
          <p:cNvPicPr>
            <a:picLocks noChangeAspect="1"/>
          </p:cNvPicPr>
          <p:nvPr/>
        </p:nvPicPr>
        <p:blipFill>
          <a:blip r:embed="rId2"/>
          <a:srcRect l="42439" t="27319" r="9366" b="67641"/>
          <a:stretch>
            <a:fillRect/>
          </a:stretch>
        </p:blipFill>
        <p:spPr bwMode="auto">
          <a:xfrm>
            <a:off x="3851275" y="3063875"/>
            <a:ext cx="4033838" cy="31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9" name="Рисунок 6"/>
          <p:cNvPicPr>
            <a:picLocks noChangeAspect="1"/>
          </p:cNvPicPr>
          <p:nvPr/>
        </p:nvPicPr>
        <p:blipFill>
          <a:blip r:embed="rId2"/>
          <a:srcRect l="44330" t="38660" r="2750" b="55040"/>
          <a:stretch>
            <a:fillRect/>
          </a:stretch>
        </p:blipFill>
        <p:spPr bwMode="auto">
          <a:xfrm>
            <a:off x="3851275" y="3521075"/>
            <a:ext cx="4033838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0" name="Рисунок 7"/>
          <p:cNvPicPr>
            <a:picLocks noChangeAspect="1"/>
          </p:cNvPicPr>
          <p:nvPr/>
        </p:nvPicPr>
        <p:blipFill>
          <a:blip r:embed="rId2"/>
          <a:srcRect l="41495" t="50000" r="6531" b="43700"/>
          <a:stretch>
            <a:fillRect/>
          </a:stretch>
        </p:blipFill>
        <p:spPr bwMode="auto">
          <a:xfrm>
            <a:off x="3924300" y="4019550"/>
            <a:ext cx="3960813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1" name="Рисунок 8"/>
          <p:cNvPicPr>
            <a:picLocks noChangeAspect="1"/>
          </p:cNvPicPr>
          <p:nvPr/>
        </p:nvPicPr>
        <p:blipFill>
          <a:blip r:embed="rId2"/>
          <a:srcRect l="42441" t="62601" r="6531" b="31100"/>
          <a:stretch>
            <a:fillRect/>
          </a:stretch>
        </p:blipFill>
        <p:spPr bwMode="auto">
          <a:xfrm>
            <a:off x="3959225" y="4572000"/>
            <a:ext cx="3889375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2" name="Рисунок 9"/>
          <p:cNvPicPr>
            <a:picLocks noChangeAspect="1"/>
          </p:cNvPicPr>
          <p:nvPr/>
        </p:nvPicPr>
        <p:blipFill>
          <a:blip r:embed="rId2"/>
          <a:srcRect l="41495" t="76460" r="7475" b="19760"/>
          <a:stretch>
            <a:fillRect/>
          </a:stretch>
        </p:blipFill>
        <p:spPr bwMode="auto">
          <a:xfrm>
            <a:off x="3959225" y="5194300"/>
            <a:ext cx="388937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latin typeface="Arial" charset="0"/>
              </a:rPr>
              <a:t>№4</a:t>
            </a:r>
          </a:p>
        </p:txBody>
      </p:sp>
      <p:pic>
        <p:nvPicPr>
          <p:cNvPr id="43010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 t="10178" b="23000"/>
          <a:stretch>
            <a:fillRect/>
          </a:stretch>
        </p:blipFill>
        <p:spPr>
          <a:xfrm>
            <a:off x="684213" y="1628775"/>
            <a:ext cx="7758112" cy="38877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4403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 b="75504"/>
          <a:stretch>
            <a:fillRect/>
          </a:stretch>
        </p:blipFill>
        <p:spPr>
          <a:xfrm>
            <a:off x="490538" y="284163"/>
            <a:ext cx="8491537" cy="1560512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rcRect l="5901" t="24800" r="43701" b="3799"/>
          <a:stretch>
            <a:fillRect/>
          </a:stretch>
        </p:blipFill>
        <p:spPr bwMode="auto">
          <a:xfrm>
            <a:off x="511175" y="2133600"/>
            <a:ext cx="3744913" cy="397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rcRect l="61024" t="80450"/>
          <a:stretch>
            <a:fillRect/>
          </a:stretch>
        </p:blipFill>
        <p:spPr bwMode="auto">
          <a:xfrm>
            <a:off x="5122863" y="4765675"/>
            <a:ext cx="3563937" cy="134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latin typeface="Arial" charset="0"/>
              </a:rPr>
              <a:t>№5</a:t>
            </a:r>
          </a:p>
        </p:txBody>
      </p:sp>
      <p:pic>
        <p:nvPicPr>
          <p:cNvPr id="45058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 t="11789"/>
          <a:stretch>
            <a:fillRect/>
          </a:stretch>
        </p:blipFill>
        <p:spPr>
          <a:xfrm>
            <a:off x="539750" y="1268413"/>
            <a:ext cx="8002588" cy="52006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latin typeface="Arial" charset="0"/>
              </a:rPr>
              <a:t>№6</a:t>
            </a:r>
          </a:p>
        </p:txBody>
      </p:sp>
      <p:pic>
        <p:nvPicPr>
          <p:cNvPr id="46082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 b="83458"/>
          <a:stretch>
            <a:fillRect/>
          </a:stretch>
        </p:blipFill>
        <p:spPr>
          <a:xfrm>
            <a:off x="550863" y="1196975"/>
            <a:ext cx="8593137" cy="10668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rcRect l="2750" t="28580" r="61340" b="26060"/>
          <a:stretch>
            <a:fillRect/>
          </a:stretch>
        </p:blipFill>
        <p:spPr bwMode="auto">
          <a:xfrm>
            <a:off x="684213" y="2305050"/>
            <a:ext cx="2963862" cy="280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Заголовок 1"/>
          <p:cNvSpPr>
            <a:spLocks noGrp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r>
              <a:rPr lang="ru-RU" smtClean="0">
                <a:latin typeface="Arial" charset="0"/>
              </a:rPr>
              <a:t>№7</a:t>
            </a:r>
          </a:p>
        </p:txBody>
      </p:sp>
      <p:pic>
        <p:nvPicPr>
          <p:cNvPr id="47106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 r="240" b="10249"/>
          <a:stretch>
            <a:fillRect/>
          </a:stretch>
        </p:blipFill>
        <p:spPr>
          <a:xfrm>
            <a:off x="468313" y="1196975"/>
            <a:ext cx="8408987" cy="47386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611188" y="1557338"/>
            <a:ext cx="7772400" cy="1470025"/>
          </a:xfrm>
        </p:spPr>
        <p:txBody>
          <a:bodyPr>
            <a:normAutofit/>
          </a:bodyPr>
          <a:lstStyle/>
          <a:p>
            <a:r>
              <a:rPr lang="ru-RU" sz="3200" smtClean="0">
                <a:latin typeface="Times New Roman" pitchFamily="18" charset="0"/>
                <a:cs typeface="Times New Roman" pitchFamily="18" charset="0"/>
              </a:rPr>
              <a:t>Найдите площадь  шестиугольника, если его вершины являются серединами ребер куба равных 2 м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1371600" y="3886200"/>
            <a:ext cx="6400800" cy="1752600"/>
          </a:xfrm>
        </p:spPr>
        <p:txBody>
          <a:bodyPr rtlCol="0">
            <a:normAutofit/>
          </a:bodyPr>
          <a:lstStyle/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>
              <a:solidFill>
                <a:schemeClr val="tx1">
                  <a:tint val="75000"/>
                </a:schemeClr>
              </a:solidFill>
            </a:endParaRPr>
          </a:p>
        </p:txBody>
      </p:sp>
      <p:grpSp>
        <p:nvGrpSpPr>
          <p:cNvPr id="4" name="Group 4"/>
          <p:cNvGrpSpPr>
            <a:grpSpLocks/>
          </p:cNvGrpSpPr>
          <p:nvPr/>
        </p:nvGrpSpPr>
        <p:grpSpPr bwMode="auto">
          <a:xfrm>
            <a:off x="1214438" y="3500438"/>
            <a:ext cx="5572125" cy="4129087"/>
            <a:chOff x="384" y="1080"/>
            <a:chExt cx="2803" cy="2088"/>
          </a:xfrm>
        </p:grpSpPr>
        <p:sp>
          <p:nvSpPr>
            <p:cNvPr id="52229" name="Text Box 5"/>
            <p:cNvSpPr txBox="1">
              <a:spLocks noChangeArrowheads="1"/>
            </p:cNvSpPr>
            <p:nvPr/>
          </p:nvSpPr>
          <p:spPr bwMode="auto">
            <a:xfrm>
              <a:off x="384" y="2880"/>
              <a:ext cx="168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>
                  <a:solidFill>
                    <a:srgbClr val="FF3300"/>
                  </a:solidFill>
                  <a:latin typeface="Calibri" pitchFamily="34" charset="0"/>
                </a:rPr>
                <a:t>Ответ.</a:t>
              </a:r>
              <a:r>
                <a:rPr lang="en-US">
                  <a:solidFill>
                    <a:srgbClr val="FF3300"/>
                  </a:solidFill>
                  <a:latin typeface="Calibri" pitchFamily="34" charset="0"/>
                </a:rPr>
                <a:t>  </a:t>
              </a:r>
              <a:r>
                <a:rPr lang="ru-RU">
                  <a:solidFill>
                    <a:srgbClr val="FF3300"/>
                  </a:solidFill>
                  <a:latin typeface="Calibri" pitchFamily="34" charset="0"/>
                </a:rPr>
                <a:t> </a:t>
              </a:r>
              <a:r>
                <a:rPr lang="en-US">
                  <a:solidFill>
                    <a:srgbClr val="FF3300"/>
                  </a:solidFill>
                  <a:latin typeface="Calibri" pitchFamily="34" charset="0"/>
                </a:rPr>
                <a:t>       </a:t>
              </a:r>
              <a:r>
                <a:rPr lang="ru-RU">
                  <a:solidFill>
                    <a:srgbClr val="FF3300"/>
                  </a:solidFill>
                  <a:latin typeface="Calibri" pitchFamily="34" charset="0"/>
                </a:rPr>
                <a:t>.</a:t>
              </a:r>
            </a:p>
          </p:txBody>
        </p:sp>
        <p:pic>
          <p:nvPicPr>
            <p:cNvPr id="52230" name="Picture 6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665" y="1080"/>
              <a:ext cx="1522" cy="12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2231" name="Заголовок 1"/>
          <p:cNvSpPr>
            <a:spLocks/>
          </p:cNvSpPr>
          <p:nvPr/>
        </p:nvSpPr>
        <p:spPr bwMode="auto">
          <a:xfrm>
            <a:off x="468313" y="2603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4400"/>
              <a:t>№8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684213" y="1125538"/>
            <a:ext cx="7772400" cy="1470025"/>
          </a:xfrm>
        </p:spPr>
        <p:txBody>
          <a:bodyPr>
            <a:normAutofit/>
          </a:bodyPr>
          <a:lstStyle/>
          <a:p>
            <a:r>
              <a:rPr lang="ru-RU" sz="3200" smtClean="0">
                <a:latin typeface="Times New Roman" pitchFamily="18" charset="0"/>
                <a:cs typeface="Times New Roman" pitchFamily="18" charset="0"/>
              </a:rPr>
              <a:t>Найдите площадь поверхности многогранника, изображенного на рисунке, все двугранные углы которого прямые.</a:t>
            </a:r>
          </a:p>
        </p:txBody>
      </p:sp>
      <p:pic>
        <p:nvPicPr>
          <p:cNvPr id="54276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28938" y="3143250"/>
            <a:ext cx="3071812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7" name="Заголовок 1"/>
          <p:cNvSpPr>
            <a:spLocks/>
          </p:cNvSpPr>
          <p:nvPr/>
        </p:nvSpPr>
        <p:spPr bwMode="auto">
          <a:xfrm>
            <a:off x="468313" y="2603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4400"/>
              <a:t>№9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95288" y="1412875"/>
            <a:ext cx="8286750" cy="1928813"/>
          </a:xfrm>
        </p:spPr>
        <p:txBody>
          <a:bodyPr>
            <a:normAutofit/>
          </a:bodyPr>
          <a:lstStyle/>
          <a:p>
            <a:r>
              <a:rPr lang="ru-RU" sz="3200" smtClean="0">
                <a:latin typeface="Times New Roman" pitchFamily="18" charset="0"/>
                <a:cs typeface="Times New Roman" pitchFamily="18" charset="0"/>
              </a:rPr>
              <a:t>Найдите площадь поверхности многогранника, изображенного на рисунке (все двугранные углы прямые).</a:t>
            </a:r>
            <a:r>
              <a:rPr lang="ru-RU" sz="400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4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4000" smtClean="0">
                <a:latin typeface="Times New Roman" pitchFamily="18" charset="0"/>
                <a:cs typeface="Times New Roman" pitchFamily="18" charset="0"/>
              </a:rPr>
              <a:t>     </a:t>
            </a:r>
            <a:br>
              <a:rPr lang="ru-RU" sz="4000" smtClean="0">
                <a:latin typeface="Times New Roman" pitchFamily="18" charset="0"/>
                <a:cs typeface="Times New Roman" pitchFamily="18" charset="0"/>
              </a:rPr>
            </a:br>
            <a:endParaRPr lang="ru-RU" sz="400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5299" name="Picture 1030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2357438" y="3214688"/>
            <a:ext cx="3656012" cy="3051175"/>
          </a:xfrm>
          <a:ln/>
        </p:spPr>
      </p:pic>
      <p:sp>
        <p:nvSpPr>
          <p:cNvPr id="55301" name="Заголовок 1"/>
          <p:cNvSpPr>
            <a:spLocks/>
          </p:cNvSpPr>
          <p:nvPr/>
        </p:nvSpPr>
        <p:spPr bwMode="auto">
          <a:xfrm>
            <a:off x="468313" y="2603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4400"/>
              <a:t>№10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138</Words>
  <Application>Microsoft Office PowerPoint</Application>
  <PresentationFormat>Экран (4:3)</PresentationFormat>
  <Paragraphs>27</Paragraphs>
  <Slides>24</Slides>
  <Notes>0</Notes>
  <HiddenSlides>3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Шаблон оформления</vt:lpstr>
      </vt:variant>
      <vt:variant>
        <vt:i4>2</vt:i4>
      </vt:variant>
      <vt:variant>
        <vt:lpstr>Заголовки слайдов</vt:lpstr>
      </vt:variant>
      <vt:variant>
        <vt:i4>24</vt:i4>
      </vt:variant>
    </vt:vector>
  </HeadingPairs>
  <TitlesOfParts>
    <vt:vector size="31" baseType="lpstr">
      <vt:lpstr>Calibri</vt:lpstr>
      <vt:lpstr>Arial</vt:lpstr>
      <vt:lpstr>Segoe Script</vt:lpstr>
      <vt:lpstr>Wingdings</vt:lpstr>
      <vt:lpstr>Times New Roman</vt:lpstr>
      <vt:lpstr>Тема Office</vt:lpstr>
      <vt:lpstr>Специальное оформление</vt:lpstr>
      <vt:lpstr>Слайд 1</vt:lpstr>
      <vt:lpstr>Определение призмы</vt:lpstr>
      <vt:lpstr>Слайд 3</vt:lpstr>
      <vt:lpstr>Слайд 4</vt:lpstr>
      <vt:lpstr>Слайд 5</vt:lpstr>
      <vt:lpstr>Свойства прямой призмы</vt:lpstr>
      <vt:lpstr>Параллелепипед</vt:lpstr>
      <vt:lpstr>Наклонная призма</vt:lpstr>
      <vt:lpstr>Слайд 9</vt:lpstr>
      <vt:lpstr>Виды призм</vt:lpstr>
      <vt:lpstr>Слайд 11</vt:lpstr>
      <vt:lpstr>Слайд 12</vt:lpstr>
      <vt:lpstr>Объем призмы</vt:lpstr>
      <vt:lpstr>№1</vt:lpstr>
      <vt:lpstr>№2</vt:lpstr>
      <vt:lpstr>№3</vt:lpstr>
      <vt:lpstr>№4</vt:lpstr>
      <vt:lpstr>Слайд 18</vt:lpstr>
      <vt:lpstr>№5</vt:lpstr>
      <vt:lpstr>№6</vt:lpstr>
      <vt:lpstr>№7</vt:lpstr>
      <vt:lpstr>Найдите площадь  шестиугольника, если его вершины являются серединами ребер куба равных 2 м</vt:lpstr>
      <vt:lpstr>Найдите площадь поверхности многогранника, изображенного на рисунке, все двугранные углы которого прямые.</vt:lpstr>
      <vt:lpstr>Найдите площадь поверхности многогранника, изображенного на рисунке (все двугранные углы прямые).                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  презентации</dc:title>
  <dc:creator>Павел</dc:creator>
  <cp:lastModifiedBy>Учитель</cp:lastModifiedBy>
  <cp:revision>17</cp:revision>
  <dcterms:created xsi:type="dcterms:W3CDTF">2009-01-08T12:15:48Z</dcterms:created>
  <dcterms:modified xsi:type="dcterms:W3CDTF">2021-02-17T04:54:54Z</dcterms:modified>
</cp:coreProperties>
</file>