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58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043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949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92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605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333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681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364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640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835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112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353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3F979-37E9-44E7-8870-6150DEC8B16B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C8506-31C7-40D9-B9C2-F54E1498A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747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Генотипические мутации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074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генотипических </a:t>
            </a:r>
            <a:r>
              <a:rPr lang="ru-RU" dirty="0"/>
              <a:t>мутаций: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Генные мутации.</a:t>
            </a:r>
            <a:r>
              <a:rPr lang="ru-RU" dirty="0"/>
              <a:t> 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Хромосомные </a:t>
            </a:r>
            <a:r>
              <a:rPr lang="ru-RU" b="1" dirty="0"/>
              <a:t>мутации</a:t>
            </a:r>
            <a:r>
              <a:rPr lang="ru-RU" dirty="0"/>
              <a:t> </a:t>
            </a:r>
            <a:r>
              <a:rPr lang="ru-RU" dirty="0" smtClean="0"/>
              <a:t>.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/>
              <a:t>Геномные мутации</a:t>
            </a:r>
            <a:r>
              <a:rPr lang="ru-RU" dirty="0" smtClean="0"/>
              <a:t>.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2303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Генные мутации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Генные мутации связаны с изменениями в структуре ДНК, это изменения строения отдельных генов. Так как в результате генных мутаций происходят изменения в единичных нуклеотидах ДНК, такие мутации называют </a:t>
            </a:r>
            <a:r>
              <a:rPr lang="ru-RU" dirty="0" err="1" smtClean="0"/>
              <a:t>точковыми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Причина генных мутаций: «ошибка» при репликации ДНК, </a:t>
            </a:r>
            <a:r>
              <a:rPr lang="ru-RU" dirty="0"/>
              <a:t>н</a:t>
            </a:r>
            <a:r>
              <a:rPr lang="ru-RU" dirty="0" smtClean="0"/>
              <a:t>апример, выпадение, вставка, замена нуклеотида. Например, замена А на Т.</a:t>
            </a:r>
          </a:p>
          <a:p>
            <a:pPr marL="0" indent="0">
              <a:buNone/>
            </a:pPr>
            <a:r>
              <a:rPr lang="ru-RU" dirty="0" smtClean="0"/>
              <a:t>Последствия: образование аномального гена, а следовательно, и аномальной структуры белка, что приводит к развитию аномального признака.</a:t>
            </a:r>
          </a:p>
          <a:p>
            <a:pPr marL="0" indent="0">
              <a:buNone/>
            </a:pPr>
            <a:r>
              <a:rPr lang="ru-RU" dirty="0" smtClean="0"/>
              <a:t>Примеры: </a:t>
            </a:r>
            <a:r>
              <a:rPr lang="ru-RU" dirty="0" err="1" smtClean="0"/>
              <a:t>серповидноклеточная</a:t>
            </a:r>
            <a:r>
              <a:rPr lang="ru-RU" dirty="0" smtClean="0"/>
              <a:t> анемия, </a:t>
            </a:r>
            <a:r>
              <a:rPr lang="ru-RU" dirty="0" err="1" smtClean="0"/>
              <a:t>фенилкетонурия</a:t>
            </a:r>
            <a:r>
              <a:rPr lang="ru-RU" dirty="0" smtClean="0"/>
              <a:t>, дальтонизм, гемофилия. альбинизм.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1852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724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Пример генной мутации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773255"/>
            <a:ext cx="10515600" cy="140370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При серповидно-клеточной анемии происходит замена одного нуклеотида, в результате чего в одной из цепей гемоглобина аминокислота </a:t>
            </a:r>
            <a:r>
              <a:rPr lang="ru-RU" dirty="0" err="1" smtClean="0"/>
              <a:t>глутамин</a:t>
            </a:r>
            <a:r>
              <a:rPr lang="ru-RU" dirty="0" smtClean="0"/>
              <a:t> заменяется на </a:t>
            </a:r>
            <a:r>
              <a:rPr lang="ru-RU" dirty="0" err="1" smtClean="0"/>
              <a:t>валин</a:t>
            </a:r>
            <a:r>
              <a:rPr lang="ru-RU" dirty="0" smtClean="0"/>
              <a:t>. Это приводит к деформации эритроцитов, которые приобретая форму серпа, не способны транспортировать кислород.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903" y="154235"/>
            <a:ext cx="7619772" cy="443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732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5928"/>
            <a:ext cx="10515600" cy="5571035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276" y="210698"/>
            <a:ext cx="2887968" cy="60799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8612" y="683046"/>
            <a:ext cx="65219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норме эритроциты человека имеют форму двояковогнутого диска. При серповидно-клеточной анемии они приобретают вид серпа. Такие эритроциты не могут связывать достаточное количество кислорода, поэтому организм постоянно испытывает недостаток кислорода. Дети, страдающие этим заболеванием, погибают в раннем возрасте. У </a:t>
            </a:r>
            <a:r>
              <a:rPr lang="ru-RU" sz="2400" dirty="0" err="1" smtClean="0"/>
              <a:t>гетерозигот</a:t>
            </a:r>
            <a:r>
              <a:rPr lang="ru-RU" sz="2400" dirty="0" smtClean="0"/>
              <a:t> заболевание не проявляется, так как основное количество эритроцитов имеет нормальную форму, и только часть – измененную.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7557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8686"/>
            <a:ext cx="10515600" cy="64842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Хромосомные мутации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27113"/>
            <a:ext cx="10515600" cy="544985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Хромосомные мутации (хромосомные перестройки или аберрации)</a:t>
            </a:r>
            <a:r>
              <a:rPr lang="ru-RU" dirty="0" smtClean="0"/>
              <a:t> – изменение структуры, размеров хромосом. Затрагивают сразу несколько генов.</a:t>
            </a:r>
          </a:p>
          <a:p>
            <a:pPr marL="0" indent="0">
              <a:buNone/>
            </a:pPr>
            <a:r>
              <a:rPr lang="ru-RU" dirty="0" smtClean="0"/>
              <a:t>Хромосомные мутации видны в световой микроскоп, так как изменяется общий вид хромосомы.</a:t>
            </a:r>
          </a:p>
          <a:p>
            <a:pPr marL="0" indent="0">
              <a:buNone/>
            </a:pPr>
            <a:r>
              <a:rPr lang="ru-RU" dirty="0" smtClean="0"/>
              <a:t>Причина хромосомных мутаций: нарушения при кроссинговере.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667" y="3578866"/>
            <a:ext cx="5004106" cy="306093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73996" y="5411666"/>
            <a:ext cx="43940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Пример: синдром кошачьего крика. Причина – </a:t>
            </a:r>
            <a:r>
              <a:rPr lang="ru-RU" dirty="0" err="1" smtClean="0"/>
              <a:t>делеция</a:t>
            </a:r>
            <a:r>
              <a:rPr lang="ru-RU" dirty="0" smtClean="0"/>
              <a:t> в коротком плече 5-ой хромосомы.</a:t>
            </a:r>
          </a:p>
        </p:txBody>
      </p:sp>
    </p:spTree>
    <p:extLst>
      <p:ext uri="{BB962C8B-B14F-4D97-AF65-F5344CB8AC3E}">
        <p14:creationId xmlns:p14="http://schemas.microsoft.com/office/powerpoint/2010/main" val="4203822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11146"/>
          <a:stretch/>
        </p:blipFill>
        <p:spPr>
          <a:xfrm>
            <a:off x="5352437" y="1594271"/>
            <a:ext cx="6630760" cy="336331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5664" y="243940"/>
            <a:ext cx="10224911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Виды хромосомных мутаций: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6677" y="1065461"/>
            <a:ext cx="5022774" cy="567686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1. </a:t>
            </a:r>
            <a:r>
              <a:rPr lang="ru-RU" dirty="0" err="1" smtClean="0"/>
              <a:t>Делеция</a:t>
            </a:r>
            <a:r>
              <a:rPr lang="ru-RU" dirty="0" smtClean="0"/>
              <a:t> – потеря участка хромосомы в результате отрыва ее части, сохраняется </a:t>
            </a:r>
            <a:r>
              <a:rPr lang="ru-RU" dirty="0" err="1" smtClean="0"/>
              <a:t>центромера</a:t>
            </a:r>
            <a:r>
              <a:rPr lang="ru-RU" dirty="0" smtClean="0"/>
              <a:t>, но теряется часть генов.</a:t>
            </a:r>
          </a:p>
          <a:p>
            <a:pPr marL="0" indent="0">
              <a:buNone/>
            </a:pPr>
            <a:r>
              <a:rPr lang="ru-RU" dirty="0" smtClean="0"/>
              <a:t>2. Дупликация – удвоение генов в определённом участке хромосомы, при котором один участок хромосомы представлен более одного раза.</a:t>
            </a:r>
          </a:p>
          <a:p>
            <a:pPr marL="0" indent="0">
              <a:buNone/>
            </a:pPr>
            <a:r>
              <a:rPr lang="ru-RU" dirty="0" smtClean="0"/>
              <a:t>3. </a:t>
            </a:r>
            <a:r>
              <a:rPr lang="ru-RU" dirty="0" err="1" smtClean="0"/>
              <a:t>Транслокация</a:t>
            </a:r>
            <a:r>
              <a:rPr lang="ru-RU" dirty="0" smtClean="0"/>
              <a:t> – </a:t>
            </a:r>
            <a:r>
              <a:rPr lang="ru-RU" dirty="0" err="1" smtClean="0"/>
              <a:t>межхромосомные</a:t>
            </a:r>
            <a:r>
              <a:rPr lang="ru-RU" dirty="0" smtClean="0"/>
              <a:t> перестройки, связанные с переносом части генов на другую негомологичную хромосому; результат- изменение группы сцепления генов.</a:t>
            </a:r>
          </a:p>
          <a:p>
            <a:pPr marL="0" indent="0">
              <a:buNone/>
            </a:pPr>
            <a:r>
              <a:rPr lang="ru-RU" dirty="0" smtClean="0"/>
              <a:t>4. Инверсия - поворот участка на 180 градусов, меняется последовательность сцепления генов.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607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Геномные мутации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Геномные мутации -</a:t>
            </a:r>
            <a:r>
              <a:rPr lang="ru-RU" dirty="0" smtClean="0"/>
              <a:t> </a:t>
            </a:r>
            <a:r>
              <a:rPr lang="ru-RU" dirty="0"/>
              <a:t>изменение количества хромосом. Причины – нарушения </a:t>
            </a:r>
            <a:r>
              <a:rPr lang="ru-RU" dirty="0" smtClean="0"/>
              <a:t>веретена деления при </a:t>
            </a:r>
            <a:r>
              <a:rPr lang="ru-RU" dirty="0"/>
              <a:t>расхождении хромосом.</a:t>
            </a:r>
          </a:p>
          <a:p>
            <a:pPr marL="0" indent="0">
              <a:buNone/>
            </a:pPr>
            <a:r>
              <a:rPr lang="ru-RU" dirty="0" smtClean="0"/>
              <a:t>Виды геномных мутаций: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Полиплоидия.</a:t>
            </a:r>
          </a:p>
          <a:p>
            <a:pPr marL="514350" indent="-514350">
              <a:buAutoNum type="arabicPeriod"/>
            </a:pPr>
            <a:r>
              <a:rPr lang="ru-RU" dirty="0" smtClean="0"/>
              <a:t>Анеуплоидия.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1104" y="2633146"/>
            <a:ext cx="461010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90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Полиплоидия – кратное увеличение числа хромосом (3 </a:t>
            </a:r>
            <a:r>
              <a:rPr lang="en-US" dirty="0" smtClean="0"/>
              <a:t>n, 4 n</a:t>
            </a:r>
            <a:r>
              <a:rPr lang="ru-RU" dirty="0" smtClean="0"/>
              <a:t> и т.д.</a:t>
            </a:r>
            <a:r>
              <a:rPr lang="en-US" dirty="0" smtClean="0"/>
              <a:t>)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Причины полиплоидии:</a:t>
            </a:r>
          </a:p>
          <a:p>
            <a:pPr marL="514350" indent="-514350">
              <a:buAutoNum type="arabicPeriod"/>
            </a:pPr>
            <a:r>
              <a:rPr lang="ru-RU" dirty="0" smtClean="0"/>
              <a:t>Если ядро делится быстрее цитоплазмы, число хромосом в клетке удваивается по сравнению с исходной, возникает тетраплоидная клетка. Она может дать начало диплоидным гаметам, которые сливаясь, образуют тетраплоидный организм.</a:t>
            </a:r>
          </a:p>
          <a:p>
            <a:pPr marL="514350" indent="-514350">
              <a:buAutoNum type="arabicPeriod"/>
            </a:pPr>
            <a:r>
              <a:rPr lang="ru-RU" dirty="0" smtClean="0"/>
              <a:t>При нарушении веретена деления в мейозе возникают диплоидные гаметы, которые сливаясь с гаплоидной гаметой, образуют </a:t>
            </a:r>
            <a:r>
              <a:rPr lang="ru-RU" dirty="0" err="1" smtClean="0"/>
              <a:t>триплоидный</a:t>
            </a:r>
            <a:r>
              <a:rPr lang="ru-RU" dirty="0" smtClean="0"/>
              <a:t> организм.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7829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83894"/>
            <a:ext cx="10515600" cy="55930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Многие культурные растения являются </a:t>
            </a:r>
            <a:r>
              <a:rPr lang="ru-RU" dirty="0" err="1" smtClean="0"/>
              <a:t>полиплоидами</a:t>
            </a:r>
            <a:r>
              <a:rPr lang="ru-RU" dirty="0" smtClean="0"/>
              <a:t> по отношению к диким предкам. У полиплоидных растений увеличены размеры клеток, вегетативных органов, плодов и семян, выше содержание сахаров.</a:t>
            </a:r>
          </a:p>
          <a:p>
            <a:pPr marL="0" indent="0">
              <a:buNone/>
            </a:pPr>
            <a:r>
              <a:rPr lang="ru-RU" dirty="0" smtClean="0"/>
              <a:t>У животных полиплоидия, как правило, не встречается, так как снижается их жизнеспособность.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569" y="3719597"/>
            <a:ext cx="4563439" cy="19476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300" y="2616965"/>
            <a:ext cx="2857500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30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72029"/>
            <a:ext cx="6774455" cy="55049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Анеуплоидия (</a:t>
            </a:r>
            <a:r>
              <a:rPr lang="ru-RU" dirty="0" err="1" smtClean="0"/>
              <a:t>гетероплоидия</a:t>
            </a:r>
            <a:r>
              <a:rPr lang="ru-RU" dirty="0" smtClean="0"/>
              <a:t>) – увеличение или уменьшение числа хромосом в кариотипе на одну, две и т.д.</a:t>
            </a:r>
          </a:p>
          <a:p>
            <a:pPr marL="0" indent="0">
              <a:buNone/>
            </a:pPr>
            <a:r>
              <a:rPr lang="ru-RU" dirty="0" smtClean="0"/>
              <a:t>Причина: </a:t>
            </a:r>
            <a:r>
              <a:rPr lang="ru-RU" dirty="0" err="1" smtClean="0"/>
              <a:t>нерасхождение</a:t>
            </a:r>
            <a:r>
              <a:rPr lang="ru-RU" dirty="0" smtClean="0"/>
              <a:t> одной или нескольких хромосом в мейозе после конъюгации или сестринских хроматид.</a:t>
            </a:r>
          </a:p>
          <a:p>
            <a:pPr marL="0" indent="0">
              <a:buNone/>
            </a:pPr>
            <a:r>
              <a:rPr lang="ru-RU" dirty="0" smtClean="0"/>
              <a:t>Пример: </a:t>
            </a:r>
            <a:r>
              <a:rPr lang="ru-RU" dirty="0" err="1" smtClean="0"/>
              <a:t>трисомия</a:t>
            </a:r>
            <a:r>
              <a:rPr lang="ru-RU" dirty="0" smtClean="0"/>
              <a:t> по 21 хромосоме, синдром Дауна.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49828" t="18897"/>
          <a:stretch/>
        </p:blipFill>
        <p:spPr>
          <a:xfrm>
            <a:off x="7461934" y="1010052"/>
            <a:ext cx="4268046" cy="516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057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Синдром Дауна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При нарушении мейоза возникает </a:t>
            </a:r>
            <a:r>
              <a:rPr lang="ru-RU" dirty="0" err="1" smtClean="0"/>
              <a:t>нерасхождение</a:t>
            </a:r>
            <a:r>
              <a:rPr lang="ru-RU" dirty="0" smtClean="0"/>
              <a:t> хромосом у женщин.</a:t>
            </a:r>
          </a:p>
          <a:p>
            <a:pPr marL="0" indent="0">
              <a:buNone/>
            </a:pPr>
            <a:r>
              <a:rPr lang="ru-RU" dirty="0" smtClean="0"/>
              <a:t>Формируются аномальные клетки (XX) вместо нормальных гамет.</a:t>
            </a:r>
          </a:p>
          <a:p>
            <a:pPr marL="0" indent="0">
              <a:buNone/>
            </a:pPr>
            <a:r>
              <a:rPr lang="ru-RU" dirty="0" smtClean="0"/>
              <a:t>При оплодотворении гамета с аномальным набором 21-й пары хромосом (XX) сливается с нормальным сперматозоидом, содержащим в ядре одну хромосому 21-й пары. В результате формируется зигота с набором хромосом по 21-й паре — XXX.</a:t>
            </a:r>
          </a:p>
          <a:p>
            <a:pPr marL="0" indent="0">
              <a:buNone/>
            </a:pPr>
            <a:r>
              <a:rPr lang="ru-RU" dirty="0" smtClean="0"/>
              <a:t>Чем старше мать, тем выше риск рождения ребенка с такой патологией.</a:t>
            </a:r>
          </a:p>
          <a:p>
            <a:pPr marL="0" indent="0">
              <a:buNone/>
            </a:pPr>
            <a:r>
              <a:rPr lang="ru-RU" dirty="0" smtClean="0"/>
              <a:t>Синдрому Дауна обычно сопутствуют характерные внешние признаки: плоское лицо, развитие </a:t>
            </a:r>
            <a:r>
              <a:rPr lang="ru-RU" dirty="0" err="1" smtClean="0"/>
              <a:t>эпикантуса</a:t>
            </a:r>
            <a:r>
              <a:rPr lang="ru-RU" dirty="0" smtClean="0"/>
              <a:t> («третьего века», как у представителей монголоидной расы), </a:t>
            </a:r>
            <a:r>
              <a:rPr lang="ru-RU" dirty="0" err="1" smtClean="0"/>
              <a:t>гиперподвижность</a:t>
            </a:r>
            <a:r>
              <a:rPr lang="ru-RU" dirty="0" smtClean="0"/>
              <a:t> суставов, короткие конечности, постоянно открытый рот и другие признаки. Кроме того, синдром Дауна часто сопровождается умственной отсталостью.</a:t>
            </a:r>
          </a:p>
          <a:p>
            <a:pPr marL="0" indent="0">
              <a:buNone/>
            </a:pPr>
            <a:r>
              <a:rPr lang="ru-RU" dirty="0" smtClean="0"/>
              <a:t> Степень проявления задержки умственного и речевого развития зависит как от врождённых факторов, так и от занятий с ребёнком. Дети с синдромом Дауна обучаемы. Занятия с ними по специальным методикам, учитывающим особенности их развития и восприятия, обычно приводят к неплохим результатам. 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44103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627</Words>
  <Application>Microsoft Office PowerPoint</Application>
  <PresentationFormat>Широкоэкранный</PresentationFormat>
  <Paragraphs>49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Генотипические мутации</vt:lpstr>
      <vt:lpstr>Классификация генотипических мутаций:</vt:lpstr>
      <vt:lpstr>Генные мутации</vt:lpstr>
      <vt:lpstr>Пример генной мутации</vt:lpstr>
      <vt:lpstr>Презентация PowerPoint</vt:lpstr>
      <vt:lpstr>Хромосомные мутации</vt:lpstr>
      <vt:lpstr>Виды хромосомных мутаций:</vt:lpstr>
      <vt:lpstr>Геномные мутации </vt:lpstr>
      <vt:lpstr>Презентация PowerPoint</vt:lpstr>
      <vt:lpstr>Презентация PowerPoint</vt:lpstr>
      <vt:lpstr>Презентация PowerPoint</vt:lpstr>
      <vt:lpstr>Синдром Дауна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Генотипические мутации</dc:title>
  <dc:creator>RePack by Diakov</dc:creator>
  <cp:lastModifiedBy>RePack by Diakov</cp:lastModifiedBy>
  <cp:revision>14</cp:revision>
  <dcterms:created xsi:type="dcterms:W3CDTF">2020-05-18T18:30:18Z</dcterms:created>
  <dcterms:modified xsi:type="dcterms:W3CDTF">2020-05-19T07:42:22Z</dcterms:modified>
</cp:coreProperties>
</file>