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3" r:id="rId8"/>
    <p:sldId id="265" r:id="rId9"/>
    <p:sldId id="267" r:id="rId10"/>
    <p:sldId id="266" r:id="rId11"/>
    <p:sldId id="262" r:id="rId12"/>
    <p:sldId id="261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51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7E938-F308-4D7F-8D6D-E42ECB6D4C49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FAE13-AF75-45A5-88C6-043C2D93668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7E938-F308-4D7F-8D6D-E42ECB6D4C49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FAE13-AF75-45A5-88C6-043C2D93668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7E938-F308-4D7F-8D6D-E42ECB6D4C49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FAE13-AF75-45A5-88C6-043C2D93668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7E938-F308-4D7F-8D6D-E42ECB6D4C49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FAE13-AF75-45A5-88C6-043C2D93668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7E938-F308-4D7F-8D6D-E42ECB6D4C49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FAE13-AF75-45A5-88C6-043C2D93668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7E938-F308-4D7F-8D6D-E42ECB6D4C49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FAE13-AF75-45A5-88C6-043C2D93668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7E938-F308-4D7F-8D6D-E42ECB6D4C49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FAE13-AF75-45A5-88C6-043C2D93668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7E938-F308-4D7F-8D6D-E42ECB6D4C49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FAE13-AF75-45A5-88C6-043C2D93668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7E938-F308-4D7F-8D6D-E42ECB6D4C49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FAE13-AF75-45A5-88C6-043C2D93668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7E938-F308-4D7F-8D6D-E42ECB6D4C49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FAE13-AF75-45A5-88C6-043C2D93668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7E938-F308-4D7F-8D6D-E42ECB6D4C49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FAE13-AF75-45A5-88C6-043C2D93668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27E938-F308-4D7F-8D6D-E42ECB6D4C49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8FAE13-AF75-45A5-88C6-043C2D93668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ПРОИЗВОДСТВО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99392"/>
            <a:ext cx="9144000" cy="432390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191223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Современное производство и профессиональное образование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589240"/>
            <a:ext cx="6400800" cy="864096"/>
          </a:xfrm>
        </p:spPr>
        <p:txBody>
          <a:bodyPr/>
          <a:lstStyle/>
          <a:p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Цель: познакомиться с современным производством и профессиональным образованием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u="sng" dirty="0" smtClean="0"/>
              <a:t>Задачи</a:t>
            </a:r>
            <a:r>
              <a:rPr lang="ru-RU" dirty="0" smtClean="0"/>
              <a:t>: познакомиться с: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Определениями «профессия», «специальность», «квалификация»;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Сферами современного производства и их составляющими;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Взаимосвязью производства и окружающей среды.</a:t>
            </a:r>
          </a:p>
          <a:p>
            <a:pPr marL="514350" indent="-514350">
              <a:buFont typeface="+mj-lt"/>
              <a:buAutoNum type="arabicPeriod"/>
            </a:pP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ru-RU" dirty="0" smtClean="0"/>
              <a:t>Определения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lnSpcReduction="10000"/>
          </a:bodyPr>
          <a:lstStyle/>
          <a:p>
            <a:r>
              <a:rPr lang="ru-RU" sz="2800" b="1" i="1" dirty="0" smtClean="0"/>
              <a:t>Профессия</a:t>
            </a:r>
            <a:r>
              <a:rPr lang="ru-RU" sz="2800" dirty="0" smtClean="0"/>
              <a:t> – род трудовой деятельности, требующий специальных знаний, опыта и являющийся для него источником доходов. Например, профессия врач, учитель, инженер, менеджер и др.</a:t>
            </a:r>
          </a:p>
          <a:p>
            <a:r>
              <a:rPr lang="ru-RU" sz="2800" b="1" i="1" dirty="0" smtClean="0"/>
              <a:t>Специальность</a:t>
            </a:r>
            <a:r>
              <a:rPr lang="ru-RU" sz="2800" dirty="0" smtClean="0"/>
              <a:t> – более узкая область приложения физических и духовных сил человека в рамках той или иной профессии. Например, профессия врач, а специальность врач-терапевт.</a:t>
            </a:r>
          </a:p>
          <a:p>
            <a:r>
              <a:rPr lang="ru-RU" sz="2800" b="1" i="1" dirty="0" smtClean="0"/>
              <a:t>Квалификация</a:t>
            </a:r>
            <a:r>
              <a:rPr lang="ru-RU" sz="2800" dirty="0" smtClean="0"/>
              <a:t> – уровень общей и специальной профессиональной подготовки, степень развития профессиональных знаний и навыков.</a:t>
            </a:r>
            <a:endParaRPr lang="ru-RU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ru-RU" dirty="0" smtClean="0"/>
              <a:t>Составьте таблицу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67544" y="980728"/>
          <a:ext cx="8229600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3200" dirty="0" smtClean="0"/>
                        <a:t>Профессия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dirty="0" smtClean="0"/>
                        <a:t>Специальность</a:t>
                      </a:r>
                      <a:endParaRPr lang="ru-RU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3200" dirty="0" smtClean="0"/>
                        <a:t>Врач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dirty="0" smtClean="0"/>
                        <a:t>Терапевт</a:t>
                      </a:r>
                      <a:endParaRPr lang="ru-RU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3200" dirty="0" smtClean="0"/>
                        <a:t>Учитель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3200" dirty="0" smtClean="0"/>
                        <a:t>Инженер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3200" dirty="0" smtClean="0"/>
                        <a:t>Строитель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3200" dirty="0" smtClean="0"/>
                        <a:t>Преподаватель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3200" dirty="0" smtClean="0"/>
                        <a:t>Ветеринар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3200" dirty="0" smtClean="0"/>
                        <a:t>Продавец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3200" dirty="0" smtClean="0"/>
                        <a:t>Агроном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32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Сферы производства и их составляющие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84784"/>
            <a:ext cx="8435280" cy="4392488"/>
          </a:xfrm>
        </p:spPr>
        <p:txBody>
          <a:bodyPr>
            <a:normAutofit/>
          </a:bodyPr>
          <a:lstStyle/>
          <a:p>
            <a:r>
              <a:rPr lang="ru-RU" b="1" i="1" dirty="0" smtClean="0"/>
              <a:t>Материальное производство </a:t>
            </a:r>
            <a:r>
              <a:rPr lang="ru-RU" dirty="0" smtClean="0"/>
              <a:t>– отрасли, производящие и доводящие до потребителя материальные блага.</a:t>
            </a:r>
          </a:p>
          <a:p>
            <a:pPr lvl="1"/>
            <a:r>
              <a:rPr lang="ru-RU" dirty="0" smtClean="0"/>
              <a:t>Добывающая и обрабатывающая промышленность;</a:t>
            </a:r>
          </a:p>
          <a:p>
            <a:pPr lvl="1"/>
            <a:r>
              <a:rPr lang="ru-RU" dirty="0" smtClean="0"/>
              <a:t>Сельское хозяйство;</a:t>
            </a:r>
          </a:p>
          <a:p>
            <a:pPr lvl="1"/>
            <a:r>
              <a:rPr lang="ru-RU" dirty="0" smtClean="0"/>
              <a:t>Строительство и др.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Составьте таблицу</a:t>
            </a:r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289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3200" dirty="0" smtClean="0"/>
                        <a:t>Отрасли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dirty="0" smtClean="0"/>
                        <a:t>Профессии</a:t>
                      </a:r>
                      <a:endParaRPr lang="ru-RU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3200" dirty="0" smtClean="0"/>
                        <a:t>Добывающая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3200" dirty="0" smtClean="0"/>
                        <a:t>Обрабатывающая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3200" dirty="0" smtClean="0"/>
                        <a:t>Сельское хозяйство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3200" dirty="0" smtClean="0"/>
                        <a:t>Строительство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32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0680"/>
          </a:xfrm>
        </p:spPr>
        <p:txBody>
          <a:bodyPr>
            <a:normAutofit fontScale="85000" lnSpcReduction="20000"/>
          </a:bodyPr>
          <a:lstStyle/>
          <a:p>
            <a:r>
              <a:rPr lang="ru-RU" sz="3300" dirty="0" smtClean="0"/>
              <a:t>Производство </a:t>
            </a:r>
            <a:r>
              <a:rPr lang="ru-RU" sz="3300" b="1" i="1" dirty="0" smtClean="0"/>
              <a:t>нематериальных благ </a:t>
            </a:r>
          </a:p>
          <a:p>
            <a:pPr>
              <a:buNone/>
            </a:pPr>
            <a:r>
              <a:rPr lang="ru-RU" sz="3300" b="1" i="1" dirty="0"/>
              <a:t>	</a:t>
            </a:r>
            <a:r>
              <a:rPr lang="ru-RU" sz="3300" dirty="0" smtClean="0"/>
              <a:t>и </a:t>
            </a:r>
            <a:r>
              <a:rPr lang="ru-RU" sz="3300" b="1" i="1" dirty="0" smtClean="0"/>
              <a:t>оказание услуг</a:t>
            </a:r>
            <a:r>
              <a:rPr lang="ru-RU" sz="3300" dirty="0" smtClean="0"/>
              <a:t>:</a:t>
            </a:r>
            <a:endParaRPr lang="ru-RU" sz="3300" b="1" i="1" dirty="0" smtClean="0"/>
          </a:p>
          <a:p>
            <a:pPr marL="971550" lvl="1" indent="-514350">
              <a:buFont typeface="+mj-lt"/>
              <a:buAutoNum type="arabicPeriod"/>
            </a:pPr>
            <a:r>
              <a:rPr lang="ru-RU" dirty="0" smtClean="0"/>
              <a:t>Здравоохранение;</a:t>
            </a:r>
          </a:p>
          <a:p>
            <a:pPr marL="971550" lvl="1" indent="-514350">
              <a:buFont typeface="+mj-lt"/>
              <a:buAutoNum type="arabicPeriod"/>
            </a:pPr>
            <a:r>
              <a:rPr lang="ru-RU" dirty="0" smtClean="0"/>
              <a:t>Наука и образование;</a:t>
            </a:r>
          </a:p>
          <a:p>
            <a:pPr marL="971550" lvl="1" indent="-514350">
              <a:buFont typeface="+mj-lt"/>
              <a:buAutoNum type="arabicPeriod"/>
            </a:pPr>
            <a:r>
              <a:rPr lang="ru-RU" dirty="0" smtClean="0"/>
              <a:t>Культура;</a:t>
            </a:r>
          </a:p>
          <a:p>
            <a:pPr marL="971550" lvl="1" indent="-514350">
              <a:buFont typeface="+mj-lt"/>
              <a:buAutoNum type="arabicPeriod"/>
            </a:pPr>
            <a:r>
              <a:rPr lang="ru-RU" dirty="0" smtClean="0"/>
              <a:t>Информационные услуги;</a:t>
            </a:r>
          </a:p>
          <a:p>
            <a:pPr marL="971550" lvl="1" indent="-514350">
              <a:buFont typeface="+mj-lt"/>
              <a:buAutoNum type="arabicPeriod"/>
            </a:pPr>
            <a:r>
              <a:rPr lang="ru-RU" dirty="0" smtClean="0"/>
              <a:t>Социальное обеспечение;</a:t>
            </a:r>
          </a:p>
          <a:p>
            <a:pPr marL="971550" lvl="1" indent="-514350">
              <a:buFont typeface="+mj-lt"/>
              <a:buAutoNum type="arabicPeriod"/>
            </a:pPr>
            <a:r>
              <a:rPr lang="ru-RU" dirty="0" smtClean="0"/>
              <a:t>Торговля;</a:t>
            </a:r>
          </a:p>
          <a:p>
            <a:pPr marL="971550" lvl="1" indent="-514350">
              <a:buFont typeface="+mj-lt"/>
              <a:buAutoNum type="arabicPeriod"/>
            </a:pPr>
            <a:r>
              <a:rPr lang="ru-RU" dirty="0" smtClean="0"/>
              <a:t>Общественное питание;</a:t>
            </a:r>
          </a:p>
          <a:p>
            <a:pPr marL="971550" lvl="1" indent="-514350">
              <a:buFont typeface="+mj-lt"/>
              <a:buAutoNum type="arabicPeriod"/>
            </a:pPr>
            <a:r>
              <a:rPr lang="ru-RU" dirty="0" smtClean="0"/>
              <a:t>Жилищно-коммунальное хозяйство;</a:t>
            </a:r>
          </a:p>
          <a:p>
            <a:pPr marL="971550" lvl="1" indent="-514350">
              <a:buFont typeface="+mj-lt"/>
              <a:buAutoNum type="arabicPeriod"/>
            </a:pPr>
            <a:r>
              <a:rPr lang="ru-RU" dirty="0" smtClean="0"/>
              <a:t>Бытовое обслуживание и сервис;</a:t>
            </a:r>
          </a:p>
          <a:p>
            <a:pPr marL="971550" lvl="1" indent="-514350">
              <a:buFont typeface="+mj-lt"/>
              <a:buAutoNum type="arabicPeriod"/>
            </a:pPr>
            <a:r>
              <a:rPr lang="ru-RU" dirty="0" smtClean="0"/>
              <a:t>Транспорт;</a:t>
            </a:r>
          </a:p>
          <a:p>
            <a:pPr marL="971550" lvl="1" indent="-514350">
              <a:buFont typeface="+mj-lt"/>
              <a:buAutoNum type="arabicPeriod"/>
            </a:pPr>
            <a:r>
              <a:rPr lang="ru-RU" dirty="0" smtClean="0"/>
              <a:t>Связь;</a:t>
            </a:r>
          </a:p>
          <a:p>
            <a:pPr marL="971550" lvl="1" indent="-514350">
              <a:buFont typeface="+mj-lt"/>
              <a:buAutoNum type="arabicPeriod"/>
            </a:pPr>
            <a:r>
              <a:rPr lang="ru-RU" dirty="0" smtClean="0"/>
              <a:t>Финансы и кредит;</a:t>
            </a:r>
          </a:p>
          <a:p>
            <a:pPr marL="971550" lvl="1" indent="-514350">
              <a:buFont typeface="+mj-lt"/>
              <a:buAutoNum type="arabicPeriod"/>
            </a:pPr>
            <a:r>
              <a:rPr lang="ru-RU" dirty="0" smtClean="0"/>
              <a:t>Управление и планирование;</a:t>
            </a:r>
          </a:p>
          <a:p>
            <a:pPr marL="971550" lvl="1" indent="-514350">
              <a:buFont typeface="+mj-lt"/>
              <a:buAutoNum type="arabicPeriod"/>
            </a:pPr>
            <a:r>
              <a:rPr lang="ru-RU" dirty="0" smtClean="0"/>
              <a:t>Обеспечение общественного порядка и безопасности</a:t>
            </a:r>
          </a:p>
          <a:p>
            <a:pPr lvl="1"/>
            <a:endParaRPr lang="ru-RU" dirty="0" smtClean="0"/>
          </a:p>
          <a:p>
            <a:pPr lvl="1"/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ru-RU" dirty="0" smtClean="0"/>
              <a:t>Составьте таблицу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052736"/>
          <a:ext cx="8229600" cy="5562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98976"/>
                <a:gridCol w="2530624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Отрасль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Профессия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Здравоохранение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Наука и образование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Культура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Информационные услуги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Социальное обеспечение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Торговля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Общественное питание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Жилищно-коммунальное хозяйство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Бытовое обслуживание и сервис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Транспорт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Связь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Финансы и кредит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Управление и планирование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Обеспечение общественного порядка и безопасности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 fontScale="92500" lnSpcReduction="10000"/>
          </a:bodyPr>
          <a:lstStyle/>
          <a:p>
            <a:r>
              <a:rPr lang="ru-RU" b="1" i="1" dirty="0" smtClean="0"/>
              <a:t>Отрасль</a:t>
            </a:r>
            <a:r>
              <a:rPr lang="ru-RU" dirty="0" smtClean="0"/>
              <a:t> – </a:t>
            </a:r>
            <a:r>
              <a:rPr lang="ru-RU" i="1" dirty="0" smtClean="0"/>
              <a:t>исторически сложившаяся совокупность предприятий, производств, организаций</a:t>
            </a:r>
            <a:r>
              <a:rPr lang="ru-RU" dirty="0" smtClean="0"/>
              <a:t>, характеризующаяся единством экономического назначения производимой продукции и услуг, однородностью потребляемого сырья и материалов, общностью материально-технической базы и технологических процессов, специфичностью профессионального состава, кадров и условий труда.</a:t>
            </a:r>
          </a:p>
          <a:p>
            <a:pPr lvl="1"/>
            <a:r>
              <a:rPr lang="ru-RU" dirty="0" smtClean="0"/>
              <a:t>Машиностроительная;</a:t>
            </a:r>
          </a:p>
          <a:p>
            <a:pPr lvl="1"/>
            <a:r>
              <a:rPr lang="ru-RU" dirty="0" smtClean="0"/>
              <a:t>Нефтехимия;</a:t>
            </a:r>
          </a:p>
          <a:p>
            <a:pPr lvl="1"/>
            <a:r>
              <a:rPr lang="ru-RU" dirty="0" smtClean="0"/>
              <a:t>Нефтепереработки т.п.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Производство и окружающая среда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908720"/>
            <a:ext cx="8712968" cy="561662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smtClean="0"/>
              <a:t>Производство оказывает влияние на окружающую среду.</a:t>
            </a:r>
          </a:p>
          <a:p>
            <a:pPr marL="0" indent="0">
              <a:buNone/>
            </a:pPr>
            <a:r>
              <a:rPr lang="ru-RU" u="sng" dirty="0" smtClean="0"/>
              <a:t>Проблемы</a:t>
            </a:r>
            <a:r>
              <a:rPr lang="ru-RU" dirty="0" smtClean="0"/>
              <a:t>:</a:t>
            </a:r>
          </a:p>
          <a:p>
            <a:pPr marL="0" indent="0"/>
            <a:r>
              <a:rPr lang="ru-RU" dirty="0" smtClean="0"/>
              <a:t> Загрязнение окружающей среды;</a:t>
            </a:r>
          </a:p>
          <a:p>
            <a:pPr marL="0" indent="0"/>
            <a:r>
              <a:rPr lang="ru-RU" dirty="0" smtClean="0"/>
              <a:t>Обезвреживание и утилизация отходов;</a:t>
            </a:r>
          </a:p>
          <a:p>
            <a:pPr marL="0" indent="0"/>
            <a:r>
              <a:rPr lang="ru-RU" dirty="0" smtClean="0"/>
              <a:t> Предупреждение и ликвидация последствий техногенных катастроф;</a:t>
            </a:r>
          </a:p>
          <a:p>
            <a:pPr marL="0" indent="0"/>
            <a:r>
              <a:rPr lang="ru-RU" dirty="0" smtClean="0"/>
              <a:t> </a:t>
            </a:r>
            <a:r>
              <a:rPr lang="ru-RU" dirty="0" err="1" smtClean="0"/>
              <a:t>невозобновляемые</a:t>
            </a:r>
            <a:r>
              <a:rPr lang="ru-RU" dirty="0" smtClean="0"/>
              <a:t> ресурсы (топливо и сырье).</a:t>
            </a:r>
          </a:p>
          <a:p>
            <a:pPr marL="0" indent="0">
              <a:buNone/>
            </a:pPr>
            <a:r>
              <a:rPr lang="ru-RU" u="sng" dirty="0" smtClean="0"/>
              <a:t>Выход</a:t>
            </a:r>
            <a:r>
              <a:rPr lang="ru-RU" dirty="0" smtClean="0"/>
              <a:t>: </a:t>
            </a:r>
          </a:p>
          <a:p>
            <a:pPr marL="0" indent="0"/>
            <a:r>
              <a:rPr lang="ru-RU" dirty="0" smtClean="0"/>
              <a:t> ресурсосбережение;</a:t>
            </a:r>
          </a:p>
          <a:p>
            <a:pPr marL="0" indent="0"/>
            <a:r>
              <a:rPr lang="ru-RU" dirty="0" smtClean="0"/>
              <a:t> личная ответственность предприятий и людей.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ru-RU" dirty="0" smtClean="0"/>
              <a:t>Вопросы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Какие отрасли народного хозяйства наиболее развиты в нашем городе и регионе?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Какие из них являются  более перспективными и почему, какие испытывают серьёзные трудности?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Какие отрасли интересны вам в плане будущей профессиональной деятельности и почему?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Какие экологические проблемы, связанные с производственной деятельностью человека, существуют в вашем городе (регионе)? Как они решаются?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Домашнее задание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i="1" dirty="0" smtClean="0"/>
              <a:t>Переписать определения в тетрадь</a:t>
            </a:r>
          </a:p>
          <a:p>
            <a:r>
              <a:rPr lang="ru-RU" i="1" smtClean="0"/>
              <a:t>Заполнить таблицы</a:t>
            </a:r>
            <a:endParaRPr lang="ru-RU" i="1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375</Words>
  <Application>Microsoft Office PowerPoint</Application>
  <PresentationFormat>Экран (4:3)</PresentationFormat>
  <Paragraphs>89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Современное производство и профессиональное образование</vt:lpstr>
      <vt:lpstr>Цель: познакомиться с современным производством и профессиональным образованием</vt:lpstr>
      <vt:lpstr>Определения</vt:lpstr>
      <vt:lpstr>Составьте таблицу</vt:lpstr>
      <vt:lpstr>Сферы производства и их составляющие</vt:lpstr>
      <vt:lpstr>Составьте таблицу</vt:lpstr>
      <vt:lpstr>Слайд 7</vt:lpstr>
      <vt:lpstr>Составьте таблицу</vt:lpstr>
      <vt:lpstr>Слайд 9</vt:lpstr>
      <vt:lpstr>Производство и окружающая среда</vt:lpstr>
      <vt:lpstr>Вопросы</vt:lpstr>
      <vt:lpstr>Домашнее задание</vt:lpstr>
    </vt:vector>
  </TitlesOfParts>
  <Company>RePack by SPecialiST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Современное производство и профессиональное образование</dc:title>
  <dc:creator>User</dc:creator>
  <cp:lastModifiedBy>RePack by SPecialiST</cp:lastModifiedBy>
  <cp:revision>18</cp:revision>
  <dcterms:created xsi:type="dcterms:W3CDTF">2018-05-13T16:22:27Z</dcterms:created>
  <dcterms:modified xsi:type="dcterms:W3CDTF">2020-04-22T14:38:37Z</dcterms:modified>
</cp:coreProperties>
</file>