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sldIdLst>
    <p:sldId id="288" r:id="rId2"/>
    <p:sldId id="256" r:id="rId3"/>
    <p:sldId id="257" r:id="rId4"/>
    <p:sldId id="290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4" r:id="rId19"/>
    <p:sldId id="272" r:id="rId20"/>
    <p:sldId id="273" r:id="rId21"/>
    <p:sldId id="275" r:id="rId22"/>
    <p:sldId id="276" r:id="rId23"/>
    <p:sldId id="280" r:id="rId24"/>
    <p:sldId id="281" r:id="rId25"/>
    <p:sldId id="289" r:id="rId26"/>
    <p:sldId id="282" r:id="rId27"/>
    <p:sldId id="283" r:id="rId28"/>
    <p:sldId id="277" r:id="rId29"/>
    <p:sldId id="278" r:id="rId30"/>
    <p:sldId id="279" r:id="rId31"/>
    <p:sldId id="284" r:id="rId32"/>
    <p:sldId id="285" r:id="rId33"/>
    <p:sldId id="286" r:id="rId3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28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06.04.2016</a:t>
            </a:fld>
            <a:endParaRPr lang="ru-RU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06.04.2016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06.04.2016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06.04.2016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06.04.2016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06.04.2016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06.04.2016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06.04.2016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06.04.2016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06.04.2016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06.04.2016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B4C71EC6-210F-42DE-9C53-41977AD35B3D}" type="datetimeFigureOut">
              <a:rPr lang="ru-RU" smtClean="0"/>
              <a:t>06.04.2016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43608" y="2924944"/>
            <a:ext cx="6858000" cy="990600"/>
          </a:xfrm>
        </p:spPr>
        <p:txBody>
          <a:bodyPr>
            <a:noAutofit/>
          </a:bodyPr>
          <a:lstStyle/>
          <a:p>
            <a:pPr algn="ctr"/>
            <a:r>
              <a:rPr lang="ru-RU" sz="4000" dirty="0" err="1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Окислительно</a:t>
            </a:r>
            <a:r>
              <a:rPr lang="ru-RU" sz="40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-восстановительные реакции в органической химии</a:t>
            </a:r>
            <a:endParaRPr lang="ru-RU" sz="4000" dirty="0"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9523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23528" y="764704"/>
            <a:ext cx="871296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Склонность органических соединений к окислению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связано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с наличием кратных связей, функциональных групп, атомов водорода при атоме углерода, содержащем функциональную группу. 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indent="457200" algn="just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Последовательное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окисление органических веществ можно представить в виде следующей цепочки превращений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29533" y="3175808"/>
            <a:ext cx="871296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Насыщенный углеводород→ Ненасыщенный углеводород → Спирт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→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Альдегид (кетон) → Карбоновая кислота →</a:t>
            </a:r>
            <a:r>
              <a:rPr lang="de-DE" sz="2400" dirty="0">
                <a:latin typeface="Times New Roman" pitchFamily="18" charset="0"/>
                <a:cs typeface="Times New Roman" pitchFamily="18" charset="0"/>
              </a:rPr>
              <a:t>CO2 ↑ + H2O</a:t>
            </a:r>
          </a:p>
          <a:p>
            <a:pPr algn="just"/>
            <a:endParaRPr lang="de-DE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38273" y="4365104"/>
            <a:ext cx="856895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Генетическая связь между классами органических соединений представляется здесь как ряд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окислительно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– восстановительных реакций, обеспечивающих переход от одного класса органических соединений к другому. </a:t>
            </a:r>
          </a:p>
        </p:txBody>
      </p:sp>
    </p:spTree>
    <p:extLst>
      <p:ext uri="{BB962C8B-B14F-4D97-AF65-F5344CB8AC3E}">
        <p14:creationId xmlns:p14="http://schemas.microsoft.com/office/powerpoint/2010/main" val="583401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1" y="116631"/>
            <a:ext cx="8640960" cy="18466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Зависимость </a:t>
            </a:r>
            <a:r>
              <a:rPr lang="ru-RU" sz="3200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окислительно</a:t>
            </a:r>
            <a:r>
              <a:rPr lang="ru-RU" sz="3200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-восстановительной способности органического вещества от его строения:</a:t>
            </a:r>
          </a:p>
          <a:p>
            <a:endParaRPr lang="ru-RU" i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88608" y="1963290"/>
            <a:ext cx="8850623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Повышенная склонность органических соединений к окислению обусловлена наличием в молекуле веществ: 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кратных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связей (именно поэтому так легко окисляются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алкены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алкины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алкадиены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); 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определенных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функциональных групп, способных легко окисляться ( –-SH, –OH (фенольной и спиртовой), – NH2 ; 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активированных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алкильных групп, расположенных по соседству с кратными связями. 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9082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400" b="1" dirty="0" err="1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Алканы</a:t>
            </a:r>
            <a:endParaRPr lang="ru-RU" sz="4400" b="1" dirty="0"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39552" y="2132856"/>
            <a:ext cx="8208912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3600" dirty="0">
                <a:latin typeface="Times New Roman" pitchFamily="18" charset="0"/>
                <a:cs typeface="Times New Roman" pitchFamily="18" charset="0"/>
              </a:rPr>
              <a:t>Неполное каталитическое окисление:</a:t>
            </a:r>
          </a:p>
          <a:p>
            <a:endParaRPr lang="pt-BR" sz="36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pt-BR" sz="3600" dirty="0">
                <a:latin typeface="Times New Roman" pitchFamily="18" charset="0"/>
                <a:cs typeface="Times New Roman" pitchFamily="18" charset="0"/>
              </a:rPr>
              <a:t>C2H6 + O2 = CH3CHO + H2O</a:t>
            </a:r>
          </a:p>
          <a:p>
            <a:endParaRPr lang="pt-BR" sz="36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pt-BR" sz="3600" dirty="0">
                <a:latin typeface="Times New Roman" pitchFamily="18" charset="0"/>
                <a:cs typeface="Times New Roman" pitchFamily="18" charset="0"/>
              </a:rPr>
              <a:t>2C4H10 + 5O2 = 4CH3COOH + 2H2O</a:t>
            </a:r>
          </a:p>
          <a:p>
            <a:endParaRPr lang="pt-BR" sz="36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pt-BR" sz="3600" dirty="0">
                <a:latin typeface="Times New Roman" pitchFamily="18" charset="0"/>
                <a:cs typeface="Times New Roman" pitchFamily="18" charset="0"/>
              </a:rPr>
              <a:t>   </a:t>
            </a:r>
          </a:p>
        </p:txBody>
      </p:sp>
    </p:spTree>
    <p:extLst>
      <p:ext uri="{BB962C8B-B14F-4D97-AF65-F5344CB8AC3E}">
        <p14:creationId xmlns:p14="http://schemas.microsoft.com/office/powerpoint/2010/main" val="457755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91680" y="332656"/>
            <a:ext cx="5791200" cy="903630"/>
          </a:xfrm>
        </p:spPr>
        <p:txBody>
          <a:bodyPr/>
          <a:lstStyle/>
          <a:p>
            <a:pPr algn="ctr"/>
            <a:r>
              <a:rPr lang="ru-RU" dirty="0" err="1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ru-RU" dirty="0" err="1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лкены</a:t>
            </a:r>
            <a:endParaRPr lang="ru-RU" dirty="0"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484784"/>
            <a:ext cx="8254391" cy="49010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54721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1" y="3573016"/>
            <a:ext cx="8119417" cy="29789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1777" y="3429000"/>
            <a:ext cx="8794964" cy="1348827"/>
          </a:xfrm>
        </p:spPr>
        <p:txBody>
          <a:bodyPr>
            <a:normAutofit fontScale="90000"/>
          </a:bodyPr>
          <a:lstStyle/>
          <a:p>
            <a:pPr indent="457200" algn="l">
              <a:lnSpc>
                <a:spcPct val="100000"/>
              </a:lnSpc>
            </a:pPr>
            <a:r>
              <a:rPr lang="ru-RU" sz="31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При </a:t>
            </a:r>
            <a:r>
              <a:rPr lang="ru-RU" sz="310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окислении </a:t>
            </a:r>
            <a:r>
              <a:rPr lang="ru-RU" sz="3100" dirty="0" err="1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алкенов</a:t>
            </a:r>
            <a:r>
              <a:rPr lang="ru-RU" sz="310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конц</a:t>
            </a:r>
            <a:r>
              <a:rPr lang="ru-RU" sz="31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310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раствором перманганата калия </a:t>
            </a:r>
            <a:r>
              <a:rPr lang="ru-RU" sz="31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KM</a:t>
            </a:r>
            <a:r>
              <a:rPr lang="de-DE" sz="31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n</a:t>
            </a:r>
            <a:r>
              <a:rPr lang="ru-RU" sz="31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O4 </a:t>
            </a:r>
            <a:r>
              <a:rPr lang="ru-RU" sz="310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в кислой среде (жесткое окисление) происходит разрыв σ- и π-связей с образованием карбоновых кислот, кетонов и оксида углерода(IV). </a:t>
            </a:r>
            <a:r>
              <a:rPr lang="de-DE" sz="31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de-DE" sz="31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de-DE" sz="31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31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Эта </a:t>
            </a:r>
            <a:r>
              <a:rPr lang="ru-RU" sz="310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реакция используется для определения положения двойной связи.</a:t>
            </a:r>
            <a:br>
              <a:rPr lang="ru-RU" sz="310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82560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2420888"/>
            <a:ext cx="7638853" cy="43204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1988840"/>
            <a:ext cx="9036496" cy="1143000"/>
          </a:xfrm>
        </p:spPr>
        <p:txBody>
          <a:bodyPr>
            <a:normAutofit fontScale="90000"/>
          </a:bodyPr>
          <a:lstStyle/>
          <a:p>
            <a:pPr indent="457200" algn="l">
              <a:lnSpc>
                <a:spcPct val="100000"/>
              </a:lnSpc>
            </a:pP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smtClean="0">
                <a:solidFill>
                  <a:schemeClr val="tx1"/>
                </a:solidFill>
              </a:rPr>
              <a:t>    </a:t>
            </a:r>
            <a:r>
              <a:rPr lang="ru-RU" sz="31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Если </a:t>
            </a:r>
            <a:r>
              <a:rPr lang="ru-RU" sz="310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двойная связь находится на конце молекулы (например, у бутена-1), то одним из продуктов окисления является муравьиная кислота, легко окисляющаяся до углекислого газа и воды:</a:t>
            </a:r>
            <a:br>
              <a:rPr lang="ru-RU" sz="310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310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endParaRPr lang="ru-RU" sz="3100" dirty="0"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187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752" y="1345332"/>
            <a:ext cx="9036496" cy="1143000"/>
          </a:xfrm>
        </p:spPr>
        <p:txBody>
          <a:bodyPr>
            <a:noAutofit/>
          </a:bodyPr>
          <a:lstStyle/>
          <a:p>
            <a:pPr indent="457200">
              <a:lnSpc>
                <a:spcPct val="100000"/>
              </a:lnSpc>
            </a:pPr>
            <a:r>
              <a:rPr lang="ru-RU" sz="280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Если в молекуле </a:t>
            </a:r>
            <a:r>
              <a:rPr lang="ru-RU" sz="2800" dirty="0" err="1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алкена</a:t>
            </a:r>
            <a:r>
              <a:rPr lang="ru-RU" sz="280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атом углерода при двойной связи содержит два углеродных </a:t>
            </a:r>
            <a:r>
              <a:rPr lang="ru-RU" sz="28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заместителя, </a:t>
            </a:r>
            <a:r>
              <a:rPr lang="ru-RU" sz="280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то при </a:t>
            </a:r>
            <a:r>
              <a:rPr lang="ru-RU" sz="28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его окислении </a:t>
            </a:r>
            <a:r>
              <a:rPr lang="ru-RU" sz="280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происходит образование </a:t>
            </a:r>
            <a:r>
              <a:rPr lang="ru-RU" sz="28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кетона:</a:t>
            </a:r>
            <a:r>
              <a:rPr lang="ru-RU" sz="280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>
                <a:effectLst/>
                <a:latin typeface="Times New Roman" pitchFamily="18" charset="0"/>
                <a:cs typeface="Times New Roman" pitchFamily="18" charset="0"/>
              </a:rPr>
            </a:br>
            <a:endParaRPr lang="ru-RU" sz="2800" b="1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700808"/>
            <a:ext cx="7776864" cy="50405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28042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916832"/>
            <a:ext cx="9113912" cy="1143000"/>
          </a:xfrm>
        </p:spPr>
        <p:txBody>
          <a:bodyPr>
            <a:normAutofit fontScale="90000"/>
          </a:bodyPr>
          <a:lstStyle/>
          <a:p>
            <a:pPr indent="457200">
              <a:lnSpc>
                <a:spcPct val="100000"/>
              </a:lnSpc>
            </a:pPr>
            <a:r>
              <a:rPr lang="ru-RU" sz="31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Если молекула </a:t>
            </a:r>
            <a:r>
              <a:rPr lang="ru-RU" sz="3100" dirty="0" err="1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алкена</a:t>
            </a:r>
            <a:r>
              <a:rPr lang="ru-RU" sz="310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симметрична и двойная связь содержится в середине молекулы, то при окислении образуется только одна кислота:</a:t>
            </a:r>
            <a:br>
              <a:rPr lang="ru-RU" sz="310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844824"/>
            <a:ext cx="6907326" cy="46117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11787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51520" y="2348880"/>
            <a:ext cx="8784976" cy="1143000"/>
          </a:xfrm>
        </p:spPr>
        <p:txBody>
          <a:bodyPr>
            <a:normAutofit fontScale="90000"/>
          </a:bodyPr>
          <a:lstStyle/>
          <a:p>
            <a:pPr indent="457200">
              <a:lnSpc>
                <a:spcPct val="100000"/>
              </a:lnSpc>
            </a:pPr>
            <a:r>
              <a:rPr lang="ru-RU" sz="310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Особенностью окисления </a:t>
            </a:r>
            <a:r>
              <a:rPr lang="ru-RU" sz="3100" dirty="0" err="1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алкенов</a:t>
            </a:r>
            <a:r>
              <a:rPr lang="ru-RU" sz="310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, в которых атомы углерода при двойной связи содержат по два углеродных радикала, является образование двух кетонов:</a:t>
            </a:r>
            <a:br>
              <a:rPr lang="ru-RU" sz="310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988840"/>
            <a:ext cx="7920880" cy="453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78120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206446" y="2780928"/>
            <a:ext cx="8830050" cy="1143000"/>
          </a:xfrm>
        </p:spPr>
        <p:txBody>
          <a:bodyPr>
            <a:normAutofit fontScale="90000"/>
          </a:bodyPr>
          <a:lstStyle/>
          <a:p>
            <a:pPr indent="457200" algn="l">
              <a:lnSpc>
                <a:spcPct val="100000"/>
              </a:lnSpc>
            </a:pPr>
            <a:r>
              <a:rPr lang="ru-RU" sz="31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310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нейтральной или слабощелочной средах окисление сопровождается образованием </a:t>
            </a:r>
            <a:r>
              <a:rPr lang="ru-RU" sz="31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двухатомных спиртов, </a:t>
            </a:r>
            <a:r>
              <a:rPr lang="ru-RU" sz="310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причем гидроксильные группы присоединяются к тем атомам углерода, между которыми существовала двойная связь:</a:t>
            </a:r>
            <a:br>
              <a:rPr lang="ru-RU" sz="310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5880" y="2186404"/>
            <a:ext cx="6143950" cy="33382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06446" y="5517232"/>
            <a:ext cx="892899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В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ходе этой реакции происходит обесцвечивание фиолетовой окраски водного раствора KMnO4. Поэтому она используется как качественная реакция на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алкены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(реакция Вагнера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).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7685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0" y="1340768"/>
            <a:ext cx="9144000" cy="1143000"/>
          </a:xfrm>
        </p:spPr>
        <p:txBody>
          <a:bodyPr>
            <a:noAutofit/>
          </a:bodyPr>
          <a:lstStyle/>
          <a:p>
            <a:pPr indent="457200">
              <a:lnSpc>
                <a:spcPct val="100000"/>
              </a:lnSpc>
            </a:pPr>
            <a:r>
              <a:rPr lang="ru-RU" sz="2800" dirty="0" smtClean="0"/>
              <a:t> </a:t>
            </a:r>
            <a:r>
              <a:rPr lang="ru-RU" sz="320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Окисление </a:t>
            </a:r>
            <a:r>
              <a:rPr lang="ru-RU" sz="3200" dirty="0" err="1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алкенов</a:t>
            </a:r>
            <a:r>
              <a:rPr lang="ru-RU" sz="320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в присутствии солей палладия (</a:t>
            </a:r>
            <a:r>
              <a:rPr lang="ru-RU" sz="3200" dirty="0" err="1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Вакер</a:t>
            </a:r>
            <a:r>
              <a:rPr lang="ru-RU" sz="320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-процесс) приводит к образованию альдегидов и кетонов:</a:t>
            </a:r>
            <a:br>
              <a:rPr lang="ru-RU" sz="320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80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endParaRPr lang="ru-RU" sz="2800" dirty="0"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1772816"/>
            <a:ext cx="9144000" cy="40626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                                    </a:t>
            </a:r>
            <a:r>
              <a:rPr lang="de-DE" dirty="0" smtClean="0">
                <a:latin typeface="Times New Roman" pitchFamily="18" charset="0"/>
                <a:cs typeface="Times New Roman" pitchFamily="18" charset="0"/>
              </a:rPr>
              <a:t>PdCl2/H2O</a:t>
            </a:r>
            <a:endParaRPr lang="de-DE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            </a:t>
            </a:r>
            <a:r>
              <a:rPr lang="de-DE" sz="3200" dirty="0" smtClean="0">
                <a:latin typeface="Times New Roman" pitchFamily="18" charset="0"/>
                <a:cs typeface="Times New Roman" pitchFamily="18" charset="0"/>
              </a:rPr>
              <a:t>2CH2=CH2 </a:t>
            </a:r>
            <a:r>
              <a:rPr lang="de-DE" sz="3200" dirty="0">
                <a:latin typeface="Times New Roman" pitchFamily="18" charset="0"/>
                <a:cs typeface="Times New Roman" pitchFamily="18" charset="0"/>
              </a:rPr>
              <a:t>+ O2 </a:t>
            </a:r>
            <a:r>
              <a:rPr lang="de-DE" sz="3200" dirty="0" smtClean="0">
                <a:latin typeface="Times New Roman" pitchFamily="18" charset="0"/>
                <a:cs typeface="Times New Roman" pitchFamily="18" charset="0"/>
              </a:rPr>
              <a:t>→ </a:t>
            </a:r>
            <a:r>
              <a:rPr lang="de-DE" sz="3200" dirty="0">
                <a:latin typeface="Times New Roman" pitchFamily="18" charset="0"/>
                <a:cs typeface="Times New Roman" pitchFamily="18" charset="0"/>
              </a:rPr>
              <a:t>2 CH3-CO-H </a:t>
            </a:r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3200" dirty="0"/>
          </a:p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Гомологи 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окисляются по менее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гидрированному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атому углерода: </a:t>
            </a:r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3600" dirty="0" smtClean="0"/>
              <a:t>                                         </a:t>
            </a:r>
            <a:r>
              <a:rPr lang="de-DE" dirty="0" smtClean="0">
                <a:latin typeface="Times New Roman" pitchFamily="18" charset="0"/>
                <a:cs typeface="Times New Roman" pitchFamily="18" charset="0"/>
              </a:rPr>
              <a:t>PdCl2/H2O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С</a:t>
            </a:r>
            <a:r>
              <a:rPr lang="de-DE" sz="3200" dirty="0" smtClean="0">
                <a:latin typeface="Times New Roman" pitchFamily="18" charset="0"/>
                <a:cs typeface="Times New Roman" pitchFamily="18" charset="0"/>
              </a:rPr>
              <a:t>H3-CH2-CH=CH2 </a:t>
            </a:r>
            <a:r>
              <a:rPr lang="de-DE" sz="3200" dirty="0">
                <a:latin typeface="Times New Roman" pitchFamily="18" charset="0"/>
                <a:cs typeface="Times New Roman" pitchFamily="18" charset="0"/>
              </a:rPr>
              <a:t>+ 1/2O2 </a:t>
            </a:r>
            <a:r>
              <a:rPr lang="de-DE" sz="3200" dirty="0" smtClean="0">
                <a:latin typeface="Times New Roman" pitchFamily="18" charset="0"/>
                <a:cs typeface="Times New Roman" pitchFamily="18" charset="0"/>
              </a:rPr>
              <a:t>→ </a:t>
            </a:r>
            <a:r>
              <a:rPr lang="de-DE" sz="3200" dirty="0">
                <a:latin typeface="Times New Roman" pitchFamily="18" charset="0"/>
                <a:cs typeface="Times New Roman" pitchFamily="18" charset="0"/>
              </a:rPr>
              <a:t>CH3- CH2-CO-CH3</a:t>
            </a:r>
          </a:p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643194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2677" y="1294731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b="1" dirty="0" err="1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Алкины</a:t>
            </a:r>
            <a:r>
              <a:rPr lang="ru-RU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23528" y="1052736"/>
            <a:ext cx="864096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/>
              <a:t>Окисление ацетилена и его гомологов протекает в зависимости от того, в какой среде протекает процесс.</a:t>
            </a:r>
          </a:p>
          <a:p>
            <a:endParaRPr lang="ru-RU" sz="2800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159" y="2852936"/>
            <a:ext cx="8488636" cy="30963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61815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287524" y="1700808"/>
            <a:ext cx="8784976" cy="1143000"/>
          </a:xfrm>
        </p:spPr>
        <p:txBody>
          <a:bodyPr>
            <a:noAutofit/>
          </a:bodyPr>
          <a:lstStyle/>
          <a:p>
            <a:pPr indent="457200">
              <a:lnSpc>
                <a:spcPct val="100000"/>
              </a:lnSpc>
            </a:pPr>
            <a:r>
              <a:rPr lang="ru-RU" sz="3600" dirty="0" smtClean="0"/>
              <a:t> </a:t>
            </a:r>
            <a:r>
              <a:rPr lang="ru-RU" sz="360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В кислой среде процесс окисления сопровождается образованием карбоновых кислот:</a:t>
            </a:r>
            <a:br>
              <a:rPr lang="ru-RU" sz="360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3600" dirty="0"/>
              <a:t/>
            </a:r>
            <a:br>
              <a:rPr lang="ru-RU" sz="3600" dirty="0"/>
            </a:br>
            <a:endParaRPr lang="ru-RU" sz="3600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988840"/>
            <a:ext cx="7992888" cy="4545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439930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0" y="1484784"/>
            <a:ext cx="9036496" cy="1143000"/>
          </a:xfrm>
        </p:spPr>
        <p:txBody>
          <a:bodyPr>
            <a:normAutofit fontScale="90000"/>
          </a:bodyPr>
          <a:lstStyle/>
          <a:p>
            <a:pPr indent="457200">
              <a:lnSpc>
                <a:spcPct val="100000"/>
              </a:lnSpc>
            </a:pPr>
            <a:r>
              <a:rPr lang="ru-RU" sz="360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Реакция </a:t>
            </a:r>
            <a:r>
              <a:rPr lang="ru-RU" sz="36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может использоваться </a:t>
            </a:r>
            <a:r>
              <a:rPr lang="ru-RU" sz="360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для определения строения </a:t>
            </a:r>
            <a:r>
              <a:rPr lang="ru-RU" sz="3600" dirty="0" err="1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алкинов</a:t>
            </a:r>
            <a:r>
              <a:rPr lang="ru-RU" sz="360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по продуктам окисления:</a:t>
            </a:r>
            <a:r>
              <a:rPr lang="ru-RU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340768"/>
            <a:ext cx="8136904" cy="51845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14524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0" y="2780928"/>
            <a:ext cx="9143999" cy="1143000"/>
          </a:xfrm>
        </p:spPr>
        <p:txBody>
          <a:bodyPr>
            <a:normAutofit fontScale="90000"/>
          </a:bodyPr>
          <a:lstStyle/>
          <a:p>
            <a:pPr indent="457200" algn="l">
              <a:lnSpc>
                <a:spcPct val="100000"/>
              </a:lnSpc>
            </a:pPr>
            <a:r>
              <a:rPr lang="ru-RU" sz="310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В нейтральной и слабощелочной средах окисление ацетилена сопровождается образованием соответствующих оксалатов (солей щавелевой кислоты), </a:t>
            </a:r>
            <a:r>
              <a:rPr lang="ru-RU" sz="31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31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а </a:t>
            </a:r>
            <a:r>
              <a:rPr lang="ru-RU" sz="310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окисление гомологов – разрывом тройной связи и образованием солей карбоновых кислот:</a:t>
            </a:r>
            <a:br>
              <a:rPr lang="ru-RU" sz="310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594" y="2636912"/>
            <a:ext cx="7150004" cy="40384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690262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519620"/>
            <a:ext cx="7560840" cy="56456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34537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67544" y="404664"/>
            <a:ext cx="8424936" cy="59400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dirty="0">
                <a:latin typeface="Times New Roman" pitchFamily="18" charset="0"/>
                <a:cs typeface="Times New Roman" pitchFamily="18" charset="0"/>
              </a:rPr>
              <a:t>Для ацетилена</a:t>
            </a:r>
            <a:r>
              <a:rPr lang="ru-RU" sz="4400" b="1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ctr"/>
            <a:endParaRPr lang="ru-RU" sz="44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AutoNum type="arabicParenR"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кислой среде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                </a:t>
            </a:r>
            <a:r>
              <a:rPr lang="de-DE" dirty="0" smtClean="0">
                <a:latin typeface="Times New Roman" pitchFamily="18" charset="0"/>
                <a:cs typeface="Times New Roman" pitchFamily="18" charset="0"/>
              </a:rPr>
              <a:t>KMnO4</a:t>
            </a:r>
            <a:r>
              <a:rPr lang="de-DE" dirty="0">
                <a:latin typeface="Times New Roman" pitchFamily="18" charset="0"/>
                <a:cs typeface="Times New Roman" pitchFamily="18" charset="0"/>
              </a:rPr>
              <a:t>, H2SO4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de-DE" sz="3200" dirty="0">
                <a:latin typeface="Times New Roman" pitchFamily="18" charset="0"/>
                <a:cs typeface="Times New Roman" pitchFamily="18" charset="0"/>
              </a:rPr>
              <a:t>H-C≡C-H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de-DE" sz="3200" dirty="0" smtClean="0">
                <a:latin typeface="Times New Roman" pitchFamily="18" charset="0"/>
                <a:cs typeface="Times New Roman" pitchFamily="18" charset="0"/>
              </a:rPr>
              <a:t>→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de-DE" sz="3200" dirty="0" smtClean="0">
                <a:latin typeface="Times New Roman" pitchFamily="18" charset="0"/>
                <a:cs typeface="Times New Roman" pitchFamily="18" charset="0"/>
              </a:rPr>
              <a:t>HOOC-COOH</a:t>
            </a:r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) В нейтральной или щелочной среде: </a:t>
            </a:r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de-DE" sz="3200" dirty="0">
                <a:latin typeface="Times New Roman" pitchFamily="18" charset="0"/>
                <a:cs typeface="Times New Roman" pitchFamily="18" charset="0"/>
              </a:rPr>
              <a:t>CH≡CH +</a:t>
            </a:r>
            <a:r>
              <a:rPr lang="de-DE" sz="3200" dirty="0" smtClean="0">
                <a:latin typeface="Times New Roman" pitchFamily="18" charset="0"/>
                <a:cs typeface="Times New Roman" pitchFamily="18" charset="0"/>
              </a:rPr>
              <a:t>8KMnO4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+</a:t>
            </a:r>
            <a:r>
              <a:rPr lang="de-DE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de-DE" sz="3200" dirty="0">
                <a:latin typeface="Times New Roman" pitchFamily="18" charset="0"/>
                <a:cs typeface="Times New Roman" pitchFamily="18" charset="0"/>
              </a:rPr>
              <a:t>H2O→ </a:t>
            </a:r>
            <a:r>
              <a:rPr lang="de-DE" sz="3200" dirty="0" smtClean="0">
                <a:latin typeface="Times New Roman" pitchFamily="18" charset="0"/>
                <a:cs typeface="Times New Roman" pitchFamily="18" charset="0"/>
              </a:rPr>
              <a:t>3KOOC-COOK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+</a:t>
            </a:r>
            <a:r>
              <a:rPr lang="de-DE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+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8</a:t>
            </a:r>
            <a:r>
              <a:rPr lang="de-DE" sz="3200" dirty="0">
                <a:latin typeface="Times New Roman" pitchFamily="18" charset="0"/>
                <a:cs typeface="Times New Roman" pitchFamily="18" charset="0"/>
              </a:rPr>
              <a:t>MnO2↓+ 2KOH+ 2H2O</a:t>
            </a:r>
          </a:p>
          <a:p>
            <a:endParaRPr lang="de-DE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1448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268760"/>
            <a:ext cx="8229600" cy="1143000"/>
          </a:xfrm>
        </p:spPr>
        <p:txBody>
          <a:bodyPr>
            <a:noAutofit/>
          </a:bodyPr>
          <a:lstStyle/>
          <a:p>
            <a:r>
              <a:rPr lang="ru-RU" sz="4000" b="1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Арены (бензол и его гомологи)</a:t>
            </a:r>
            <a:r>
              <a:rPr lang="ru-RU" sz="400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00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4000" dirty="0"/>
              <a:t/>
            </a:r>
            <a:br>
              <a:rPr lang="ru-RU" sz="4000" dirty="0"/>
            </a:br>
            <a:endParaRPr lang="ru-RU" sz="40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07504" y="1052736"/>
            <a:ext cx="9036496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/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При окисления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аренов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в кислой среде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образуются кислоты,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а в щелочной –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соли. </a:t>
            </a:r>
          </a:p>
          <a:p>
            <a:pPr indent="457200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Гомологи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бензола с одной боковой цепью (независимо от ее длины) окисляются сильным окислителем до бензойной кислоты по </a:t>
            </a:r>
            <a:r>
              <a:rPr lang="el-GR" sz="2800" dirty="0">
                <a:latin typeface="Times New Roman" pitchFamily="18" charset="0"/>
                <a:cs typeface="Times New Roman" pitchFamily="18" charset="0"/>
              </a:rPr>
              <a:t>α -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углеродному атому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indent="457200"/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5</a:t>
            </a:r>
            <a:r>
              <a:rPr lang="de-DE" sz="2800" dirty="0">
                <a:latin typeface="Times New Roman" pitchFamily="18" charset="0"/>
                <a:cs typeface="Times New Roman" pitchFamily="18" charset="0"/>
              </a:rPr>
              <a:t>C6H5–CH3 + 6KMnO4 + 9H2SO4 = 5C6H5COOH + 6MnSO4 + 3K2SO4 + </a:t>
            </a:r>
            <a:r>
              <a:rPr lang="de-DE" sz="2800" dirty="0" smtClean="0">
                <a:latin typeface="Times New Roman" pitchFamily="18" charset="0"/>
                <a:cs typeface="Times New Roman" pitchFamily="18" charset="0"/>
              </a:rPr>
              <a:t>14H2O</a:t>
            </a:r>
            <a:endParaRPr lang="de-DE" sz="2800" dirty="0">
              <a:latin typeface="Times New Roman" pitchFamily="18" charset="0"/>
              <a:cs typeface="Times New Roman" pitchFamily="18" charset="0"/>
            </a:endParaRPr>
          </a:p>
          <a:p>
            <a:endParaRPr lang="de-DE" sz="28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de-DE" sz="2800" dirty="0">
                <a:latin typeface="Times New Roman" pitchFamily="18" charset="0"/>
                <a:cs typeface="Times New Roman" pitchFamily="18" charset="0"/>
              </a:rPr>
              <a:t>5C6H5–C2H5 + 12KMnO4 + 18H2SO4 = 5C6H5COOH + 5CO2 + 12MnSO4 + 6K2SO4 + 28H2O</a:t>
            </a:r>
          </a:p>
          <a:p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92483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07504" y="476672"/>
            <a:ext cx="8892480" cy="33855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800" dirty="0" smtClean="0"/>
          </a:p>
          <a:p>
            <a:pPr indent="457200" algn="just"/>
            <a:r>
              <a:rPr lang="de-DE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Гомологи бензола при нагревании окисляются перманганатом калия в нейтральной среде с образованием калиевых солей ароматических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кислот:</a:t>
            </a:r>
          </a:p>
          <a:p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de-DE" sz="2800" dirty="0" smtClean="0">
                <a:latin typeface="Times New Roman" pitchFamily="18" charset="0"/>
                <a:cs typeface="Times New Roman" pitchFamily="18" charset="0"/>
              </a:rPr>
              <a:t>C6H5–CH3 </a:t>
            </a:r>
            <a:r>
              <a:rPr lang="de-DE" sz="2800" dirty="0">
                <a:latin typeface="Times New Roman" pitchFamily="18" charset="0"/>
                <a:cs typeface="Times New Roman" pitchFamily="18" charset="0"/>
              </a:rPr>
              <a:t>+ 2KMnO4 = C6H5COOK + 2MnO2 + KOH + </a:t>
            </a:r>
            <a:r>
              <a:rPr lang="de-DE" sz="2800" dirty="0" smtClean="0">
                <a:latin typeface="Times New Roman" pitchFamily="18" charset="0"/>
                <a:cs typeface="Times New Roman" pitchFamily="18" charset="0"/>
              </a:rPr>
              <a:t>H2O</a:t>
            </a:r>
            <a:endParaRPr lang="de-DE" sz="2800" dirty="0">
              <a:latin typeface="Times New Roman" pitchFamily="18" charset="0"/>
              <a:cs typeface="Times New Roman" pitchFamily="18" charset="0"/>
            </a:endParaRPr>
          </a:p>
          <a:p>
            <a:endParaRPr lang="de-DE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5708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772816"/>
            <a:ext cx="9252520" cy="1143000"/>
          </a:xfrm>
        </p:spPr>
        <p:txBody>
          <a:bodyPr>
            <a:normAutofit fontScale="90000"/>
          </a:bodyPr>
          <a:lstStyle/>
          <a:p>
            <a:pPr indent="457200">
              <a:lnSpc>
                <a:spcPct val="100000"/>
              </a:lnSpc>
            </a:pPr>
            <a:r>
              <a:rPr lang="ru-RU" sz="31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Если </a:t>
            </a:r>
            <a:r>
              <a:rPr lang="ru-RU" sz="310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в молекуле арена несколько боковых цепей, то в кислой среде каждая из них окисляется по </a:t>
            </a:r>
            <a:r>
              <a:rPr lang="el-GR" sz="31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α</a:t>
            </a:r>
            <a:r>
              <a:rPr lang="ru-RU" sz="31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-углеродному </a:t>
            </a:r>
            <a:r>
              <a:rPr lang="ru-RU" sz="310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атому до карбоксильной </a:t>
            </a:r>
            <a:r>
              <a:rPr lang="ru-RU" sz="31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группы:</a:t>
            </a:r>
            <a:r>
              <a:rPr lang="ru-RU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1412776"/>
            <a:ext cx="6336704" cy="52565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96656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51520" y="548680"/>
            <a:ext cx="8784976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Окисление 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кумола кислородом в присутствии катализатора (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кумольный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способ получения фенола): </a:t>
            </a:r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                         </a:t>
            </a:r>
            <a:r>
              <a:rPr lang="de-DE" sz="2400" dirty="0" smtClean="0">
                <a:latin typeface="Times New Roman" pitchFamily="18" charset="0"/>
                <a:cs typeface="Times New Roman" pitchFamily="18" charset="0"/>
              </a:rPr>
              <a:t>O2</a:t>
            </a:r>
            <a:r>
              <a:rPr lang="de-DE" sz="2400" dirty="0">
                <a:latin typeface="Times New Roman" pitchFamily="18" charset="0"/>
                <a:cs typeface="Times New Roman" pitchFamily="18" charset="0"/>
              </a:rPr>
              <a:t>, H2SO4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de-DE" sz="3200" dirty="0" smtClean="0">
                <a:latin typeface="Times New Roman" pitchFamily="18" charset="0"/>
                <a:cs typeface="Times New Roman" pitchFamily="18" charset="0"/>
              </a:rPr>
              <a:t>C6H5CH(CH3)2 → </a:t>
            </a:r>
            <a:r>
              <a:rPr lang="de-DE" sz="3200" dirty="0">
                <a:latin typeface="Times New Roman" pitchFamily="18" charset="0"/>
                <a:cs typeface="Times New Roman" pitchFamily="18" charset="0"/>
              </a:rPr>
              <a:t>C6H5-OH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+ </a:t>
            </a:r>
            <a:r>
              <a:rPr lang="de-DE" sz="3200" dirty="0">
                <a:latin typeface="Times New Roman" pitchFamily="18" charset="0"/>
                <a:cs typeface="Times New Roman" pitchFamily="18" charset="0"/>
              </a:rPr>
              <a:t>CH3-CO-CH3 </a:t>
            </a:r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3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5</a:t>
            </a:r>
            <a:r>
              <a:rPr lang="de-DE" sz="3200" dirty="0">
                <a:latin typeface="Times New Roman" pitchFamily="18" charset="0"/>
                <a:cs typeface="Times New Roman" pitchFamily="18" charset="0"/>
              </a:rPr>
              <a:t>C6H5CH(CH3)2 + 18KMnO4 + 27H2SO4 → 5C6H5COOH + 42H2O + 18MnSO4 + 10CO2 + K2SO4</a:t>
            </a:r>
          </a:p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840499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79512" y="330344"/>
            <a:ext cx="8799900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457200" algn="just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При</a:t>
            </a:r>
            <a:r>
              <a:rPr lang="ru-RU" sz="3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мягком 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окислении стирола перманганатом калия КMnO4 в нейтральной или слабощелочной среде происходит разрыв π -связи ,образуется гликоль </a:t>
            </a: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indent="-457200" algn="just"/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    Окисление 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же сильным окислителем – перманганатом калия в кислой среде – приводит к полному разрыву двойной связи и образованию углекислого газа и бензойной кислоты, раствор при этом </a:t>
            </a: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обесцвечивается: </a:t>
            </a:r>
          </a:p>
          <a:p>
            <a:pPr indent="-457200" algn="just"/>
            <a:endParaRPr lang="ru-RU" sz="3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C6H5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−CH═CH2 + 2 KMnO4 + 3 H2SO4 → C6H5−COOH + CO2 ↑ + K2SO4 + 2 MnSO4 +4 H2O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00837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3204" y="126876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sz="4900" b="1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900" b="1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4900" b="1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Спирты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79512" y="891093"/>
            <a:ext cx="885698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Следует помнить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, что: 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AutoNum type="arabicParenR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первичные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спирты окисляются до альдегидов: 3CH3–CH2OH + K2Cr2O7 + 4H2SO4 = 3CH3–CHO + K2SO4 + Cr2(SO4)3 +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7H2O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) вторичные спирты окисляются до кетонов:</a:t>
            </a:r>
          </a:p>
          <a:p>
            <a:endParaRPr lang="ru-RU" sz="2800" dirty="0"/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9" y="3284984"/>
            <a:ext cx="7797114" cy="33063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97582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1196752"/>
            <a:ext cx="8496944" cy="2369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3) Окисление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третичных спиртов протекает в жёстких условиях (сильный окислитель, нагревание) и приводит к сложной смеси карбоновых кислот и кетонов.</a:t>
            </a:r>
          </a:p>
          <a:p>
            <a:endParaRPr lang="ru-RU" dirty="0"/>
          </a:p>
          <a:p>
            <a:r>
              <a:rPr lang="ru-RU" dirty="0"/>
              <a:t> 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658" y="3625514"/>
            <a:ext cx="8384814" cy="16756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96407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88251" y="316182"/>
            <a:ext cx="8856983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При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окислении метанола подкисленным раствором перманганата калия или дихромата калия образуется CO2. Первичные спирты при окислении в зависимости от условий протекания реакции могут образовать не только альдегиды, но и кислоты. 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indent="457200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Например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, окисление этанола дихроматом калия на холоду заканчивается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oбразованием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уксусной кислоты, а при нагревании – ацетальдегида: 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indent="457200"/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indent="457200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3CH3–CH2OH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+ 2K2Cr2O7 + 8H2SO4 = 3CH3–COOH + 2K2SO4 + 2Cr2(SO4)3 +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11H2O</a:t>
            </a:r>
          </a:p>
          <a:p>
            <a:pPr indent="457200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indent="457200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3CH3–CH2OH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+ K2Cr2O7 + 4H2SO4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→ 3CH3–CHO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+ K2SO4 + Cr2(SO4)3 + 7H2O</a:t>
            </a:r>
          </a:p>
          <a:p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1939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060848"/>
            <a:ext cx="8229600" cy="1143000"/>
          </a:xfrm>
        </p:spPr>
        <p:txBody>
          <a:bodyPr>
            <a:normAutofit fontScale="90000"/>
          </a:bodyPr>
          <a:lstStyle/>
          <a:p>
            <a:pPr indent="457200">
              <a:lnSpc>
                <a:spcPct val="100000"/>
              </a:lnSpc>
            </a:pPr>
            <a:r>
              <a:rPr lang="ru-RU" sz="31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Горячий </a:t>
            </a:r>
            <a:r>
              <a:rPr lang="ru-RU" sz="310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нейтральный раствор KMnO4 окисляет метанол до карбоната калия, а остальные спирты – до солей соответствующих карбоновых кислот:</a:t>
            </a:r>
            <a:r>
              <a:rPr lang="ru-RU" sz="3100" dirty="0"/>
              <a:t/>
            </a:r>
            <a:br>
              <a:rPr lang="ru-RU" sz="3100" dirty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337" y="2220710"/>
            <a:ext cx="8854151" cy="39790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05308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62592" y="1412691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Окисление гликолей</a:t>
            </a:r>
            <a:r>
              <a:rPr lang="ru-RU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85632" y="1412776"/>
            <a:ext cx="9001000" cy="28315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    1,2-гликоли 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легко расщепляются в мягких условиях при действии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иодной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кислоты. В зависимости от строения исходного гликоля продуктами окисления могут быть альдегиды или кетоны:</a:t>
            </a: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7413" name="Picture 5" descr="http://kursak.net/wp-content/uploads/2015/08/clip_image0293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4077072"/>
            <a:ext cx="6919166" cy="1646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52599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23528" y="332656"/>
            <a:ext cx="8568952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     Если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три или более ОН-групп связаны с соседними атомами углерода, то при окислении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иодной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кислотой средний или средние атомы превращаются в муравьиную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кислоту. 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    Окисление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гликолей перманганатом калия в кислой среде проходит аналогично окислительному расщеплению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алкенов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и также приводит к образованию кислот или кетонов в зависимости от строения исходного гликоля. </a:t>
            </a:r>
          </a:p>
        </p:txBody>
      </p:sp>
      <p:pic>
        <p:nvPicPr>
          <p:cNvPr id="18434" name="Picture 2" descr="http://kursak.net/wp-content/uploads/2015/08/clip_image0314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957" y="4390285"/>
            <a:ext cx="8588099" cy="17750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432140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3204" y="1052736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sz="4400" b="1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Альдегиды и кетоны</a:t>
            </a:r>
            <a:r>
              <a:rPr lang="ru-RU" sz="440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40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51520" y="620688"/>
            <a:ext cx="8712968" cy="64017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      Альдегиды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легче, чем спирты, окисляются в соответствующие карбоновые кислоты не только под действием сильных окислителей (кислород воздуха, подкисленные растворы </a:t>
            </a:r>
            <a:r>
              <a:rPr lang="de-DE" sz="2800" dirty="0">
                <a:latin typeface="Times New Roman" pitchFamily="18" charset="0"/>
                <a:cs typeface="Times New Roman" pitchFamily="18" charset="0"/>
              </a:rPr>
              <a:t>KMnO4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de-DE" sz="2800" dirty="0">
                <a:latin typeface="Times New Roman" pitchFamily="18" charset="0"/>
                <a:cs typeface="Times New Roman" pitchFamily="18" charset="0"/>
              </a:rPr>
              <a:t>K2Cr2O7),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но и под действием слабых (аммиачный раствор оксида серебра или гидроксида меди(</a:t>
            </a:r>
            <a:r>
              <a:rPr lang="de-DE" sz="2800" dirty="0">
                <a:latin typeface="Times New Roman" pitchFamily="18" charset="0"/>
                <a:cs typeface="Times New Roman" pitchFamily="18" charset="0"/>
              </a:rPr>
              <a:t>II)): 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de-DE" sz="2800" dirty="0" smtClean="0">
                <a:latin typeface="Times New Roman" pitchFamily="18" charset="0"/>
                <a:cs typeface="Times New Roman" pitchFamily="18" charset="0"/>
              </a:rPr>
              <a:t>5CH3–CHO </a:t>
            </a:r>
            <a:r>
              <a:rPr lang="de-DE" sz="2800" dirty="0">
                <a:latin typeface="Times New Roman" pitchFamily="18" charset="0"/>
                <a:cs typeface="Times New Roman" pitchFamily="18" charset="0"/>
              </a:rPr>
              <a:t>+ 2KMnO4 + 3H2SO4 = 5CH3–COOH + 2MnSO4 + K2SO4 + </a:t>
            </a:r>
            <a:r>
              <a:rPr lang="de-DE" sz="2800" dirty="0" smtClean="0">
                <a:latin typeface="Times New Roman" pitchFamily="18" charset="0"/>
                <a:cs typeface="Times New Roman" pitchFamily="18" charset="0"/>
              </a:rPr>
              <a:t>3H2O 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de-DE" sz="2800" dirty="0" smtClean="0">
                <a:latin typeface="Times New Roman" pitchFamily="18" charset="0"/>
                <a:cs typeface="Times New Roman" pitchFamily="18" charset="0"/>
              </a:rPr>
              <a:t>3CH3–CHO </a:t>
            </a:r>
            <a:r>
              <a:rPr lang="de-DE" sz="2800" dirty="0">
                <a:latin typeface="Times New Roman" pitchFamily="18" charset="0"/>
                <a:cs typeface="Times New Roman" pitchFamily="18" charset="0"/>
              </a:rPr>
              <a:t>+ K2Cr2O7 + 4H2SO4 = 3CH3–COOH + Cr2(SO4)3 + K2SO4 + </a:t>
            </a:r>
            <a:r>
              <a:rPr lang="de-DE" sz="2800" dirty="0" smtClean="0">
                <a:latin typeface="Times New Roman" pitchFamily="18" charset="0"/>
                <a:cs typeface="Times New Roman" pitchFamily="18" charset="0"/>
              </a:rPr>
              <a:t>4H2O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de-DE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de-DE" sz="2800" dirty="0">
                <a:latin typeface="Times New Roman" pitchFamily="18" charset="0"/>
                <a:cs typeface="Times New Roman" pitchFamily="18" charset="0"/>
              </a:rPr>
              <a:t>CH3–CHO + 2[</a:t>
            </a:r>
            <a:r>
              <a:rPr lang="de-DE" sz="2800" dirty="0" err="1">
                <a:latin typeface="Times New Roman" pitchFamily="18" charset="0"/>
                <a:cs typeface="Times New Roman" pitchFamily="18" charset="0"/>
              </a:rPr>
              <a:t>Ag</a:t>
            </a:r>
            <a:r>
              <a:rPr lang="de-DE" sz="2800" dirty="0">
                <a:latin typeface="Times New Roman" pitchFamily="18" charset="0"/>
                <a:cs typeface="Times New Roman" pitchFamily="18" charset="0"/>
              </a:rPr>
              <a:t>(NH3)2]OH </a:t>
            </a:r>
            <a:r>
              <a:rPr lang="de-DE" sz="2800" dirty="0" smtClean="0">
                <a:latin typeface="Times New Roman" pitchFamily="18" charset="0"/>
                <a:cs typeface="Times New Roman" pitchFamily="18" charset="0"/>
              </a:rPr>
              <a:t>→ </a:t>
            </a:r>
            <a:r>
              <a:rPr lang="de-DE" sz="2800" dirty="0">
                <a:latin typeface="Times New Roman" pitchFamily="18" charset="0"/>
                <a:cs typeface="Times New Roman" pitchFamily="18" charset="0"/>
              </a:rPr>
              <a:t>CH3–COONH4 + 2Ag + 3NH3 + H2O</a:t>
            </a:r>
          </a:p>
          <a:p>
            <a:endParaRPr lang="de-DE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5779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67544" y="1052736"/>
            <a:ext cx="8280920" cy="43704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Особое внимание!!! </a:t>
            </a:r>
            <a:endParaRPr lang="ru-RU" sz="36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   Окисление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метаналя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аммиачным раствором оксида серебра приводит к образованию карбоната аммония, а не муравьиной кислоты: </a:t>
            </a:r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HCHО 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+ 4[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Ag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(NH3)2]OH = (NH4)2CO3 + 4Ag + 6NH3 + 2H2O.</a:t>
            </a: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3586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899592" y="620688"/>
            <a:ext cx="7704856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      Важное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практическое значение имеют реакции окисления циклических кетонов, так как в их результате образуются дикарбоновые кислоты, которые применяют при производстве полимеров.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0671" y="2996952"/>
            <a:ext cx="6861334" cy="20882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899592" y="5517232"/>
            <a:ext cx="748883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(синтез адипиновой кислоты из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циклогексанона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80716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060848"/>
            <a:ext cx="8229600" cy="1600200"/>
          </a:xfrm>
        </p:spPr>
        <p:txBody>
          <a:bodyPr/>
          <a:lstStyle/>
          <a:p>
            <a:r>
              <a:rPr lang="ru-RU" dirty="0" smtClean="0"/>
              <a:t>Спасибо за внимание!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08682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сполнительная">
  <a:themeElements>
    <a:clrScheme name="Исполнительная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Исполнительная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Исполнитель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366</TotalTime>
  <Words>1134</Words>
  <Application>Microsoft Office PowerPoint</Application>
  <PresentationFormat>Экран (4:3)</PresentationFormat>
  <Paragraphs>103</Paragraphs>
  <Slides>33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33</vt:i4>
      </vt:variant>
    </vt:vector>
  </HeadingPairs>
  <TitlesOfParts>
    <vt:vector size="34" baseType="lpstr">
      <vt:lpstr>Исполнительная</vt:lpstr>
      <vt:lpstr>Окислительно-восстановительные реакции в органической химии</vt:lpstr>
      <vt:lpstr>Презентация PowerPoint</vt:lpstr>
      <vt:lpstr>Презентация PowerPoint</vt:lpstr>
      <vt:lpstr>Алканы</vt:lpstr>
      <vt:lpstr>Алкены</vt:lpstr>
      <vt:lpstr>При окислении алкенов конц. раствором перманганата калия KMnO4 в кислой среде (жесткое окисление) происходит разрыв σ- и π-связей с образованием карбоновых кислот, кетонов и оксида углерода(IV).       Эта реакция используется для определения положения двойной связи.  </vt:lpstr>
      <vt:lpstr>     Если двойная связь находится на конце молекулы (например, у бутена-1), то одним из продуктов окисления является муравьиная кислота, легко окисляющаяся до углекислого газа и воды:  </vt:lpstr>
      <vt:lpstr>Если в молекуле алкена атом углерода при двойной связи содержит два углеродных заместителя, то при его окислении происходит образование кетона:  </vt:lpstr>
      <vt:lpstr> Если молекула алкена симметрична и двойная связь содержится в середине молекулы, то при окислении образуется только одна кислота:  </vt:lpstr>
      <vt:lpstr>Особенностью окисления алкенов, в которых атомы углерода при двойной связи содержат по два углеродных радикала, является образование двух кетонов:  </vt:lpstr>
      <vt:lpstr>В нейтральной или слабощелочной средах окисление сопровождается образованием двухатомных спиртов, причем гидроксильные группы присоединяются к тем атомам углерода, между которыми существовала двойная связь:  </vt:lpstr>
      <vt:lpstr> Окисление алкенов в присутствии солей палладия (Вакер-процесс) приводит к образованию альдегидов и кетонов:  </vt:lpstr>
      <vt:lpstr>Алкины  </vt:lpstr>
      <vt:lpstr> В кислой среде процесс окисления сопровождается образованием карбоновых кислот:  </vt:lpstr>
      <vt:lpstr>Реакция может использоваться для определения строения алкинов по продуктам окисления:  </vt:lpstr>
      <vt:lpstr>В нейтральной и слабощелочной средах окисление ацетилена сопровождается образованием соответствующих оксалатов (солей щавелевой кислоты),  а окисление гомологов – разрывом тройной связи и образованием солей карбоновых кислот:  </vt:lpstr>
      <vt:lpstr>Презентация PowerPoint</vt:lpstr>
      <vt:lpstr>Презентация PowerPoint</vt:lpstr>
      <vt:lpstr>Арены (бензол и его гомологи)  </vt:lpstr>
      <vt:lpstr>Презентация PowerPoint</vt:lpstr>
      <vt:lpstr>Если в молекуле арена несколько боковых цепей, то в кислой среде каждая из них окисляется по α-углеродному атому до карбоксильной группы:  </vt:lpstr>
      <vt:lpstr>Презентация PowerPoint</vt:lpstr>
      <vt:lpstr>Презентация PowerPoint</vt:lpstr>
      <vt:lpstr> Спирты  </vt:lpstr>
      <vt:lpstr>Презентация PowerPoint</vt:lpstr>
      <vt:lpstr>Презентация PowerPoint</vt:lpstr>
      <vt:lpstr>Горячий нейтральный раствор KMnO4 окисляет метанол до карбоната калия, а остальные спирты – до солей соответствующих карбоновых кислот:  </vt:lpstr>
      <vt:lpstr>Окисление гликолей  </vt:lpstr>
      <vt:lpstr>Презентация PowerPoint</vt:lpstr>
      <vt:lpstr>Альдегиды и кетоны  </vt:lpstr>
      <vt:lpstr>Презентация PowerPoint</vt:lpstr>
      <vt:lpstr>Презентация PowerPoint</vt:lpstr>
      <vt:lpstr>Спасибо за внимание!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Склонность органических соединений к окислению связывают с наличием кратных связей, функциональных групп, атомов водорода при атоме углерода, содержащем функциональную группу. Последовательное окисление органических веществ можно представить в виде следующей цепочки превращений:  Источник: http://kursak.net/okislitelno-vosstanovitelnye-reakcii-s-uchastiem-organicheskix-veshhestv/ © kursak.net </dc:title>
  <dc:creator>Администратор</dc:creator>
  <cp:lastModifiedBy>Учитель</cp:lastModifiedBy>
  <cp:revision>25</cp:revision>
  <dcterms:created xsi:type="dcterms:W3CDTF">2016-03-27T06:49:42Z</dcterms:created>
  <dcterms:modified xsi:type="dcterms:W3CDTF">2016-04-06T10:15:05Z</dcterms:modified>
</cp:coreProperties>
</file>