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0" r:id="rId5"/>
    <p:sldId id="271" r:id="rId6"/>
    <p:sldId id="272" r:id="rId7"/>
    <p:sldId id="263" r:id="rId8"/>
    <p:sldId id="278" r:id="rId9"/>
    <p:sldId id="273" r:id="rId10"/>
    <p:sldId id="274" r:id="rId11"/>
    <p:sldId id="275" r:id="rId12"/>
    <p:sldId id="276" r:id="rId13"/>
    <p:sldId id="277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A9F3"/>
    <a:srgbClr val="D8EDF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/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A2045-3EEE-4DE2-9EAA-89931F3DB138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AF594-D42C-4945-BC6E-2F791C304E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D4C22-4A30-4433-A174-52027BF3F46E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E3382-D6DB-485D-9B9F-AB830199CA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F4DFD-9F98-4448-95C3-D102751BF463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475B0-5FA5-4A3B-B420-16E452CAFE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62641-FBAD-4CCC-B3EA-5D389EA91B90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D4CBC-C70A-44DA-B846-FA64421E40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A1328-7B30-4365-AAD4-F661DE6BA53D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EA771-0AF1-41D2-8033-4C926FE6DE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B2413-EB01-496F-ADDB-E1CA05B57F04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B5AEF-E9D6-4F08-B093-CBA45F79DE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B5DAB-2A0B-4D92-AC16-5C6EA8661554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76EC4-A2FC-4F2B-B02C-C1D4939BE2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B8259-CB62-454E-87E7-EE75044B942D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28CDE-B3C3-4DE0-A173-5C68CE106A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F3B8F-5538-4F02-A5A9-C0CB99E40336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F9AA7-5737-49AE-928D-A719BF83CE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63B37-F49B-40FB-B618-7A7D7FCD4C8D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C9FA3-378D-4425-B798-F215111520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EDA50-8964-424F-B0F1-A94CE7E01BCF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53D0C-D683-4D0A-BACE-A7CD2E349E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62DBF7-B472-4D5D-ADE4-4FECB9BF6657}" type="datetimeFigureOut">
              <a:rPr lang="ru-RU"/>
              <a:pPr>
                <a:defRPr/>
              </a:pPr>
              <a:t>16.11.2020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1BE451-E490-458F-9B0F-83F4AFD1C8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848872" cy="4176464"/>
          </a:xfrm>
        </p:spPr>
        <p:txBody>
          <a:bodyPr/>
          <a:lstStyle/>
          <a:p>
            <a:pPr marL="18288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000" dirty="0" smtClean="0"/>
              <a:t>Кодирование графической и звуковой информации</a:t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>Решение задач 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136904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600" dirty="0" smtClean="0"/>
              <a:t>Кодирование графических файлов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88938" y="1412875"/>
            <a:ext cx="8215312" cy="4895850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Основные формулы для решения задач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050" y="2349500"/>
            <a:ext cx="5329238" cy="7683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solidFill>
                  <a:schemeClr val="tx1"/>
                </a:solidFill>
              </a:rPr>
              <a:t>V=S*</a:t>
            </a:r>
            <a:r>
              <a:rPr lang="en-US" sz="4400" dirty="0" err="1">
                <a:solidFill>
                  <a:schemeClr val="tx1"/>
                </a:solidFill>
              </a:rPr>
              <a:t>i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51050" y="3644900"/>
            <a:ext cx="5329238" cy="7699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defPPr>
              <a:defRPr lang="ru-RU"/>
            </a:defPPr>
            <a:lvl1pPr>
              <a:defRPr sz="4400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N=2</a:t>
            </a:r>
            <a:r>
              <a:rPr lang="en-US" baseline="30000" dirty="0">
                <a:solidFill>
                  <a:schemeClr val="tx1"/>
                </a:solidFill>
              </a:rPr>
              <a:t>i</a:t>
            </a:r>
            <a:endParaRPr lang="ru-RU" baseline="30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1050" y="4797425"/>
            <a:ext cx="5329238" cy="15700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</a:rPr>
              <a:t>V</a:t>
            </a:r>
            <a:r>
              <a:rPr lang="ru-RU" sz="2400" dirty="0">
                <a:solidFill>
                  <a:schemeClr val="tx1"/>
                </a:solidFill>
              </a:rPr>
              <a:t> – объем графического файла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</a:rPr>
              <a:t>S</a:t>
            </a:r>
            <a:r>
              <a:rPr lang="ru-RU" sz="2400" dirty="0">
                <a:solidFill>
                  <a:schemeClr val="tx1"/>
                </a:solidFill>
              </a:rPr>
              <a:t> – количество точек в рисунке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solidFill>
                  <a:schemeClr val="tx1"/>
                </a:solidFill>
              </a:rPr>
              <a:t>i</a:t>
            </a:r>
            <a:r>
              <a:rPr lang="ru-RU" sz="2400" dirty="0">
                <a:solidFill>
                  <a:schemeClr val="tx1"/>
                </a:solidFill>
              </a:rPr>
              <a:t> – глубина цвета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</a:rPr>
              <a:t>N</a:t>
            </a:r>
            <a:r>
              <a:rPr lang="ru-RU" sz="2400" dirty="0">
                <a:solidFill>
                  <a:schemeClr val="tx1"/>
                </a:solidFill>
              </a:rPr>
              <a:t> – количество цветов в палитре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</a:t>
            </a:r>
            <a:r>
              <a:rPr lang="en-US" dirty="0" smtClean="0"/>
              <a:t>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780928"/>
            <a:ext cx="8064896" cy="3528392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 fontScale="77500" lnSpcReduction="20000"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находим количество пикселей, используя для вычисления степени числа 2: 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 =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512 · 256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17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объём файла в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Кбайтах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64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 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объём файла в битах 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 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</a:t>
            </a:r>
            <a:r>
              <a:rPr lang="en-US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19 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глубина кодирования (количество битов, выделяемых на 1 пиксель):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19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</a:t>
            </a:r>
            <a:r>
              <a:rPr lang="en-US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2</a:t>
            </a:r>
            <a:r>
              <a:rPr lang="en-US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бита на пиксель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максимальное возможное количество  цветов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16 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Ответ: 16.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136904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i="1" dirty="0">
                <a:solidFill>
                  <a:schemeClr val="tx1"/>
                </a:solidFill>
              </a:rPr>
              <a:t>Рисунок размером 512 на 256 пикселей занимает в памяти 64 Кбайт (без учёта сжатия). Найдите максимально возможное количество цветов в палитре изображения.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212976"/>
            <a:ext cx="8064896" cy="3096344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 fontScale="85000" lnSpcReduction="20000"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Решение: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находим количество пикселей, используя для вычисления степени числа 2: 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 = 64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 64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256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8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поэтому для кодирования одного из 256 вариантов цвета нужно выделить в памяти 8 = 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 бит на пиксель 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объём файла в битах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12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·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15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объём файла в </a:t>
            </a:r>
            <a:r>
              <a:rPr lang="ru-RU" sz="24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Кбайтах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15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2</a:t>
            </a:r>
            <a:r>
              <a:rPr lang="en-US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2</a:t>
            </a:r>
            <a:r>
              <a:rPr lang="en-US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Ответ: </a:t>
            </a: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136904" cy="212365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i="1" dirty="0">
                <a:solidFill>
                  <a:schemeClr val="tx1"/>
                </a:solidFill>
              </a:rPr>
              <a:t>Какой минимальный объём памяти (в Кбайт) нужно зарезервировать, чтобы можно было сохранить любое растровое изображение размером 64 на 64 пикселов при условии, что в изображении могут использоваться 256 различных цветов? В ответе запишите только целое число, единицу измерения писать не нужно.</a:t>
            </a:r>
            <a:endParaRPr lang="ru-RU" sz="2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212976"/>
            <a:ext cx="8064896" cy="3096344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Решение: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N1=256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N2=2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∆V=7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Кб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136904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После преобразования растрового 256-цветного графического файла в черно-белый формат (2 цвета) его размер уменьшился на 7 Кбайт. Каков был размер исходного файла в </a:t>
            </a:r>
            <a:r>
              <a:rPr lang="ru-RU" sz="2400" dirty="0" err="1">
                <a:solidFill>
                  <a:schemeClr val="tx1"/>
                </a:solidFill>
              </a:rPr>
              <a:t>Кбайтах</a:t>
            </a:r>
            <a:r>
              <a:rPr lang="ru-RU" sz="2400" dirty="0">
                <a:solidFill>
                  <a:schemeClr val="tx1"/>
                </a:solidFill>
              </a:rPr>
              <a:t>?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339975" y="3429000"/>
          <a:ext cx="6096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i1=8 </a:t>
                      </a:r>
                      <a:r>
                        <a:rPr lang="ru-RU" sz="2400" dirty="0" smtClean="0"/>
                        <a:t>бит</a:t>
                      </a:r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∆V</a:t>
                      </a:r>
                      <a:r>
                        <a:rPr lang="ru-RU" sz="2400" dirty="0" smtClean="0"/>
                        <a:t>=</a:t>
                      </a:r>
                      <a:r>
                        <a:rPr lang="en-US" sz="2400" dirty="0" smtClean="0"/>
                        <a:t>V</a:t>
                      </a:r>
                      <a:r>
                        <a:rPr lang="ru-RU" sz="2400" dirty="0" smtClean="0"/>
                        <a:t>1</a:t>
                      </a:r>
                      <a:r>
                        <a:rPr lang="en-US" sz="2400" dirty="0" smtClean="0">
                          <a:sym typeface="Symbol"/>
                        </a:rPr>
                        <a:t></a:t>
                      </a:r>
                      <a:r>
                        <a:rPr lang="en-US" sz="2400" dirty="0" smtClean="0"/>
                        <a:t>V2 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i2=1</a:t>
                      </a:r>
                      <a:r>
                        <a:rPr lang="ru-RU" sz="2400" dirty="0" smtClean="0"/>
                        <a:t> бит</a:t>
                      </a:r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V1=8V2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V1=8 </a:t>
                      </a:r>
                      <a:r>
                        <a:rPr lang="ru-RU" sz="2400" dirty="0" smtClean="0"/>
                        <a:t>Кб</a:t>
                      </a:r>
                      <a:endParaRPr lang="en-US" sz="2400" dirty="0" smtClean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∆V=7V2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V2=1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ru-RU" sz="2400" dirty="0" smtClean="0"/>
                        <a:t>Кб</a:t>
                      </a:r>
                      <a:endParaRPr lang="en-US" sz="2400" dirty="0" smtClean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429000"/>
            <a:ext cx="8064896" cy="3096344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Решение: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N1 - ?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N2= 16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V1/V2=2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136904" cy="23083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solidFill>
                  <a:schemeClr val="tx1"/>
                </a:solidFill>
              </a:rPr>
              <a:t>После преобразования растрового графического файла его объем уменьшился в 2 раза. Сколько цветов было в палитре первоначально, если после преобразования было получено растровое изображение того же разрешения в 16-цветной палитре?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339975" y="3789363"/>
          <a:ext cx="609600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i1- ? </a:t>
                      </a:r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i2=4</a:t>
                      </a:r>
                      <a:r>
                        <a:rPr lang="ru-RU" sz="2400" dirty="0" smtClean="0"/>
                        <a:t> бит</a:t>
                      </a:r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V1=2V2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N1=2</a:t>
                      </a:r>
                      <a:r>
                        <a:rPr lang="en-US" sz="2400" baseline="30000" dirty="0" smtClean="0"/>
                        <a:t>8</a:t>
                      </a:r>
                      <a:r>
                        <a:rPr lang="en-US" sz="2400" dirty="0" smtClean="0"/>
                        <a:t> = 256</a:t>
                      </a:r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i1=2*i2=8 </a:t>
                      </a:r>
                      <a:r>
                        <a:rPr lang="ru-RU" sz="2400" dirty="0" smtClean="0"/>
                        <a:t>бит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772816"/>
            <a:ext cx="8064896" cy="216024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4800" dirty="0" smtClean="0"/>
              <a:t>Кодирование </a:t>
            </a:r>
            <a:r>
              <a:rPr lang="ru-RU" sz="4800" dirty="0"/>
              <a:t>звуковой информации</a:t>
            </a:r>
            <a:br>
              <a:rPr lang="ru-RU" sz="4800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136904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3600" dirty="0" smtClean="0"/>
              <a:t>Кодирование звуковой информации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88938" y="1412875"/>
            <a:ext cx="8215312" cy="4895850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defRPr/>
            </a:pPr>
            <a:r>
              <a:rPr lang="ru-RU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Основные формулы для решения задач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050" y="2349500"/>
            <a:ext cx="5329238" cy="7683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>
                <a:solidFill>
                  <a:schemeClr val="tx1"/>
                </a:solidFill>
              </a:rPr>
              <a:t>V=k*</a:t>
            </a:r>
            <a:r>
              <a:rPr lang="en-US" sz="4400" dirty="0" err="1">
                <a:solidFill>
                  <a:schemeClr val="tx1"/>
                </a:solidFill>
              </a:rPr>
              <a:t>i</a:t>
            </a:r>
            <a:r>
              <a:rPr lang="en-US" sz="4400" dirty="0">
                <a:solidFill>
                  <a:schemeClr val="tx1"/>
                </a:solidFill>
              </a:rPr>
              <a:t>*</a:t>
            </a:r>
            <a:r>
              <a:rPr lang="en-US" sz="4400" dirty="0">
                <a:solidFill>
                  <a:schemeClr val="tx1"/>
                </a:solidFill>
                <a:sym typeface="Symbol"/>
              </a:rPr>
              <a:t>*t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1050" y="3860800"/>
            <a:ext cx="5329238" cy="15700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</a:rPr>
              <a:t>V</a:t>
            </a:r>
            <a:r>
              <a:rPr lang="ru-RU" sz="2400" dirty="0">
                <a:solidFill>
                  <a:schemeClr val="tx1"/>
                </a:solidFill>
              </a:rPr>
              <a:t> – объем звукового файла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  <a:sym typeface="Symbol"/>
              </a:rPr>
              <a:t></a:t>
            </a:r>
            <a:r>
              <a:rPr lang="ru-RU" sz="2400" dirty="0">
                <a:solidFill>
                  <a:schemeClr val="tx1"/>
                </a:solidFill>
              </a:rPr>
              <a:t> – частота дискретизации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solidFill>
                  <a:schemeClr val="tx1"/>
                </a:solidFill>
              </a:rPr>
              <a:t>i</a:t>
            </a:r>
            <a:r>
              <a:rPr lang="ru-RU" sz="2400" dirty="0">
                <a:solidFill>
                  <a:schemeClr val="tx1"/>
                </a:solidFill>
              </a:rPr>
              <a:t> – глубина звука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schemeClr val="tx1"/>
                </a:solidFill>
              </a:rPr>
              <a:t>t</a:t>
            </a:r>
            <a:r>
              <a:rPr lang="ru-RU" sz="2400" dirty="0">
                <a:solidFill>
                  <a:schemeClr val="tx1"/>
                </a:solidFill>
              </a:rPr>
              <a:t> – время звучания в секундах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212976"/>
            <a:ext cx="8352928" cy="3096344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sym typeface="Symbol"/>
              </a:rPr>
              <a:t> =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16 кГц= 16000 Гц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24 бита = 3 байта 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K=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t=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 мин = 60 секунд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таким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образом, правильный ответ – 3.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352928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Производится </a:t>
            </a:r>
            <a:r>
              <a:rPr lang="ru-RU" sz="2000" i="1" dirty="0">
                <a:solidFill>
                  <a:schemeClr val="tx1"/>
                </a:solidFill>
              </a:rPr>
              <a:t>стерео звукозапись </a:t>
            </a:r>
            <a:r>
              <a:rPr lang="ru-RU" sz="2000" i="1" dirty="0">
                <a:solidFill>
                  <a:schemeClr val="tx1"/>
                </a:solidFill>
              </a:rPr>
              <a:t>с частотой дискретизации 16 кГц и глубиной кодирования 24 бита. Запись длится 1 минуту, ее результаты записываются в файл. Какое из приведенных ниже чисел наиболее близко к размеру полученного файла, выраженному в мегабайтах?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1) </a:t>
            </a:r>
            <a:r>
              <a:rPr lang="en-US" sz="2000" dirty="0">
                <a:solidFill>
                  <a:schemeClr val="tx1"/>
                </a:solidFill>
              </a:rPr>
              <a:t>2</a:t>
            </a:r>
            <a:r>
              <a:rPr lang="ru-RU" sz="2000" dirty="0">
                <a:solidFill>
                  <a:schemeClr val="tx1"/>
                </a:solidFill>
              </a:rPr>
              <a:t> 	2) </a:t>
            </a:r>
            <a:r>
              <a:rPr lang="en-US" sz="2000" dirty="0">
                <a:solidFill>
                  <a:schemeClr val="tx1"/>
                </a:solidFill>
              </a:rPr>
              <a:t>4</a:t>
            </a:r>
            <a:r>
              <a:rPr lang="ru-RU" sz="2000" dirty="0">
                <a:solidFill>
                  <a:schemeClr val="tx1"/>
                </a:solidFill>
              </a:rPr>
              <a:t>	3)  </a:t>
            </a:r>
            <a:r>
              <a:rPr lang="en-US" sz="2000" dirty="0">
                <a:solidFill>
                  <a:schemeClr val="tx1"/>
                </a:solidFill>
              </a:rPr>
              <a:t>6</a:t>
            </a:r>
            <a:r>
              <a:rPr lang="ru-RU" sz="2000" dirty="0">
                <a:solidFill>
                  <a:schemeClr val="tx1"/>
                </a:solidFill>
              </a:rPr>
              <a:t>		4)  </a:t>
            </a:r>
            <a:r>
              <a:rPr lang="en-US" sz="2000" dirty="0">
                <a:solidFill>
                  <a:schemeClr val="tx1"/>
                </a:solidFill>
              </a:rPr>
              <a:t>10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03575" y="3644900"/>
          <a:ext cx="5472113" cy="1189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8667"/>
                <a:gridCol w="480456"/>
                <a:gridCol w="2315333"/>
                <a:gridCol w="136815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</a:t>
                      </a:r>
                      <a:r>
                        <a:rPr lang="ru-RU" sz="2000" baseline="0" dirty="0" smtClean="0"/>
                        <a:t> байтах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000" dirty="0" smtClean="0"/>
                        <a:t>V=</a:t>
                      </a:r>
                      <a:endParaRPr lang="ru-RU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2*2</a:t>
                      </a:r>
                      <a:r>
                        <a:rPr lang="en-US" sz="2000" baseline="30000" dirty="0" smtClean="0"/>
                        <a:t>4</a:t>
                      </a:r>
                      <a:r>
                        <a:rPr lang="en-US" sz="2000" dirty="0" smtClean="0"/>
                        <a:t>*10</a:t>
                      </a:r>
                      <a:r>
                        <a:rPr lang="en-US" sz="2000" baseline="30000" dirty="0" smtClean="0"/>
                        <a:t>3</a:t>
                      </a:r>
                      <a:r>
                        <a:rPr lang="en-US" sz="2000" dirty="0" smtClean="0"/>
                        <a:t>*3*2</a:t>
                      </a:r>
                      <a:r>
                        <a:rPr lang="en-US" sz="2000" baseline="30000" dirty="0" smtClean="0"/>
                        <a:t>2</a:t>
                      </a:r>
                      <a:r>
                        <a:rPr lang="en-US" sz="2000" dirty="0" smtClean="0"/>
                        <a:t>*15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000" dirty="0" smtClean="0"/>
                        <a:t>=45/8</a:t>
                      </a:r>
                      <a:endParaRPr lang="ru-RU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V=k*</a:t>
                      </a:r>
                      <a:r>
                        <a:rPr lang="en-US" sz="2000" dirty="0" err="1" smtClean="0"/>
                        <a:t>i</a:t>
                      </a:r>
                      <a:r>
                        <a:rPr lang="en-US" sz="2000" dirty="0" smtClean="0"/>
                        <a:t>*</a:t>
                      </a:r>
                      <a:r>
                        <a:rPr lang="en-US" sz="2000" dirty="0" smtClean="0">
                          <a:sym typeface="Symbol"/>
                        </a:rPr>
                        <a:t>*t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2</a:t>
                      </a:r>
                      <a:r>
                        <a:rPr lang="en-US" sz="2000" baseline="30000" dirty="0" smtClean="0"/>
                        <a:t>20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aseline="300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=5,625</a:t>
                      </a:r>
                      <a:r>
                        <a:rPr lang="ru-RU" sz="2000" dirty="0" smtClean="0"/>
                        <a:t>Мб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6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212976"/>
            <a:ext cx="8352928" cy="3096344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  <a:sym typeface="Symbol"/>
              </a:rPr>
              <a:t> =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64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кГц=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64000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Гц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i</a:t>
            </a: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=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24 бита = 3 байта 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K=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 = 120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Мбайт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таким </a:t>
            </a:r>
            <a:r>
              <a:rPr lang="ru-RU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образом, правильный ответ –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352928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Производилась двухканальная (стерео) звукозапись с частотой дискретизации 64 кГц и 24-битным разрешением. В результате был получен файл размером 120 Мбайт, сжатие данных не производилось. Определите приблизительно, сколько времени (в минутах) производилась запись. В качестве ответа укажите ближайшее к времени записи целое число, кратное 5</a:t>
            </a:r>
            <a:r>
              <a:rPr lang="ru-RU" sz="2000" i="1" dirty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03575" y="3644900"/>
          <a:ext cx="5472113" cy="1189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8667"/>
                <a:gridCol w="480456"/>
                <a:gridCol w="2315333"/>
                <a:gridCol w="136815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</a:t>
                      </a:r>
                      <a:r>
                        <a:rPr lang="ru-RU" sz="2000" baseline="0" dirty="0" smtClean="0"/>
                        <a:t> байтах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000" dirty="0" smtClean="0"/>
                        <a:t>t=</a:t>
                      </a:r>
                      <a:endParaRPr lang="ru-RU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120*2</a:t>
                      </a:r>
                      <a:r>
                        <a:rPr lang="en-US" sz="2000" baseline="30000" dirty="0" smtClean="0"/>
                        <a:t>20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000" dirty="0" smtClean="0"/>
                        <a:t>=320 c</a:t>
                      </a:r>
                      <a:endParaRPr lang="ru-RU" sz="20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V=k*</a:t>
                      </a:r>
                      <a:r>
                        <a:rPr lang="en-US" sz="2000" dirty="0" err="1" smtClean="0"/>
                        <a:t>i</a:t>
                      </a:r>
                      <a:r>
                        <a:rPr lang="en-US" sz="2000" dirty="0" smtClean="0"/>
                        <a:t>*</a:t>
                      </a:r>
                      <a:r>
                        <a:rPr lang="en-US" sz="2000" dirty="0" smtClean="0">
                          <a:sym typeface="Symbol"/>
                        </a:rPr>
                        <a:t>*t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2*2</a:t>
                      </a:r>
                      <a:r>
                        <a:rPr lang="en-US" sz="2000" baseline="30000" dirty="0" smtClean="0"/>
                        <a:t>6</a:t>
                      </a:r>
                      <a:r>
                        <a:rPr lang="en-US" sz="2000" dirty="0" smtClean="0"/>
                        <a:t>*10</a:t>
                      </a:r>
                      <a:r>
                        <a:rPr lang="en-US" sz="2000" baseline="30000" dirty="0" smtClean="0"/>
                        <a:t>3</a:t>
                      </a:r>
                      <a:r>
                        <a:rPr lang="en-US" sz="2000" dirty="0" smtClean="0"/>
                        <a:t>*3</a:t>
                      </a:r>
                      <a:endParaRPr lang="ru-RU" sz="20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aseline="3000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=5,3 </a:t>
                      </a:r>
                      <a:r>
                        <a:rPr lang="ru-RU" sz="2000" dirty="0" smtClean="0"/>
                        <a:t>мин</a:t>
                      </a:r>
                      <a:endParaRPr lang="ru-RU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3789039"/>
            <a:ext cx="8352928" cy="2815567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rmAutofit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</a:t>
            </a:r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980728"/>
            <a:ext cx="8352928" cy="2554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Музыкальный фрагмент был оцифрован и записан в виде файла без использования сжатия данных. Получившийся файл был передан в город А по каналу связи за 50 секунд. Затем тот же музыкальный фрагмент был оцифрован повторно с разрешением в 3 раза выше и частотой дискретизации в 5 раз меньше, чем в первый раз. </a:t>
            </a:r>
            <a:r>
              <a:rPr lang="ru-RU" sz="2000" dirty="0">
                <a:solidFill>
                  <a:schemeClr val="tx1"/>
                </a:solidFill>
              </a:rPr>
              <a:t>Полученный </a:t>
            </a:r>
            <a:r>
              <a:rPr lang="ru-RU" sz="2000" dirty="0">
                <a:solidFill>
                  <a:schemeClr val="tx1"/>
                </a:solidFill>
              </a:rPr>
              <a:t>файл был передан в город Б; пропускная способность канала связи с городом Б в 6 раз выше, чем канала связи с городом А. Сколько секунд длилась передача файла в город Б? 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84213" y="4149725"/>
          <a:ext cx="7920037" cy="22240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/>
                <a:gridCol w="1296144"/>
                <a:gridCol w="576064"/>
                <a:gridCol w="576064"/>
                <a:gridCol w="360040"/>
                <a:gridCol w="1080120"/>
                <a:gridCol w="302433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t1=50 c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t2 - ?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t2=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V2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=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3/5V1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dirty="0" smtClean="0"/>
                        <a:t>=3/30*t1=5 c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i2=3*i1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sym typeface="Symbol"/>
                        </a:rPr>
                        <a:t></a:t>
                      </a:r>
                      <a:r>
                        <a:rPr lang="en-US" dirty="0" smtClean="0">
                          <a:sym typeface="Symbol"/>
                        </a:rPr>
                        <a:t>2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ym typeface="Symbol"/>
                        </a:rPr>
                        <a:t>6*</a:t>
                      </a:r>
                      <a:r>
                        <a:rPr lang="ru-RU" dirty="0" smtClean="0">
                          <a:sym typeface="Symbol"/>
                        </a:rPr>
                        <a:t></a:t>
                      </a:r>
                      <a:r>
                        <a:rPr lang="en-US" dirty="0" smtClean="0">
                          <a:sym typeface="Symbol"/>
                        </a:rPr>
                        <a:t>1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ym typeface="Symbol"/>
                        </a:rPr>
                        <a:t></a:t>
                      </a:r>
                      <a:r>
                        <a:rPr lang="en-US" dirty="0" smtClean="0">
                          <a:sym typeface="Symbol"/>
                        </a:rPr>
                        <a:t>2=</a:t>
                      </a:r>
                      <a:r>
                        <a:rPr lang="ru-RU" dirty="0" smtClean="0">
                          <a:sym typeface="Symbol"/>
                        </a:rPr>
                        <a:t></a:t>
                      </a:r>
                      <a:r>
                        <a:rPr lang="en-US" dirty="0" smtClean="0">
                          <a:sym typeface="Symbol"/>
                        </a:rPr>
                        <a:t>1/5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ym typeface="Symbol"/>
                        </a:rPr>
                        <a:t></a:t>
                      </a:r>
                      <a:r>
                        <a:rPr lang="en-US" dirty="0" smtClean="0">
                          <a:sym typeface="Symbol"/>
                        </a:rPr>
                        <a:t>2=6*</a:t>
                      </a:r>
                      <a:r>
                        <a:rPr lang="ru-RU" dirty="0" smtClean="0">
                          <a:sym typeface="Symbol"/>
                        </a:rPr>
                        <a:t></a:t>
                      </a:r>
                      <a:r>
                        <a:rPr lang="en-US" dirty="0" smtClean="0">
                          <a:sym typeface="Symbol"/>
                        </a:rPr>
                        <a:t>1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V2=3/5*V1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Ответ:</a:t>
                      </a:r>
                      <a:r>
                        <a:rPr lang="ru-RU" baseline="0" dirty="0" smtClean="0"/>
                        <a:t> 5 с</a:t>
                      </a:r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8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484784"/>
            <a:ext cx="8352928" cy="440120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Документ объёмом 40 Мбайт можно передать с одного компьютера на другой двумя способами.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А. Сжать архиватором, передать архив по каналу связи, распаковать.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Б. Передать по каналу связи без использования архиватора.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Какой способ быстрее и насколько, если: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• средняя скорость передачи данных по каналу связи составляет 2</a:t>
            </a:r>
            <a:r>
              <a:rPr lang="ru-RU" sz="2000" i="1" baseline="30000" dirty="0">
                <a:solidFill>
                  <a:schemeClr val="tx1"/>
                </a:solidFill>
              </a:rPr>
              <a:t>23</a:t>
            </a:r>
            <a:r>
              <a:rPr lang="ru-RU" sz="2000" i="1" dirty="0">
                <a:solidFill>
                  <a:schemeClr val="tx1"/>
                </a:solidFill>
              </a:rPr>
              <a:t> бит в секунду;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• объём сжатого архиватором документа равен 90% исходного;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• время, требуемое на сжатие документа, – 16 секунд, на распаковку – 2 секунды?</a:t>
            </a:r>
            <a:endParaRPr lang="ru-RU" sz="2000" dirty="0">
              <a:solidFill>
                <a:schemeClr val="tx1"/>
              </a:solidFill>
            </a:endParaRPr>
          </a:p>
          <a:p>
            <a:pPr marL="457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i="1" dirty="0">
                <a:solidFill>
                  <a:schemeClr val="tx1"/>
                </a:solidFill>
              </a:rPr>
              <a:t>В ответе напишите букву А, если быстрее способ А, или Б, если быстрее способ Б. Сразу после буквы напишите число, обозначающее, на сколько секунд один способ быстрее другого?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64896" cy="114300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dirty="0" smtClean="0"/>
              <a:t>Задача 8 Решение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556792"/>
            <a:ext cx="8352928" cy="4608512"/>
          </a:xfrm>
          <a:solidFill>
            <a:srgbClr val="D8EDFC"/>
          </a:solidFill>
          <a:ln w="28575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rtlCol="0">
            <a:noAutofit/>
          </a:bodyPr>
          <a:lstStyle/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Решение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 Мбайт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Кбайт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байт =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23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бит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время передачи несжатого файла (по варианту Б): 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40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Symbol"/>
              </a:rPr>
              <a:t>*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23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 2</a:t>
            </a:r>
            <a:r>
              <a:rPr lang="ru-RU" sz="2400" baseline="30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23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40 с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время передачи файла по варианту А: 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16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+ 0,9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sym typeface="Symbol"/>
              </a:rPr>
              <a:t>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40 + 2 = 18 + 36 = 54 с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таким образом, быстрее вариант Б на </a:t>
            </a: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54 </a:t>
            </a: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– 40 = 14 с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Ответ: Б14.</a:t>
            </a:r>
          </a:p>
          <a:p>
            <a:pPr marL="45720" indent="0" fontAlgn="auto">
              <a:buClr>
                <a:schemeClr val="accent6">
                  <a:lumMod val="75000"/>
                </a:schemeClr>
              </a:buClr>
              <a:buFont typeface="Georgia" pitchFamily="18" charset="0"/>
              <a:buNone/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171</TotalTime>
  <Words>703</Words>
  <Application>Microsoft Office PowerPoint</Application>
  <PresentationFormat>Экран (4:3)</PresentationFormat>
  <Paragraphs>115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Trebuchet MS</vt:lpstr>
      <vt:lpstr>Arial</vt:lpstr>
      <vt:lpstr>Georgia</vt:lpstr>
      <vt:lpstr>Calibri</vt:lpstr>
      <vt:lpstr>Symbol</vt:lpstr>
      <vt:lpstr>Воздушный поток</vt:lpstr>
      <vt:lpstr>Воздушный поток</vt:lpstr>
      <vt:lpstr>Воздушный поток</vt:lpstr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Кодирование графической и звуковой информации</dc:title>
  <dc:creator>Жевтило И.А.</dc:creator>
  <cp:lastModifiedBy>Учитель</cp:lastModifiedBy>
  <cp:revision>17</cp:revision>
  <dcterms:created xsi:type="dcterms:W3CDTF">2016-04-04T18:00:21Z</dcterms:created>
  <dcterms:modified xsi:type="dcterms:W3CDTF">2020-11-16T05:37:57Z</dcterms:modified>
</cp:coreProperties>
</file>