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63" r:id="rId4"/>
    <p:sldId id="264" r:id="rId5"/>
    <p:sldId id="265" r:id="rId6"/>
    <p:sldId id="257" r:id="rId7"/>
    <p:sldId id="258" r:id="rId8"/>
    <p:sldId id="259" r:id="rId9"/>
    <p:sldId id="260" r:id="rId10"/>
    <p:sldId id="261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Rg st="1" end="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90" autoAdjust="0"/>
  </p:normalViewPr>
  <p:slideViewPr>
    <p:cSldViewPr>
      <p:cViewPr varScale="1">
        <p:scale>
          <a:sx n="70" d="100"/>
          <a:sy n="70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06.02.2011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Методика решения расчетных задач при </a:t>
            </a:r>
            <a:r>
              <a:rPr lang="ru-RU" dirty="0" smtClean="0"/>
              <a:t>подготовке </a:t>
            </a:r>
            <a:r>
              <a:rPr lang="ru-RU" dirty="0" smtClean="0"/>
              <a:t>обучающихся к ЕГЭ по химии.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i="1" dirty="0" smtClean="0"/>
              <a:t>Учитель высшей категории МАОУ «Лицей №62» Работа Т.В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В 10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Для полного сгорания 10 л пропана (н.у.) необходим кислород объемом…  (запишите число с точностью до целых).</a:t>
            </a:r>
          </a:p>
          <a:p>
            <a:r>
              <a:rPr lang="ru-RU" dirty="0" smtClean="0"/>
              <a:t>Для решения подобных задач удобно использовать правило Гей – </a:t>
            </a:r>
            <a:r>
              <a:rPr lang="ru-RU" dirty="0" err="1" smtClean="0"/>
              <a:t>Люссака</a:t>
            </a:r>
            <a:r>
              <a:rPr lang="ru-RU" dirty="0" smtClean="0"/>
              <a:t>: объемы газов относятся друг к другу как стехиометрические коэффициенты в уравнении реакции.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</a:t>
            </a:r>
            <a:r>
              <a:rPr lang="ru-RU" dirty="0" smtClean="0">
                <a:latin typeface="Calibri"/>
              </a:rPr>
              <a:t>₃Н₈ + 5О₂ = 3СО₂ + 4Н₂О</a:t>
            </a:r>
          </a:p>
          <a:p>
            <a:r>
              <a:rPr lang="ru-RU" dirty="0" smtClean="0">
                <a:latin typeface="Calibri"/>
              </a:rPr>
              <a:t>Составляем пропорцию: </a:t>
            </a:r>
            <a:r>
              <a:rPr lang="en-US" dirty="0" smtClean="0">
                <a:latin typeface="Calibri"/>
              </a:rPr>
              <a:t>V(</a:t>
            </a:r>
            <a:r>
              <a:rPr lang="ru-RU" dirty="0" smtClean="0"/>
              <a:t>С</a:t>
            </a:r>
            <a:r>
              <a:rPr lang="ru-RU" dirty="0" smtClean="0">
                <a:latin typeface="Calibri"/>
              </a:rPr>
              <a:t>₃Н₈</a:t>
            </a:r>
            <a:r>
              <a:rPr lang="en-US" dirty="0" smtClean="0">
                <a:latin typeface="Calibri"/>
              </a:rPr>
              <a:t>) </a:t>
            </a:r>
            <a:r>
              <a:rPr lang="ru-RU" dirty="0" smtClean="0">
                <a:latin typeface="Calibri"/>
              </a:rPr>
              <a:t>: </a:t>
            </a:r>
            <a:r>
              <a:rPr lang="en-US" dirty="0" smtClean="0">
                <a:latin typeface="Calibri"/>
              </a:rPr>
              <a:t>V(</a:t>
            </a:r>
            <a:r>
              <a:rPr lang="ru-RU" dirty="0" smtClean="0">
                <a:latin typeface="Calibri"/>
              </a:rPr>
              <a:t>О₂</a:t>
            </a:r>
            <a:r>
              <a:rPr lang="en-US" dirty="0" smtClean="0">
                <a:latin typeface="Calibri"/>
              </a:rPr>
              <a:t>)=1</a:t>
            </a:r>
            <a:r>
              <a:rPr lang="ru-RU" dirty="0" smtClean="0">
                <a:latin typeface="Calibri"/>
              </a:rPr>
              <a:t>:5</a:t>
            </a:r>
          </a:p>
          <a:p>
            <a:r>
              <a:rPr lang="ru-RU" dirty="0" smtClean="0">
                <a:latin typeface="Calibri"/>
              </a:rPr>
              <a:t>Следовательно объем кислорода в 5 раз больше объема пропана и составляет 50 литров.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С 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16,8 л сероводорода (н.у.) прореагировали без остатка с 221 мл 12% - </a:t>
            </a:r>
            <a:r>
              <a:rPr lang="ru-RU" dirty="0" err="1" smtClean="0"/>
              <a:t>ного</a:t>
            </a:r>
            <a:r>
              <a:rPr lang="ru-RU" dirty="0" smtClean="0"/>
              <a:t> раствора едкого натра ( плотность 1, 131 г/мл). </a:t>
            </a:r>
            <a:r>
              <a:rPr lang="ru-RU" dirty="0" smtClean="0"/>
              <a:t>Определите, </a:t>
            </a:r>
            <a:r>
              <a:rPr lang="ru-RU" dirty="0" smtClean="0"/>
              <a:t>какое соединение образовалось в растворе и рассчитайте его массовую долю в этом растворе. ( 15,25% )</a:t>
            </a:r>
          </a:p>
          <a:p>
            <a:r>
              <a:rPr lang="ru-RU" dirty="0" smtClean="0"/>
              <a:t>Решение:</a:t>
            </a:r>
          </a:p>
          <a:p>
            <a:r>
              <a:rPr lang="ru-RU" dirty="0" smtClean="0"/>
              <a:t>Определим количество вещества сероводорода: </a:t>
            </a:r>
            <a:r>
              <a:rPr lang="en-US" dirty="0" smtClean="0"/>
              <a:t>n</a:t>
            </a:r>
            <a:r>
              <a:rPr lang="ru-RU" dirty="0" smtClean="0"/>
              <a:t>= </a:t>
            </a:r>
            <a:r>
              <a:rPr lang="en-US" dirty="0" smtClean="0"/>
              <a:t>V</a:t>
            </a:r>
            <a:r>
              <a:rPr lang="ru-RU" dirty="0" smtClean="0"/>
              <a:t>:</a:t>
            </a:r>
            <a:r>
              <a:rPr lang="en-US" dirty="0" err="1" smtClean="0"/>
              <a:t>Vm</a:t>
            </a:r>
            <a:r>
              <a:rPr lang="en-US" dirty="0" smtClean="0"/>
              <a:t>         </a:t>
            </a:r>
          </a:p>
          <a:p>
            <a:r>
              <a:rPr lang="en-US" dirty="0" smtClean="0"/>
              <a:t>16,8</a:t>
            </a:r>
            <a:r>
              <a:rPr lang="ru-RU" dirty="0" smtClean="0"/>
              <a:t>:22,4=0,75 (моль)</a:t>
            </a:r>
          </a:p>
          <a:p>
            <a:r>
              <a:rPr lang="ru-RU" dirty="0" smtClean="0"/>
              <a:t>Определим массу раствора  едкого натра:</a:t>
            </a:r>
          </a:p>
          <a:p>
            <a:r>
              <a:rPr lang="ru-RU" dirty="0" smtClean="0"/>
              <a:t>221</a:t>
            </a:r>
            <a:r>
              <a:rPr lang="ru-RU" dirty="0" smtClean="0">
                <a:latin typeface="Calibri"/>
              </a:rPr>
              <a:t>∙1,131= 250(г)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задачи.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Определим массу и количество едкого натра:250</a:t>
            </a:r>
            <a:r>
              <a:rPr lang="ru-RU" dirty="0" smtClean="0">
                <a:latin typeface="Calibri"/>
              </a:rPr>
              <a:t>∙0,12= 30(г)</a:t>
            </a:r>
          </a:p>
          <a:p>
            <a:r>
              <a:rPr lang="en-US" dirty="0" smtClean="0">
                <a:latin typeface="Calibri"/>
              </a:rPr>
              <a:t>n( </a:t>
            </a:r>
            <a:r>
              <a:rPr lang="en-US" dirty="0" err="1" smtClean="0">
                <a:latin typeface="Calibri"/>
              </a:rPr>
              <a:t>NaOH</a:t>
            </a:r>
            <a:r>
              <a:rPr lang="en-US" dirty="0" smtClean="0">
                <a:latin typeface="Calibri"/>
              </a:rPr>
              <a:t>) = 30</a:t>
            </a:r>
            <a:r>
              <a:rPr lang="ru-RU" dirty="0" smtClean="0">
                <a:latin typeface="Calibri"/>
              </a:rPr>
              <a:t>: 40=0,75 (моль)</a:t>
            </a:r>
          </a:p>
          <a:p>
            <a:r>
              <a:rPr lang="ru-RU" dirty="0" smtClean="0">
                <a:latin typeface="Calibri"/>
              </a:rPr>
              <a:t>Составим уравнения реакций:</a:t>
            </a:r>
          </a:p>
          <a:p>
            <a:r>
              <a:rPr lang="en-US" dirty="0" smtClean="0"/>
              <a:t>2NaOH + H</a:t>
            </a:r>
            <a:r>
              <a:rPr lang="en-US" dirty="0" smtClean="0">
                <a:latin typeface="Calibri"/>
              </a:rPr>
              <a:t>₂S = </a:t>
            </a:r>
            <a:r>
              <a:rPr lang="en-US" dirty="0" err="1" smtClean="0">
                <a:latin typeface="Calibri"/>
              </a:rPr>
              <a:t>Na₂S</a:t>
            </a:r>
            <a:r>
              <a:rPr lang="en-US" dirty="0" smtClean="0">
                <a:latin typeface="Calibri"/>
              </a:rPr>
              <a:t> + 2H₂O              (1)</a:t>
            </a:r>
          </a:p>
          <a:p>
            <a:r>
              <a:rPr lang="en-US" dirty="0" err="1" smtClean="0">
                <a:latin typeface="Calibri"/>
              </a:rPr>
              <a:t>NaOH</a:t>
            </a:r>
            <a:r>
              <a:rPr lang="en-US" dirty="0" smtClean="0">
                <a:latin typeface="Calibri"/>
              </a:rPr>
              <a:t> + H₂S = </a:t>
            </a:r>
            <a:r>
              <a:rPr lang="en-US" dirty="0" err="1" smtClean="0">
                <a:latin typeface="Calibri"/>
              </a:rPr>
              <a:t>NaHS</a:t>
            </a:r>
            <a:r>
              <a:rPr lang="en-US" dirty="0" smtClean="0">
                <a:latin typeface="Calibri"/>
              </a:rPr>
              <a:t> + H₂O                   (2)</a:t>
            </a:r>
          </a:p>
          <a:p>
            <a:r>
              <a:rPr lang="ru-RU" dirty="0" smtClean="0">
                <a:latin typeface="Calibri"/>
              </a:rPr>
              <a:t>Определим, по какому из составленных уравнений будем решать?</a:t>
            </a:r>
          </a:p>
          <a:p>
            <a:r>
              <a:rPr lang="en-US" dirty="0" smtClean="0">
                <a:latin typeface="Calibri"/>
              </a:rPr>
              <a:t>n(</a:t>
            </a:r>
            <a:r>
              <a:rPr lang="en-US" dirty="0" err="1" smtClean="0">
                <a:latin typeface="Calibri"/>
              </a:rPr>
              <a:t>NaOH</a:t>
            </a:r>
            <a:r>
              <a:rPr lang="en-US" dirty="0" smtClean="0">
                <a:latin typeface="Calibri"/>
              </a:rPr>
              <a:t>) </a:t>
            </a:r>
            <a:r>
              <a:rPr lang="ru-RU" dirty="0" smtClean="0">
                <a:latin typeface="Calibri"/>
              </a:rPr>
              <a:t>: </a:t>
            </a:r>
            <a:r>
              <a:rPr lang="en-US" dirty="0" smtClean="0">
                <a:latin typeface="Calibri"/>
              </a:rPr>
              <a:t>n ( H₂S) </a:t>
            </a:r>
          </a:p>
          <a:p>
            <a:r>
              <a:rPr lang="en-US" dirty="0" smtClean="0">
                <a:latin typeface="Calibri"/>
              </a:rPr>
              <a:t>      </a:t>
            </a:r>
            <a:r>
              <a:rPr lang="ru-RU" dirty="0" smtClean="0">
                <a:latin typeface="Calibri"/>
              </a:rPr>
              <a:t>2</a:t>
            </a:r>
            <a:r>
              <a:rPr lang="en-US" dirty="0" smtClean="0">
                <a:latin typeface="Calibri"/>
              </a:rPr>
              <a:t> </a:t>
            </a:r>
            <a:r>
              <a:rPr lang="ru-RU" dirty="0" smtClean="0">
                <a:latin typeface="Calibri"/>
              </a:rPr>
              <a:t>: 1  по уравнению 1</a:t>
            </a:r>
          </a:p>
          <a:p>
            <a:r>
              <a:rPr lang="ru-RU" dirty="0" smtClean="0">
                <a:latin typeface="Calibri"/>
              </a:rPr>
              <a:t>       1 : 1 по уравнению  2</a:t>
            </a:r>
          </a:p>
          <a:p>
            <a:r>
              <a:rPr lang="ru-RU" dirty="0" smtClean="0">
                <a:latin typeface="Calibri"/>
              </a:rPr>
              <a:t>       0,75 : 0,75 по условию задачи, следовательно решаем по уравнению 2, соль будет кислая и ее количество тоже составит 0, 75 моль.</a:t>
            </a:r>
          </a:p>
          <a:p>
            <a:r>
              <a:rPr lang="ru-RU" dirty="0" smtClean="0">
                <a:latin typeface="Calibri"/>
              </a:rPr>
              <a:t>Определим массу этой соли: </a:t>
            </a:r>
            <a:r>
              <a:rPr lang="en-US" dirty="0" smtClean="0">
                <a:latin typeface="Calibri"/>
              </a:rPr>
              <a:t>m</a:t>
            </a:r>
            <a:r>
              <a:rPr lang="ru-RU" dirty="0" smtClean="0">
                <a:latin typeface="Calibri"/>
              </a:rPr>
              <a:t>= </a:t>
            </a:r>
            <a:r>
              <a:rPr lang="en-US" dirty="0" smtClean="0">
                <a:latin typeface="Calibri"/>
              </a:rPr>
              <a:t>n∙ M     </a:t>
            </a:r>
            <a:r>
              <a:rPr lang="en-US" dirty="0" err="1" smtClean="0">
                <a:latin typeface="Calibri"/>
              </a:rPr>
              <a:t>m</a:t>
            </a:r>
            <a:r>
              <a:rPr lang="en-US" dirty="0" smtClean="0">
                <a:latin typeface="Calibri"/>
              </a:rPr>
              <a:t>(</a:t>
            </a:r>
            <a:r>
              <a:rPr lang="en-US" dirty="0" err="1" smtClean="0">
                <a:latin typeface="Calibri"/>
              </a:rPr>
              <a:t>NaHS</a:t>
            </a:r>
            <a:r>
              <a:rPr lang="en-US" dirty="0" smtClean="0">
                <a:latin typeface="Calibri"/>
              </a:rPr>
              <a:t> ) =0</a:t>
            </a:r>
            <a:r>
              <a:rPr lang="ru-RU" dirty="0" smtClean="0">
                <a:latin typeface="Calibri"/>
              </a:rPr>
              <a:t>,</a:t>
            </a:r>
            <a:r>
              <a:rPr lang="en-US" dirty="0" smtClean="0">
                <a:latin typeface="Calibri"/>
              </a:rPr>
              <a:t>75∙</a:t>
            </a:r>
            <a:r>
              <a:rPr lang="ru-RU" dirty="0" smtClean="0">
                <a:latin typeface="Calibri"/>
              </a:rPr>
              <a:t>56=42 (г)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А30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При сгорании 8,96 л (н.у.) бутана согласно термохимическому уравнению:</a:t>
            </a:r>
          </a:p>
          <a:p>
            <a:r>
              <a:rPr lang="ru-RU" dirty="0" smtClean="0"/>
              <a:t>2С₄Н</a:t>
            </a:r>
            <a:r>
              <a:rPr lang="ru-RU" baseline="-25000" dirty="0" smtClean="0"/>
              <a:t>10</a:t>
            </a:r>
            <a:r>
              <a:rPr lang="ru-RU" dirty="0" smtClean="0"/>
              <a:t>+ 13О₂=8СО₂ +  10Н₂О +5757кДж</a:t>
            </a:r>
          </a:p>
          <a:p>
            <a:r>
              <a:rPr lang="ru-RU" dirty="0" smtClean="0"/>
              <a:t>Выделилось:</a:t>
            </a:r>
          </a:p>
          <a:p>
            <a:pPr lvl="0"/>
            <a:r>
              <a:rPr lang="ru-RU" dirty="0" smtClean="0"/>
              <a:t>1151,4 кДж     2) 2302,8кДж    3) 4605,6кДж    4) 575,7 кДж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решения подобных задач используем метод пропорции:</a:t>
            </a:r>
          </a:p>
          <a:p>
            <a:r>
              <a:rPr lang="ru-RU" dirty="0" smtClean="0"/>
              <a:t>1.Сначала вычисляем количество вещества бутана: 8,96: 22,4=0,4 (моль)</a:t>
            </a:r>
          </a:p>
          <a:p>
            <a:r>
              <a:rPr lang="ru-RU" dirty="0" smtClean="0"/>
              <a:t>2.Затем составляем пропорцию:</a:t>
            </a:r>
          </a:p>
          <a:p>
            <a:pPr algn="ctr">
              <a:buNone/>
            </a:pPr>
            <a:r>
              <a:rPr lang="ru-RU" dirty="0" smtClean="0"/>
              <a:t>2С₄Н</a:t>
            </a:r>
            <a:r>
              <a:rPr lang="ru-RU" baseline="-25000" dirty="0" smtClean="0"/>
              <a:t>10</a:t>
            </a:r>
            <a:r>
              <a:rPr lang="ru-RU" dirty="0" smtClean="0"/>
              <a:t>+ 13О₂=8СО₂ +  10Н₂О +5757кДж</a:t>
            </a:r>
          </a:p>
          <a:p>
            <a:pPr algn="ctr">
              <a:buNone/>
            </a:pPr>
            <a:r>
              <a:rPr lang="ru-RU" dirty="0" smtClean="0"/>
              <a:t>0,4:2= х:5757</a:t>
            </a:r>
          </a:p>
          <a:p>
            <a:pPr algn="ctr">
              <a:buNone/>
            </a:pPr>
            <a:r>
              <a:rPr lang="ru-RU" dirty="0" smtClean="0"/>
              <a:t>Х= 5757</a:t>
            </a:r>
            <a:r>
              <a:rPr lang="en-US" dirty="0" smtClean="0"/>
              <a:t>x</a:t>
            </a:r>
            <a:r>
              <a:rPr lang="ru-RU" dirty="0" smtClean="0"/>
              <a:t>0,4 : 2 = 1151,4 кДж ( ответ А 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В9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5. К раствору серной кислоты объемом 400 мл. плотностью 1,1 г/мл. с массовой долей серной кислоты 0,15  добавили воду массой 60 г. Определите массовую долю серной кислоты в полученном растворе. (13,2% )</a:t>
            </a:r>
          </a:p>
          <a:p>
            <a:r>
              <a:rPr lang="ru-RU" dirty="0" smtClean="0"/>
              <a:t>Задачи такого типа можно решать разными способами: </a:t>
            </a:r>
          </a:p>
          <a:p>
            <a:r>
              <a:rPr lang="ru-RU" dirty="0" smtClean="0"/>
              <a:t>Традиционным (по формуле)</a:t>
            </a:r>
          </a:p>
          <a:p>
            <a:r>
              <a:rPr lang="ru-RU" dirty="0" smtClean="0"/>
              <a:t>Методом стаканов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Традиционный метод.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Применяем формулы: </a:t>
            </a:r>
            <a:r>
              <a:rPr lang="en-US" dirty="0" smtClean="0"/>
              <a:t>m=v</a:t>
            </a:r>
            <a:r>
              <a:rPr lang="el-GR" dirty="0" smtClean="0">
                <a:latin typeface="Calibri"/>
              </a:rPr>
              <a:t>ρ</a:t>
            </a:r>
            <a:r>
              <a:rPr lang="en-US" dirty="0" smtClean="0">
                <a:latin typeface="Calibri"/>
              </a:rPr>
              <a:t> </a:t>
            </a:r>
          </a:p>
          <a:p>
            <a:r>
              <a:rPr lang="en-US" dirty="0" smtClean="0">
                <a:latin typeface="Calibri"/>
              </a:rPr>
              <a:t>40</a:t>
            </a:r>
            <a:r>
              <a:rPr lang="ru-RU" dirty="0" smtClean="0">
                <a:latin typeface="Calibri"/>
              </a:rPr>
              <a:t>0</a:t>
            </a:r>
            <a:r>
              <a:rPr lang="en-US" dirty="0" smtClean="0">
                <a:latin typeface="Calibri"/>
              </a:rPr>
              <a:t>x1.1</a:t>
            </a:r>
            <a:r>
              <a:rPr lang="ru-RU" dirty="0" smtClean="0">
                <a:latin typeface="Calibri"/>
              </a:rPr>
              <a:t>= 440 (г) – это масса раствора серной кислоты</a:t>
            </a:r>
          </a:p>
          <a:p>
            <a:r>
              <a:rPr lang="ru-RU" dirty="0" smtClean="0">
                <a:latin typeface="Calibri"/>
              </a:rPr>
              <a:t>Затем находим массу вещества:</a:t>
            </a:r>
          </a:p>
          <a:p>
            <a:r>
              <a:rPr lang="en-US" dirty="0" smtClean="0">
                <a:latin typeface="Calibri"/>
              </a:rPr>
              <a:t>m= </a:t>
            </a:r>
            <a:r>
              <a:rPr lang="en-US" dirty="0" err="1" smtClean="0">
                <a:latin typeface="Calibri"/>
              </a:rPr>
              <a:t>w∙m</a:t>
            </a:r>
            <a:r>
              <a:rPr lang="ru-RU" baseline="-25000" dirty="0" err="1" smtClean="0">
                <a:latin typeface="Calibri"/>
              </a:rPr>
              <a:t>р-ра</a:t>
            </a:r>
            <a:r>
              <a:rPr lang="ru-RU" baseline="-25000" dirty="0" smtClean="0">
                <a:latin typeface="Calibri"/>
              </a:rPr>
              <a:t>        </a:t>
            </a:r>
            <a:r>
              <a:rPr lang="en-US" dirty="0" smtClean="0">
                <a:latin typeface="Calibri"/>
              </a:rPr>
              <a:t>m= 0,15∙440=66 (</a:t>
            </a:r>
            <a:r>
              <a:rPr lang="ru-RU" dirty="0" smtClean="0">
                <a:latin typeface="Calibri"/>
              </a:rPr>
              <a:t>г)</a:t>
            </a:r>
          </a:p>
          <a:p>
            <a:r>
              <a:rPr lang="ru-RU" dirty="0" smtClean="0"/>
              <a:t>Определяем массу раствора после добавления воды:440+60=500(г)</a:t>
            </a:r>
          </a:p>
          <a:p>
            <a:r>
              <a:rPr lang="ru-RU" dirty="0" smtClean="0"/>
              <a:t>Находим массовую долю вещества в полученном растворе: 66:500</a:t>
            </a:r>
            <a:r>
              <a:rPr lang="ru-RU" dirty="0" smtClean="0">
                <a:latin typeface="Calibri"/>
              </a:rPr>
              <a:t>∙100%= 13,2%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 стаканов.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400∙1,1    +     60      =       500   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0,15                0%                  Х</a:t>
            </a:r>
          </a:p>
          <a:p>
            <a:r>
              <a:rPr lang="ru-RU" dirty="0" smtClean="0"/>
              <a:t>400∙1,1∙0,15+ 60∙0% = 500х</a:t>
            </a:r>
          </a:p>
          <a:p>
            <a:r>
              <a:rPr lang="ru-RU" dirty="0" smtClean="0"/>
              <a:t>66=500х</a:t>
            </a:r>
          </a:p>
          <a:p>
            <a:r>
              <a:rPr lang="ru-RU" dirty="0" smtClean="0"/>
              <a:t>Х=0.132  или 13,2%</a:t>
            </a:r>
          </a:p>
          <a:p>
            <a:endParaRPr lang="ru-RU" dirty="0"/>
          </a:p>
        </p:txBody>
      </p:sp>
      <p:sp>
        <p:nvSpPr>
          <p:cNvPr id="4" name="Блок-схема: магнитный диск 3"/>
          <p:cNvSpPr/>
          <p:nvPr/>
        </p:nvSpPr>
        <p:spPr>
          <a:xfrm>
            <a:off x="827584" y="2060848"/>
            <a:ext cx="914400" cy="61264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2699792" y="2132856"/>
            <a:ext cx="914400" cy="61264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магнитный диск 6"/>
          <p:cNvSpPr/>
          <p:nvPr/>
        </p:nvSpPr>
        <p:spPr>
          <a:xfrm>
            <a:off x="4644008" y="2060848"/>
            <a:ext cx="914400" cy="61264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Определение массовой доли вещества в растворе после реакции.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Определим массу раствора после реакции:</a:t>
            </a:r>
          </a:p>
          <a:p>
            <a:r>
              <a:rPr lang="en-US" dirty="0" smtClean="0"/>
              <a:t>m(</a:t>
            </a:r>
            <a:r>
              <a:rPr lang="ru-RU" dirty="0" err="1" smtClean="0"/>
              <a:t>р</a:t>
            </a:r>
            <a:r>
              <a:rPr lang="en-US" dirty="0" smtClean="0"/>
              <a:t>-</a:t>
            </a:r>
            <a:r>
              <a:rPr lang="ru-RU" dirty="0" err="1" smtClean="0"/>
              <a:t>ра</a:t>
            </a:r>
            <a:r>
              <a:rPr lang="ru-RU" dirty="0" smtClean="0"/>
              <a:t> </a:t>
            </a:r>
            <a:r>
              <a:rPr lang="en-US" dirty="0" err="1" smtClean="0"/>
              <a:t>NaOH</a:t>
            </a:r>
            <a:r>
              <a:rPr lang="ru-RU" dirty="0" smtClean="0"/>
              <a:t>) + </a:t>
            </a:r>
            <a:r>
              <a:rPr lang="en-US" dirty="0" smtClean="0"/>
              <a:t>m</a:t>
            </a:r>
            <a:r>
              <a:rPr lang="ru-RU" dirty="0" smtClean="0"/>
              <a:t>(Н</a:t>
            </a:r>
            <a:r>
              <a:rPr lang="ru-RU" dirty="0" smtClean="0">
                <a:latin typeface="Calibri"/>
              </a:rPr>
              <a:t>₂</a:t>
            </a:r>
            <a:r>
              <a:rPr lang="en-US" dirty="0" smtClean="0">
                <a:latin typeface="Calibri"/>
              </a:rPr>
              <a:t>S)=250 + 0</a:t>
            </a:r>
            <a:r>
              <a:rPr lang="ru-RU" dirty="0" smtClean="0">
                <a:latin typeface="Calibri"/>
              </a:rPr>
              <a:t>,</a:t>
            </a:r>
            <a:r>
              <a:rPr lang="en-US" dirty="0" smtClean="0">
                <a:latin typeface="Calibri"/>
              </a:rPr>
              <a:t>75∙</a:t>
            </a:r>
            <a:r>
              <a:rPr lang="ru-RU" dirty="0" smtClean="0">
                <a:latin typeface="Calibri"/>
              </a:rPr>
              <a:t>34=275,5 (г)</a:t>
            </a:r>
          </a:p>
          <a:p>
            <a:r>
              <a:rPr lang="ru-RU" dirty="0" smtClean="0">
                <a:latin typeface="Calibri"/>
              </a:rPr>
              <a:t>Вычислим массовую долю гидросульфида натрия в полученном растворе:</a:t>
            </a:r>
          </a:p>
          <a:p>
            <a:r>
              <a:rPr lang="en-US" dirty="0" smtClean="0">
                <a:latin typeface="Calibri"/>
              </a:rPr>
              <a:t>W(</a:t>
            </a:r>
            <a:r>
              <a:rPr lang="en-US" dirty="0" err="1" smtClean="0">
                <a:latin typeface="Calibri"/>
              </a:rPr>
              <a:t>NaOH</a:t>
            </a:r>
            <a:r>
              <a:rPr lang="en-US" dirty="0" smtClean="0">
                <a:latin typeface="Calibri"/>
              </a:rPr>
              <a:t>) = 42</a:t>
            </a:r>
            <a:r>
              <a:rPr lang="ru-RU" dirty="0" smtClean="0">
                <a:latin typeface="Calibri"/>
              </a:rPr>
              <a:t>:275,5=0,1525 или 15,25%</a:t>
            </a:r>
          </a:p>
          <a:p>
            <a:r>
              <a:rPr lang="ru-RU" dirty="0" smtClean="0">
                <a:latin typeface="Calibri"/>
              </a:rPr>
              <a:t>Ответ: 15,25%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С4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Какую массу оксида хрома (</a:t>
            </a:r>
            <a:r>
              <a:rPr lang="en-US" dirty="0" smtClean="0"/>
              <a:t>VI</a:t>
            </a:r>
            <a:r>
              <a:rPr lang="ru-RU" dirty="0" smtClean="0"/>
              <a:t>) следует добавить к 275 г 10% - </a:t>
            </a:r>
            <a:r>
              <a:rPr lang="ru-RU" dirty="0" err="1" smtClean="0"/>
              <a:t>ного</a:t>
            </a:r>
            <a:r>
              <a:rPr lang="ru-RU" dirty="0" smtClean="0"/>
              <a:t>  раствора  хромовой кислоты, чтобы увеличить ее массовую долю в полтора раза? (13,3 г )</a:t>
            </a:r>
          </a:p>
          <a:p>
            <a:pPr lvl="0"/>
            <a:r>
              <a:rPr lang="ru-RU" dirty="0" smtClean="0"/>
              <a:t>Для решения подобной задачи учащихся следует подготовить. </a:t>
            </a:r>
            <a:r>
              <a:rPr lang="ru-RU" dirty="0" err="1" smtClean="0"/>
              <a:t>Прорешать</a:t>
            </a:r>
            <a:r>
              <a:rPr lang="ru-RU" dirty="0" smtClean="0"/>
              <a:t> с ними задачи на растворы, в которых содержатся фрагменты , необходимые для решения подобных задач.</a:t>
            </a:r>
          </a:p>
          <a:p>
            <a:pPr lvl="0"/>
            <a:r>
              <a:rPr lang="ru-RU" dirty="0" smtClean="0"/>
              <a:t>Фрагмент1. При составлении уравнения реакции учитывать химические свойства кислотных оксидов: не взаимодействуют с кислотами, пойдет реакция с водой.</a:t>
            </a:r>
          </a:p>
          <a:p>
            <a:pPr lvl="0"/>
            <a:r>
              <a:rPr lang="en-US" dirty="0" err="1" smtClean="0"/>
              <a:t>CrO</a:t>
            </a:r>
            <a:r>
              <a:rPr lang="en-US" dirty="0" smtClean="0">
                <a:latin typeface="Calibri"/>
              </a:rPr>
              <a:t>₃+ H₂O= </a:t>
            </a:r>
            <a:r>
              <a:rPr lang="en-US" dirty="0" err="1" smtClean="0">
                <a:latin typeface="Calibri"/>
              </a:rPr>
              <a:t>H₂CrO</a:t>
            </a:r>
            <a:r>
              <a:rPr lang="en-US" dirty="0" smtClean="0">
                <a:latin typeface="Calibri"/>
              </a:rPr>
              <a:t>₄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задачи С 4 (2)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Фрагмент 2.Массовая доля увеличилась в 1,5 раза и составила 10%</a:t>
            </a:r>
            <a:r>
              <a:rPr lang="ru-RU" dirty="0" smtClean="0">
                <a:latin typeface="Calibri"/>
              </a:rPr>
              <a:t>∙1,5= 15% или 0,15.</a:t>
            </a:r>
            <a:r>
              <a:rPr lang="ru-RU" dirty="0" smtClean="0"/>
              <a:t> Вводим обозначения: пусть количество вещества оксида хрома (</a:t>
            </a:r>
            <a:r>
              <a:rPr lang="en-US" dirty="0" err="1" smtClean="0"/>
              <a:t>vI</a:t>
            </a:r>
            <a:r>
              <a:rPr lang="en-US" dirty="0" smtClean="0"/>
              <a:t>) </a:t>
            </a:r>
            <a:r>
              <a:rPr lang="ru-RU" dirty="0" smtClean="0"/>
              <a:t>, добавленного, равно Х моль, тогда и количество вещества полученной хромовой кислоты  будет Х моль. Масса </a:t>
            </a:r>
            <a:r>
              <a:rPr lang="en-US" dirty="0" err="1" smtClean="0"/>
              <a:t>CrO</a:t>
            </a:r>
            <a:r>
              <a:rPr lang="en-US" dirty="0" smtClean="0">
                <a:latin typeface="Calibri"/>
              </a:rPr>
              <a:t>₃</a:t>
            </a:r>
            <a:r>
              <a:rPr lang="ru-RU" dirty="0" smtClean="0">
                <a:latin typeface="Calibri"/>
              </a:rPr>
              <a:t> составит103х, а масса </a:t>
            </a:r>
            <a:r>
              <a:rPr lang="en-US" dirty="0" err="1" smtClean="0">
                <a:latin typeface="Calibri"/>
              </a:rPr>
              <a:t>H₂CrO</a:t>
            </a:r>
            <a:r>
              <a:rPr lang="en-US" dirty="0" smtClean="0">
                <a:latin typeface="Calibri"/>
              </a:rPr>
              <a:t>₄</a:t>
            </a:r>
            <a:r>
              <a:rPr lang="ru-RU" dirty="0" smtClean="0">
                <a:latin typeface="Calibri"/>
              </a:rPr>
              <a:t> будет равна 121 х.</a:t>
            </a:r>
          </a:p>
          <a:p>
            <a:r>
              <a:rPr lang="ru-RU" dirty="0" smtClean="0">
                <a:latin typeface="Calibri"/>
              </a:rPr>
              <a:t>Вычислим массу хромовой кислоты исходной:</a:t>
            </a:r>
          </a:p>
          <a:p>
            <a:r>
              <a:rPr lang="ru-RU" dirty="0" smtClean="0"/>
              <a:t>275</a:t>
            </a:r>
            <a:r>
              <a:rPr lang="ru-RU" dirty="0" smtClean="0">
                <a:latin typeface="Calibri"/>
              </a:rPr>
              <a:t>∙0,1= 27,5 (г)</a:t>
            </a:r>
          </a:p>
          <a:p>
            <a:r>
              <a:rPr lang="ru-RU" dirty="0" smtClean="0">
                <a:latin typeface="Calibri"/>
              </a:rPr>
              <a:t>Применим формулу: </a:t>
            </a:r>
            <a:r>
              <a:rPr lang="en-US" dirty="0" smtClean="0">
                <a:latin typeface="Calibri"/>
              </a:rPr>
              <a:t>w= m(</a:t>
            </a:r>
            <a:r>
              <a:rPr lang="ru-RU" dirty="0" err="1" smtClean="0">
                <a:latin typeface="Calibri"/>
              </a:rPr>
              <a:t>в-ва</a:t>
            </a:r>
            <a:r>
              <a:rPr lang="ru-RU" dirty="0" smtClean="0">
                <a:latin typeface="Calibri"/>
              </a:rPr>
              <a:t>) : </a:t>
            </a:r>
            <a:r>
              <a:rPr lang="en-US" dirty="0" smtClean="0">
                <a:latin typeface="Calibri"/>
              </a:rPr>
              <a:t>m(</a:t>
            </a:r>
            <a:r>
              <a:rPr lang="ru-RU" dirty="0" err="1" smtClean="0">
                <a:latin typeface="Calibri"/>
              </a:rPr>
              <a:t>р-ра</a:t>
            </a:r>
            <a:r>
              <a:rPr lang="ru-RU" dirty="0" smtClean="0">
                <a:latin typeface="Calibri"/>
              </a:rPr>
              <a:t>), получим выражение: 0,15 =( 27,5 + 121х): (275+103х)</a:t>
            </a:r>
          </a:p>
          <a:p>
            <a:r>
              <a:rPr lang="ru-RU" dirty="0" smtClean="0">
                <a:latin typeface="Calibri"/>
              </a:rPr>
              <a:t>Решая уравнение получаем </a:t>
            </a:r>
            <a:r>
              <a:rPr lang="ru-RU" dirty="0" err="1" smtClean="0">
                <a:latin typeface="Calibri"/>
              </a:rPr>
              <a:t>х=</a:t>
            </a:r>
            <a:r>
              <a:rPr lang="ru-RU" dirty="0" smtClean="0">
                <a:latin typeface="Calibri"/>
              </a:rPr>
              <a:t> 0,13 моль</a:t>
            </a:r>
          </a:p>
          <a:p>
            <a:r>
              <a:rPr lang="ru-RU" dirty="0" smtClean="0">
                <a:latin typeface="Calibri"/>
              </a:rPr>
              <a:t>Масса </a:t>
            </a:r>
            <a:r>
              <a:rPr lang="en-US" dirty="0" err="1" smtClean="0"/>
              <a:t>CrO</a:t>
            </a:r>
            <a:r>
              <a:rPr lang="en-US" dirty="0" smtClean="0">
                <a:latin typeface="Calibri"/>
              </a:rPr>
              <a:t>₃</a:t>
            </a:r>
            <a:r>
              <a:rPr lang="ru-RU" dirty="0" smtClean="0">
                <a:latin typeface="Calibri"/>
              </a:rPr>
              <a:t> составит: 0,13∙103=13,39 г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С 5.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При сгорании </a:t>
            </a:r>
            <a:r>
              <a:rPr lang="ru-RU" dirty="0" err="1" smtClean="0"/>
              <a:t>алкина</a:t>
            </a:r>
            <a:r>
              <a:rPr lang="ru-RU" dirty="0" smtClean="0"/>
              <a:t> образовалось 33,6 л. (н.у.) оксида углерода(</a:t>
            </a:r>
            <a:r>
              <a:rPr lang="en-US" dirty="0" smtClean="0"/>
              <a:t>IV</a:t>
            </a:r>
            <a:r>
              <a:rPr lang="ru-RU" dirty="0" smtClean="0"/>
              <a:t>) и 21,6 г. </a:t>
            </a:r>
          </a:p>
          <a:p>
            <a:r>
              <a:rPr lang="ru-RU" dirty="0" err="1" smtClean="0"/>
              <a:t>воды.Выведите</a:t>
            </a:r>
            <a:r>
              <a:rPr lang="ru-RU" dirty="0" smtClean="0"/>
              <a:t> молекулярную формулу </a:t>
            </a:r>
            <a:r>
              <a:rPr lang="ru-RU" dirty="0" err="1" smtClean="0"/>
              <a:t>алкина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решения такой задачи удобно воспользоваться соотношением продуктов сгорания:</a:t>
            </a:r>
          </a:p>
          <a:p>
            <a:r>
              <a:rPr lang="ru-RU" dirty="0" smtClean="0"/>
              <a:t>С</a:t>
            </a:r>
            <a:r>
              <a:rPr lang="en-US" dirty="0" smtClean="0"/>
              <a:t>n </a:t>
            </a:r>
            <a:r>
              <a:rPr lang="en-US" dirty="0" err="1" smtClean="0"/>
              <a:t>H</a:t>
            </a:r>
            <a:r>
              <a:rPr lang="en-US" dirty="0" err="1" smtClean="0">
                <a:latin typeface="Calibri"/>
              </a:rPr>
              <a:t>₂n</a:t>
            </a:r>
            <a:r>
              <a:rPr lang="en-US" dirty="0" smtClean="0">
                <a:latin typeface="Calibri"/>
              </a:rPr>
              <a:t>-₂ +(3n-1)/2 O₂= </a:t>
            </a:r>
            <a:r>
              <a:rPr lang="en-US" dirty="0" err="1" smtClean="0">
                <a:latin typeface="Calibri"/>
              </a:rPr>
              <a:t>nCO</a:t>
            </a:r>
            <a:r>
              <a:rPr lang="en-US" dirty="0" smtClean="0">
                <a:latin typeface="Calibri"/>
              </a:rPr>
              <a:t>₂+ n-₁ H₂O</a:t>
            </a:r>
          </a:p>
          <a:p>
            <a:r>
              <a:rPr lang="en-US" dirty="0" err="1" smtClean="0">
                <a:latin typeface="Calibri"/>
              </a:rPr>
              <a:t>nCO</a:t>
            </a:r>
            <a:r>
              <a:rPr lang="en-US" dirty="0" smtClean="0">
                <a:latin typeface="Calibri"/>
              </a:rPr>
              <a:t>₂</a:t>
            </a:r>
            <a:r>
              <a:rPr lang="ru-RU" dirty="0" smtClean="0">
                <a:latin typeface="Calibri"/>
              </a:rPr>
              <a:t>: </a:t>
            </a:r>
            <a:r>
              <a:rPr lang="en-US" dirty="0" smtClean="0">
                <a:latin typeface="Calibri"/>
              </a:rPr>
              <a:t>n</a:t>
            </a:r>
            <a:r>
              <a:rPr lang="ru-RU" dirty="0" smtClean="0">
                <a:latin typeface="Calibri"/>
              </a:rPr>
              <a:t> </a:t>
            </a:r>
            <a:r>
              <a:rPr lang="en-US" dirty="0" smtClean="0">
                <a:latin typeface="Calibri"/>
              </a:rPr>
              <a:t>H₂O= n</a:t>
            </a:r>
            <a:r>
              <a:rPr lang="ru-RU" dirty="0" smtClean="0">
                <a:latin typeface="Calibri"/>
              </a:rPr>
              <a:t>: </a:t>
            </a:r>
            <a:r>
              <a:rPr lang="en-US" dirty="0" smtClean="0">
                <a:latin typeface="Calibri"/>
              </a:rPr>
              <a:t>n</a:t>
            </a:r>
            <a:r>
              <a:rPr lang="ru-RU" dirty="0" smtClean="0">
                <a:latin typeface="Calibri"/>
              </a:rPr>
              <a:t>-1</a:t>
            </a:r>
          </a:p>
          <a:p>
            <a:r>
              <a:rPr lang="ru-RU" dirty="0" smtClean="0">
                <a:latin typeface="Calibri"/>
              </a:rPr>
              <a:t>Определим количество вещества СО₂ и </a:t>
            </a:r>
            <a:r>
              <a:rPr lang="en-US" dirty="0" smtClean="0">
                <a:latin typeface="Calibri"/>
              </a:rPr>
              <a:t>H₂O</a:t>
            </a:r>
            <a:endParaRPr lang="ru-RU" dirty="0" smtClean="0">
              <a:latin typeface="Calibri"/>
            </a:endParaRPr>
          </a:p>
          <a:p>
            <a:r>
              <a:rPr lang="en-US" dirty="0" err="1" smtClean="0">
                <a:latin typeface="Calibri"/>
              </a:rPr>
              <a:t>nCO</a:t>
            </a:r>
            <a:r>
              <a:rPr lang="en-US" dirty="0" smtClean="0">
                <a:latin typeface="Calibri"/>
              </a:rPr>
              <a:t>₂</a:t>
            </a:r>
            <a:r>
              <a:rPr lang="ru-RU" dirty="0" smtClean="0">
                <a:latin typeface="Calibri"/>
              </a:rPr>
              <a:t>= 33,6: 22,4=1,5 моль,  </a:t>
            </a:r>
            <a:r>
              <a:rPr lang="en-US" dirty="0" smtClean="0">
                <a:latin typeface="Calibri"/>
              </a:rPr>
              <a:t>n</a:t>
            </a:r>
            <a:r>
              <a:rPr lang="ru-RU" dirty="0" smtClean="0">
                <a:latin typeface="Calibri"/>
              </a:rPr>
              <a:t> </a:t>
            </a:r>
            <a:r>
              <a:rPr lang="en-US" dirty="0" smtClean="0">
                <a:latin typeface="Calibri"/>
              </a:rPr>
              <a:t>H₂O</a:t>
            </a:r>
            <a:r>
              <a:rPr lang="ru-RU" dirty="0" smtClean="0">
                <a:latin typeface="Calibri"/>
              </a:rPr>
              <a:t>= 21,6 : 18 =1,2 моль</a:t>
            </a:r>
          </a:p>
          <a:p>
            <a:r>
              <a:rPr lang="ru-RU" dirty="0" smtClean="0">
                <a:latin typeface="Calibri"/>
              </a:rPr>
              <a:t>Получаем: </a:t>
            </a:r>
            <a:r>
              <a:rPr lang="en-US" dirty="0" smtClean="0">
                <a:latin typeface="Calibri"/>
              </a:rPr>
              <a:t>n</a:t>
            </a:r>
            <a:r>
              <a:rPr lang="ru-RU" dirty="0" smtClean="0">
                <a:latin typeface="Calibri"/>
              </a:rPr>
              <a:t>: </a:t>
            </a:r>
            <a:r>
              <a:rPr lang="en-US" dirty="0" smtClean="0">
                <a:latin typeface="Calibri"/>
              </a:rPr>
              <a:t>n</a:t>
            </a:r>
            <a:r>
              <a:rPr lang="ru-RU" dirty="0" smtClean="0">
                <a:latin typeface="Calibri"/>
              </a:rPr>
              <a:t>-1= 1,5: 1,2 . Откуда </a:t>
            </a:r>
            <a:r>
              <a:rPr lang="ru-RU" dirty="0" err="1" smtClean="0">
                <a:latin typeface="Calibri"/>
              </a:rPr>
              <a:t>n</a:t>
            </a:r>
            <a:r>
              <a:rPr lang="ru-RU" dirty="0" smtClean="0">
                <a:latin typeface="Calibri"/>
              </a:rPr>
              <a:t> = 5</a:t>
            </a:r>
          </a:p>
          <a:p>
            <a:r>
              <a:rPr lang="ru-RU" smtClean="0">
                <a:latin typeface="Calibri"/>
              </a:rPr>
              <a:t>Ответ: С₅Н₈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Трек">
      <a:dk1>
        <a:sysClr val="windowText" lastClr="000000"/>
      </a:dk1>
      <a:lt1>
        <a:sysClr val="window" lastClr="E8F3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982</Words>
  <Application>Microsoft Office PowerPoint</Application>
  <PresentationFormat>Экран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Методика решения расчетных задач при подготовке обучающихся к ЕГЭ по химии.</vt:lpstr>
      <vt:lpstr>Задачи В 10</vt:lpstr>
      <vt:lpstr>Решение.</vt:lpstr>
      <vt:lpstr>Задачи С 4</vt:lpstr>
      <vt:lpstr>Решение задачи.</vt:lpstr>
      <vt:lpstr>Задачи А30</vt:lpstr>
      <vt:lpstr>Решение.</vt:lpstr>
      <vt:lpstr>Задачи В9</vt:lpstr>
      <vt:lpstr>Традиционный метод.</vt:lpstr>
      <vt:lpstr>Метод стаканов.</vt:lpstr>
      <vt:lpstr>Определение массовой доли вещества в растворе после реакции.</vt:lpstr>
      <vt:lpstr>Задачи С4</vt:lpstr>
      <vt:lpstr>Решение задачи С 4 (2)</vt:lpstr>
      <vt:lpstr>Задачи С 5.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решения расчетных задач при подготовки обучающихся к ЕГЭ по химии.</dc:title>
  <cp:lastModifiedBy>Мамочка</cp:lastModifiedBy>
  <cp:revision>28</cp:revision>
  <dcterms:modified xsi:type="dcterms:W3CDTF">2011-02-06T18:33:44Z</dcterms:modified>
</cp:coreProperties>
</file>