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26" y="-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371600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429000"/>
            <a:ext cx="7010400" cy="16002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34820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4821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C6E7902E-A03F-4EEC-9FCC-CCE19B164961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34823" name="AutoShape 7"/>
          <p:cNvSpPr>
            <a:spLocks noChangeArrowheads="1"/>
          </p:cNvSpPr>
          <p:nvPr/>
        </p:nvSpPr>
        <p:spPr bwMode="auto">
          <a:xfrm>
            <a:off x="685800" y="2393950"/>
            <a:ext cx="7772400" cy="109538"/>
          </a:xfrm>
          <a:custGeom>
            <a:avLst/>
            <a:gdLst>
              <a:gd name="G0" fmla="+- 618 0 0"/>
            </a:gdLst>
            <a:ahLst/>
            <a:cxnLst>
              <a:cxn ang="0">
                <a:pos x="0" y="0"/>
              </a:cxn>
              <a:cxn ang="0">
                <a:pos x="618" y="0"/>
              </a:cxn>
              <a:cxn ang="0">
                <a:pos x="618" y="1000"/>
              </a:cxn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618" y="0"/>
                </a:lnTo>
                <a:lnTo>
                  <a:pt x="618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ru-RU" sz="24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1D15D4-BE9A-48C0-946C-315048E869E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09243D-BC97-4C76-967C-8542E4A9584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DE7162-5BD2-4215-AF81-373F6056BDF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92C888-F3AA-4273-8CD2-8005B31B41A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1ECE37-73E1-46F9-A1D3-ED8DEFD97F5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23C013-2B29-449B-9DFC-EB9FE969BFF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375091-9F23-4CCC-9AC5-2E5CD2A49E2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DD283E-4E2F-492A-8DD2-17DC4DD4E9F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2D5271-008E-4335-89BD-5A6F6C97801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73838" y="304800"/>
            <a:ext cx="2001837" cy="5715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66738" y="304800"/>
            <a:ext cx="5854700" cy="5715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710D6E-37C5-4D8D-BD33-6145D832F69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4675" y="304800"/>
            <a:ext cx="8001000" cy="121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1752600"/>
            <a:ext cx="8001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33796" name="AutoShape 4"/>
          <p:cNvSpPr>
            <a:spLocks noChangeArrowheads="1"/>
          </p:cNvSpPr>
          <p:nvPr/>
        </p:nvSpPr>
        <p:spPr bwMode="auto">
          <a:xfrm>
            <a:off x="609600" y="1566863"/>
            <a:ext cx="7958138" cy="109537"/>
          </a:xfrm>
          <a:custGeom>
            <a:avLst/>
            <a:gdLst>
              <a:gd name="G0" fmla="+- 585 0 0"/>
            </a:gdLst>
            <a:ahLst/>
            <a:cxnLst>
              <a:cxn ang="0">
                <a:pos x="0" y="0"/>
              </a:cxn>
              <a:cxn ang="0">
                <a:pos x="585" y="0"/>
              </a:cxn>
              <a:cxn ang="0">
                <a:pos x="585" y="1000"/>
              </a:cxn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ru-RU" sz="2400">
              <a:latin typeface="Times New Roman" pitchFamily="18" charset="0"/>
            </a:endParaRPr>
          </a:p>
        </p:txBody>
      </p:sp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609600" y="6172200"/>
            <a:ext cx="7924800" cy="0"/>
          </a:xfrm>
          <a:prstGeom prst="line">
            <a:avLst/>
          </a:prstGeom>
          <a:noFill/>
          <a:ln w="3175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endParaRPr lang="ru-RU"/>
          </a:p>
        </p:txBody>
      </p:sp>
      <p:sp>
        <p:nvSpPr>
          <p:cNvPr id="33800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F621803-D607-4B8F-AAD5-EECF69831C9F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  <a:cs typeface="Arial" charset="0"/>
        </a:defRPr>
      </a:lvl9pPr>
    </p:titleStyle>
    <p:bodyStyle>
      <a:lvl1pPr marL="469900" indent="-4699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600">
          <a:solidFill>
            <a:schemeClr val="tx1"/>
          </a:solidFill>
          <a:latin typeface="+mn-lt"/>
          <a:cs typeface="+mn-cs"/>
        </a:defRPr>
      </a:lvl2pPr>
      <a:lvl3pPr marL="1304925" indent="-395288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2300">
          <a:solidFill>
            <a:schemeClr val="tx1"/>
          </a:solidFill>
          <a:latin typeface="+mn-lt"/>
          <a:cs typeface="+mn-cs"/>
        </a:defRPr>
      </a:lvl3pPr>
      <a:lvl4pPr marL="1693863" indent="-38735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4pPr>
      <a:lvl5pPr marL="20939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511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30083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655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9227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3" name="Rectangle 1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>
                <a:latin typeface="Times New Roman" pitchFamily="18" charset="0"/>
              </a:rPr>
              <a:t>Устройство православного храма</a:t>
            </a:r>
          </a:p>
        </p:txBody>
      </p:sp>
      <p:pic>
        <p:nvPicPr>
          <p:cNvPr id="3085" name="Picture 13" descr="MP900424294[1]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132138" y="1773238"/>
            <a:ext cx="2865437" cy="4267200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8" name="Rectangle 8"/>
          <p:cNvSpPr>
            <a:spLocks noGrp="1" noChangeArrowheads="1"/>
          </p:cNvSpPr>
          <p:nvPr>
            <p:ph type="title"/>
          </p:nvPr>
        </p:nvSpPr>
        <p:spPr>
          <a:xfrm>
            <a:off x="5364163" y="1628775"/>
            <a:ext cx="3600450" cy="2881313"/>
          </a:xfrm>
        </p:spPr>
        <p:txBody>
          <a:bodyPr/>
          <a:lstStyle/>
          <a:p>
            <a:r>
              <a:rPr lang="ru-RU" sz="2800"/>
              <a:t>Купола с крестами как бы связывают небесное и земное пространство в целостный</a:t>
            </a:r>
            <a:br>
              <a:rPr lang="ru-RU" sz="2800"/>
            </a:br>
            <a:r>
              <a:rPr lang="ru-RU" sz="2800"/>
              <a:t>освященный мир.</a:t>
            </a:r>
            <a:r>
              <a:rPr lang="ru-RU"/>
              <a:t> </a:t>
            </a:r>
          </a:p>
        </p:txBody>
      </p:sp>
      <p:pic>
        <p:nvPicPr>
          <p:cNvPr id="35850" name="Picture 10" descr="rus6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60350"/>
            <a:ext cx="5392738" cy="5876925"/>
          </a:xfrm>
          <a:noFill/>
          <a:ln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Внутреннее устройство храма</a:t>
            </a:r>
          </a:p>
        </p:txBody>
      </p:sp>
      <p:pic>
        <p:nvPicPr>
          <p:cNvPr id="39940" name="Picture 4" descr="rus7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63713" y="1773238"/>
            <a:ext cx="5832475" cy="4279900"/>
          </a:xfrm>
          <a:noFill/>
          <a:ln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6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140200" y="333375"/>
            <a:ext cx="4824413" cy="640873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600"/>
              <a:t>Храм делится на 3 основные части: </a:t>
            </a:r>
            <a:r>
              <a:rPr lang="ru-RU" sz="2600" b="1" i="1"/>
              <a:t>притвор, храм(средняя часть) и алтарь.</a:t>
            </a:r>
            <a:r>
              <a:rPr lang="ru-RU" sz="2600"/>
              <a:t>    </a:t>
            </a:r>
          </a:p>
          <a:p>
            <a:pPr>
              <a:lnSpc>
                <a:spcPct val="90000"/>
              </a:lnSpc>
            </a:pPr>
            <a:r>
              <a:rPr lang="ru-RU" sz="2400"/>
              <a:t>Притвор для тех, кто готовится к крещению, кающихся, временно отлученных от причастия.</a:t>
            </a:r>
          </a:p>
          <a:p>
            <a:pPr>
              <a:lnSpc>
                <a:spcPct val="90000"/>
              </a:lnSpc>
            </a:pPr>
            <a:r>
              <a:rPr lang="ru-RU" sz="2400"/>
              <a:t>Сам </a:t>
            </a:r>
            <a:r>
              <a:rPr lang="ru-RU" sz="2400" b="1"/>
              <a:t>храм</a:t>
            </a:r>
            <a:r>
              <a:rPr lang="ru-RU" sz="2400"/>
              <a:t> предназначен непосредственно для верующих.</a:t>
            </a:r>
          </a:p>
          <a:p>
            <a:pPr>
              <a:lnSpc>
                <a:spcPct val="90000"/>
              </a:lnSpc>
            </a:pPr>
            <a:r>
              <a:rPr lang="ru-RU" sz="2400"/>
              <a:t>   Главнейшая часть — это </a:t>
            </a:r>
            <a:r>
              <a:rPr lang="ru-RU" sz="2400" b="1"/>
              <a:t>алтарь</a:t>
            </a:r>
            <a:r>
              <a:rPr lang="ru-RU" sz="2400"/>
              <a:t>, место святое, поэтому в него не позволяется входить непосвященным.  Алтарь означает небо, где обитает Бог, а храм — землю. </a:t>
            </a:r>
            <a:r>
              <a:rPr lang="ru-RU" sz="2600"/>
              <a:t>  </a:t>
            </a:r>
          </a:p>
        </p:txBody>
      </p:sp>
      <p:pic>
        <p:nvPicPr>
          <p:cNvPr id="40967" name="Picture 7" descr="rus8"/>
          <p:cNvPicPr>
            <a:picLocks noChangeAspect="1" noChangeArrowheads="1"/>
          </p:cNvPicPr>
          <p:nvPr>
            <p:ph type="body"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50825" y="476250"/>
            <a:ext cx="3611563" cy="5903913"/>
          </a:xfrm>
          <a:noFill/>
          <a:ln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356100" y="1773238"/>
            <a:ext cx="4140200" cy="4267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100"/>
              <a:t>Отделяет алтарь от остального храма </a:t>
            </a:r>
            <a:r>
              <a:rPr lang="ru-RU" sz="2100" b="1"/>
              <a:t>иконостас</a:t>
            </a:r>
            <a:r>
              <a:rPr lang="ru-RU" sz="2100"/>
              <a:t>. Некоторая часть алтаря находится перед иконостасом. Ее называют </a:t>
            </a:r>
            <a:r>
              <a:rPr lang="ru-RU" sz="2100" b="1"/>
              <a:t>солеей, </a:t>
            </a:r>
            <a:r>
              <a:rPr lang="ru-RU" sz="2100"/>
              <a:t>а середину солеи – </a:t>
            </a:r>
            <a:r>
              <a:rPr lang="ru-RU" sz="2100" b="1"/>
              <a:t>амвоном. </a:t>
            </a:r>
            <a:r>
              <a:rPr lang="ru-RU" sz="2100"/>
              <a:t>С амвона священник произносит самые значительные слова при совершении службы. </a:t>
            </a:r>
          </a:p>
        </p:txBody>
      </p:sp>
      <p:pic>
        <p:nvPicPr>
          <p:cNvPr id="43012" name="Picture 4" descr="gpr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8913"/>
            <a:ext cx="3929062" cy="63357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1331913" y="188913"/>
            <a:ext cx="6335712" cy="936625"/>
          </a:xfrm>
        </p:spPr>
        <p:txBody>
          <a:bodyPr/>
          <a:lstStyle/>
          <a:p>
            <a:pPr algn="ctr"/>
            <a:r>
              <a:rPr lang="ru-RU"/>
              <a:t>Алтарь</a:t>
            </a:r>
          </a:p>
        </p:txBody>
      </p:sp>
      <p:pic>
        <p:nvPicPr>
          <p:cNvPr id="44038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1125538"/>
            <a:ext cx="7632700" cy="55435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4643438" y="4221163"/>
            <a:ext cx="4003675" cy="1971675"/>
          </a:xfrm>
        </p:spPr>
        <p:txBody>
          <a:bodyPr/>
          <a:lstStyle/>
          <a:p>
            <a:r>
              <a:rPr lang="ru-RU" sz="1600"/>
              <a:t>Нижний ярус, или ряд, называется </a:t>
            </a:r>
            <a:r>
              <a:rPr lang="ru-RU" sz="1600" b="1"/>
              <a:t>местным</a:t>
            </a:r>
            <a:r>
              <a:rPr lang="ru-RU" sz="1600"/>
              <a:t>, потому что в нем есть местная икона, то есть икона праздника или святого, в честь которого устроен храм. Второй ряд - </a:t>
            </a:r>
            <a:r>
              <a:rPr lang="ru-RU" sz="1600" b="1"/>
              <a:t>праздничный</a:t>
            </a:r>
            <a:r>
              <a:rPr lang="ru-RU" sz="1600"/>
              <a:t>, в нем расположены иконы праздников.</a:t>
            </a:r>
            <a:br>
              <a:rPr lang="ru-RU" sz="1600"/>
            </a:br>
            <a:r>
              <a:rPr lang="ru-RU" sz="1600"/>
              <a:t>   Третий ряд — это </a:t>
            </a:r>
            <a:r>
              <a:rPr lang="ru-RU" sz="1600" b="1"/>
              <a:t>деисусный</a:t>
            </a:r>
            <a:r>
              <a:rPr lang="ru-RU" sz="1600"/>
              <a:t> ряд. В центре изображается Иисус Христос; к Нему в молитвенных позах обращены Богородица, Иоанн Креститель, апостолы, архангелы, св. отцы, мученики и т. д.</a:t>
            </a:r>
            <a:br>
              <a:rPr lang="ru-RU" sz="1600"/>
            </a:br>
            <a:r>
              <a:rPr lang="ru-RU" sz="1600"/>
              <a:t>   Четвертый ряд — </a:t>
            </a:r>
            <a:r>
              <a:rPr lang="ru-RU" sz="1600" b="1"/>
              <a:t>пророческий</a:t>
            </a:r>
            <a:r>
              <a:rPr lang="ru-RU" sz="1600"/>
              <a:t>. В нем расположены иконы пророков Ветхого Завета — Исайи, Иеремии, Даниила, Давида, Соломона и других.</a:t>
            </a:r>
            <a:br>
              <a:rPr lang="ru-RU" sz="1600"/>
            </a:br>
            <a:r>
              <a:rPr lang="ru-RU" sz="1600"/>
              <a:t>   Пятый ряд - </a:t>
            </a:r>
            <a:r>
              <a:rPr lang="ru-RU" sz="1600" b="1"/>
              <a:t>праотеческий</a:t>
            </a:r>
            <a:r>
              <a:rPr lang="ru-RU" sz="1600"/>
              <a:t>. Верхний ряд иконостаса, представляющий собой галерею ветхозаветных праотцев (от Адама до Моисея) с соответствующими текстами на свитках.</a:t>
            </a:r>
          </a:p>
        </p:txBody>
      </p:sp>
      <p:pic>
        <p:nvPicPr>
          <p:cNvPr id="45060" name="Picture 4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50825" y="188913"/>
            <a:ext cx="4210050" cy="3057525"/>
          </a:xfrm>
          <a:noFill/>
          <a:ln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Профиль">
  <a:themeElements>
    <a:clrScheme name="Профиль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Профиль">
      <a:majorFont>
        <a:latin typeface="Verdana"/>
        <a:ea typeface=""/>
        <a:cs typeface="Arial"/>
      </a:majorFont>
      <a:minorFont>
        <a:latin typeface="Verdan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рофиль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рофиль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офиль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Profile</Template>
  <TotalTime>32</TotalTime>
  <Words>99</Words>
  <Application>Microsoft Office PowerPoint</Application>
  <PresentationFormat>On-screen Show (4:3)</PresentationFormat>
  <Paragraphs>10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Verdana</vt:lpstr>
      <vt:lpstr>Times New Roman</vt:lpstr>
      <vt:lpstr>Wingdings</vt:lpstr>
      <vt:lpstr>Профиль</vt:lpstr>
      <vt:lpstr>Устройство православного храма</vt:lpstr>
      <vt:lpstr>Купола с крестами как бы связывают небесное и земное пространство в целостный освященный мир. </vt:lpstr>
      <vt:lpstr>Внутреннее устройство храма</vt:lpstr>
      <vt:lpstr>Slide 4</vt:lpstr>
      <vt:lpstr>Slide 5</vt:lpstr>
      <vt:lpstr>Алтарь</vt:lpstr>
      <vt:lpstr>Нижний ярус, или ряд, называется местным, потому что в нем есть местная икона, то есть икона праздника или святого, в честь которого устроен храм. Второй ряд - праздничный, в нем расположены иконы праздников.    Третий ряд — это деисусный ряд. В центре изображается Иисус Христос; к Нему в молитвенных позах обращены Богородица, Иоанн Креститель, апостолы, архангелы, св. отцы, мученики и т. д.    Четвертый ряд — пророческий. В нем расположены иконы пророков Ветхого Завета — Исайи, Иеремии, Даниила, Давида, Соломона и других.    Пятый ряд - праотеческий. Верхний ряд иконостаса, представляющий собой галерею ветхозаветных праотцев (от Адама до Моисея) с соответствующими текстами на свитках.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Устройство православного храма</dc:title>
  <dc:creator>Razminka</dc:creator>
  <cp:lastModifiedBy>Windows User</cp:lastModifiedBy>
  <cp:revision>2</cp:revision>
  <dcterms:created xsi:type="dcterms:W3CDTF">2010-12-09T15:25:55Z</dcterms:created>
  <dcterms:modified xsi:type="dcterms:W3CDTF">2016-09-29T23:23:46Z</dcterms:modified>
</cp:coreProperties>
</file>