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63" r:id="rId2"/>
    <p:sldId id="273" r:id="rId3"/>
    <p:sldId id="259" r:id="rId4"/>
    <p:sldId id="296" r:id="rId5"/>
    <p:sldId id="256" r:id="rId6"/>
    <p:sldId id="293" r:id="rId7"/>
    <p:sldId id="279" r:id="rId8"/>
    <p:sldId id="274" r:id="rId9"/>
    <p:sldId id="281" r:id="rId10"/>
    <p:sldId id="283" r:id="rId11"/>
    <p:sldId id="275" r:id="rId12"/>
    <p:sldId id="297" r:id="rId13"/>
    <p:sldId id="284" r:id="rId14"/>
    <p:sldId id="276" r:id="rId15"/>
    <p:sldId id="298" r:id="rId16"/>
    <p:sldId id="294" r:id="rId17"/>
    <p:sldId id="277" r:id="rId18"/>
    <p:sldId id="299" r:id="rId19"/>
    <p:sldId id="285" r:id="rId20"/>
    <p:sldId id="278" r:id="rId21"/>
    <p:sldId id="300" r:id="rId22"/>
    <p:sldId id="287" r:id="rId23"/>
    <p:sldId id="304" r:id="rId24"/>
    <p:sldId id="30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2BD61F-6700-4397-A693-B0150AF56BF6}" type="doc">
      <dgm:prSet loTypeId="urn:microsoft.com/office/officeart/2005/8/layout/cycle3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7DFFC77-6F2E-4F4B-B0D7-8C7CAF3C5A42}">
      <dgm:prSet phldrT="[Текст]" custT="1"/>
      <dgm:spPr/>
      <dgm:t>
        <a:bodyPr/>
        <a:lstStyle/>
        <a:p>
          <a:r>
            <a:rPr lang="ru-RU" sz="2400" b="1" smtClean="0">
              <a:latin typeface="Times New Roman" pitchFamily="18" charset="0"/>
              <a:cs typeface="Times New Roman" pitchFamily="18" charset="0"/>
            </a:rPr>
            <a:t>низкий культурный уровень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CA3BD4C-E93D-44D7-B1D2-4CFDE1CFC481}" type="parTrans" cxnId="{893A6B39-3C9E-446D-9269-C96CEACD1ECE}">
      <dgm:prSet/>
      <dgm:spPr/>
      <dgm:t>
        <a:bodyPr/>
        <a:lstStyle/>
        <a:p>
          <a:endParaRPr lang="ru-RU" sz="2400" b="1">
            <a:solidFill>
              <a:srgbClr val="1D3A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FE17386-54E1-494B-95AC-D609ADBCCD69}" type="sibTrans" cxnId="{893A6B39-3C9E-446D-9269-C96CEACD1ECE}">
      <dgm:prSet/>
      <dgm:spPr/>
      <dgm:t>
        <a:bodyPr/>
        <a:lstStyle/>
        <a:p>
          <a:endParaRPr lang="ru-RU" sz="2400" b="1">
            <a:solidFill>
              <a:srgbClr val="1D3A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B87A1F2-E3B2-407B-8B5B-4FC6F67886FD}">
      <dgm:prSet phldrT="[Текст]" custT="1"/>
      <dgm:spPr/>
      <dgm:t>
        <a:bodyPr/>
        <a:lstStyle/>
        <a:p>
          <a:r>
            <a:rPr lang="ru-RU" sz="2400" b="1" smtClean="0">
              <a:latin typeface="Times New Roman" pitchFamily="18" charset="0"/>
              <a:cs typeface="Times New Roman" pitchFamily="18" charset="0"/>
            </a:rPr>
            <a:t>отсутствие интеллектуаль-ных запросов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C7EA8598-3D1E-4A75-8FF6-FE2CB57E065C}" type="parTrans" cxnId="{B751B843-C8F1-40A7-B0A7-81C628358A75}">
      <dgm:prSet/>
      <dgm:spPr/>
      <dgm:t>
        <a:bodyPr/>
        <a:lstStyle/>
        <a:p>
          <a:endParaRPr lang="ru-RU" sz="2400" b="1">
            <a:solidFill>
              <a:srgbClr val="1D3A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E67F325-24EE-49D9-8C7E-43717A87D0EE}" type="sibTrans" cxnId="{B751B843-C8F1-40A7-B0A7-81C628358A75}">
      <dgm:prSet/>
      <dgm:spPr/>
      <dgm:t>
        <a:bodyPr/>
        <a:lstStyle/>
        <a:p>
          <a:endParaRPr lang="ru-RU" sz="2400" b="1">
            <a:solidFill>
              <a:srgbClr val="1D3A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C0E7737-C543-41F6-BCC1-E166C34EDA57}">
      <dgm:prSet phldrT="[Текст]" custT="1"/>
      <dgm:spPr/>
      <dgm:t>
        <a:bodyPr/>
        <a:lstStyle/>
        <a:p>
          <a:r>
            <a:rPr lang="ru-RU" sz="2400" b="1" smtClean="0">
              <a:latin typeface="Times New Roman" pitchFamily="18" charset="0"/>
              <a:cs typeface="Times New Roman" pitchFamily="18" charset="0"/>
            </a:rPr>
            <a:t>стремление к обогащению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ACD858F9-F1FF-494E-BB1E-9D9AE5F33A47}" type="parTrans" cxnId="{2D24577B-C615-43B5-891D-09F282D94214}">
      <dgm:prSet/>
      <dgm:spPr/>
      <dgm:t>
        <a:bodyPr/>
        <a:lstStyle/>
        <a:p>
          <a:endParaRPr lang="ru-RU" sz="2400" b="1">
            <a:solidFill>
              <a:srgbClr val="1D3A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F883363D-52C0-4C8B-9814-AC97B78002F4}" type="sibTrans" cxnId="{2D24577B-C615-43B5-891D-09F282D94214}">
      <dgm:prSet/>
      <dgm:spPr/>
      <dgm:t>
        <a:bodyPr/>
        <a:lstStyle/>
        <a:p>
          <a:endParaRPr lang="ru-RU" sz="2400" b="1">
            <a:solidFill>
              <a:srgbClr val="1D3A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741EF11-7028-47CC-955D-B68CBDFF0508}">
      <dgm:prSet phldrT="[Текст]" custT="1"/>
      <dgm:spPr/>
      <dgm:t>
        <a:bodyPr/>
        <a:lstStyle/>
        <a:p>
          <a:r>
            <a:rPr lang="ru-RU" sz="2400" b="1" smtClean="0">
              <a:latin typeface="Times New Roman" pitchFamily="18" charset="0"/>
              <a:cs typeface="Times New Roman" pitchFamily="18" charset="0"/>
            </a:rPr>
            <a:t>отсутствие понятия о патриотизме 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CA33896F-3770-4535-A4DE-E3A436D89B8A}" type="parTrans" cxnId="{79BE2565-97E7-4753-B661-A88C13376C88}">
      <dgm:prSet/>
      <dgm:spPr/>
      <dgm:t>
        <a:bodyPr/>
        <a:lstStyle/>
        <a:p>
          <a:endParaRPr lang="ru-RU" sz="2400" b="1">
            <a:solidFill>
              <a:srgbClr val="1D3A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B74B20A-2CD4-44B4-A696-53CD32F3D65A}" type="sibTrans" cxnId="{79BE2565-97E7-4753-B661-A88C13376C88}">
      <dgm:prSet/>
      <dgm:spPr/>
      <dgm:t>
        <a:bodyPr/>
        <a:lstStyle/>
        <a:p>
          <a:endParaRPr lang="ru-RU" sz="2400" b="1">
            <a:solidFill>
              <a:srgbClr val="1D3A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AF417DB-F955-4BC7-BC4B-5F2D051908DD}">
      <dgm:prSet custT="1"/>
      <dgm:spPr/>
      <dgm:t>
        <a:bodyPr/>
        <a:lstStyle/>
        <a:p>
          <a:r>
            <a:rPr lang="ru-RU" sz="2400" b="1" smtClean="0">
              <a:latin typeface="Times New Roman" pitchFamily="18" charset="0"/>
              <a:cs typeface="Times New Roman" pitchFamily="18" charset="0"/>
            </a:rPr>
            <a:t>нравственная нечистоплотность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EA745237-A1A3-4DFF-85B9-F90DE76E9AD6}" type="parTrans" cxnId="{82B4EDE7-EAC8-4109-B895-98C554A53AD8}">
      <dgm:prSet/>
      <dgm:spPr/>
      <dgm:t>
        <a:bodyPr/>
        <a:lstStyle/>
        <a:p>
          <a:endParaRPr lang="ru-RU"/>
        </a:p>
      </dgm:t>
    </dgm:pt>
    <dgm:pt modelId="{91AF0742-3E2D-4A7E-ADA7-859A20C18EAB}" type="sibTrans" cxnId="{82B4EDE7-EAC8-4109-B895-98C554A53AD8}">
      <dgm:prSet/>
      <dgm:spPr/>
      <dgm:t>
        <a:bodyPr/>
        <a:lstStyle/>
        <a:p>
          <a:endParaRPr lang="ru-RU"/>
        </a:p>
      </dgm:t>
    </dgm:pt>
    <dgm:pt modelId="{7A49FF7E-D050-4766-869D-3DA6F94AC5CC}">
      <dgm:prSet custT="1"/>
      <dgm:spPr/>
      <dgm:t>
        <a:bodyPr/>
        <a:lstStyle/>
        <a:p>
          <a:r>
            <a:rPr lang="ru-RU" sz="2400" b="1" smtClean="0">
              <a:latin typeface="Times New Roman" pitchFamily="18" charset="0"/>
              <a:cs typeface="Times New Roman" pitchFamily="18" charset="0"/>
            </a:rPr>
            <a:t>жестокость в обращении с крепостными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A5E602DF-3538-4F1D-BE32-E742E9F552B9}" type="parTrans" cxnId="{294C0CFF-3B49-4118-A36C-1E6F873BB84E}">
      <dgm:prSet/>
      <dgm:spPr/>
      <dgm:t>
        <a:bodyPr/>
        <a:lstStyle/>
        <a:p>
          <a:endParaRPr lang="ru-RU"/>
        </a:p>
      </dgm:t>
    </dgm:pt>
    <dgm:pt modelId="{C85A0AC6-5ED9-4ADA-ADAF-518CD7A70B0F}" type="sibTrans" cxnId="{294C0CFF-3B49-4118-A36C-1E6F873BB84E}">
      <dgm:prSet/>
      <dgm:spPr/>
      <dgm:t>
        <a:bodyPr/>
        <a:lstStyle/>
        <a:p>
          <a:endParaRPr lang="ru-RU"/>
        </a:p>
      </dgm:t>
    </dgm:pt>
    <dgm:pt modelId="{36296566-A059-444E-9188-34F7016D2B7D}" type="pres">
      <dgm:prSet presAssocID="{F02BD61F-6700-4397-A693-B0150AF56BF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159BCE-433C-4956-A6FD-90AB7D262E64}" type="pres">
      <dgm:prSet presAssocID="{F02BD61F-6700-4397-A693-B0150AF56BF6}" presName="cycle" presStyleCnt="0"/>
      <dgm:spPr/>
      <dgm:t>
        <a:bodyPr/>
        <a:lstStyle/>
        <a:p>
          <a:endParaRPr lang="ru-RU"/>
        </a:p>
      </dgm:t>
    </dgm:pt>
    <dgm:pt modelId="{12E073B9-2E0A-4F80-B072-4EA4016A26D9}" type="pres">
      <dgm:prSet presAssocID="{97DFFC77-6F2E-4F4B-B0D7-8C7CAF3C5A42}" presName="node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0DE149-095E-4522-8911-3CFE4990DEFF}" type="pres">
      <dgm:prSet presAssocID="{DFE17386-54E1-494B-95AC-D609ADBCCD69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56809D14-4771-4BF6-BCD6-05ED2A365F19}" type="pres">
      <dgm:prSet presAssocID="{5B87A1F2-E3B2-407B-8B5B-4FC6F67886FD}" presName="nodeFollowingNodes" presStyleLbl="node1" presStyleIdx="1" presStyleCnt="6" custScaleX="1004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FE06B7-219F-494F-818B-67594A966332}" type="pres">
      <dgm:prSet presAssocID="{6C0E7737-C543-41F6-BCC1-E166C34EDA57}" presName="nodeFollowingNodes" presStyleLbl="node1" presStyleIdx="2" presStyleCnt="6" custScaleX="919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160A8D-9243-47FA-9676-86A560E93CA5}" type="pres">
      <dgm:prSet presAssocID="{4AF417DB-F955-4BC7-BC4B-5F2D051908DD}" presName="nodeFollowingNodes" presStyleLbl="node1" presStyleIdx="3" presStyleCnt="6" custScaleX="1235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02775F-8337-4D00-9D86-72A87F09C707}" type="pres">
      <dgm:prSet presAssocID="{7A49FF7E-D050-4766-869D-3DA6F94AC5CC}" presName="nodeFollowingNodes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AEC7E2-CEA6-41E5-B49E-D9296056A9BE}" type="pres">
      <dgm:prSet presAssocID="{1741EF11-7028-47CC-955D-B68CBDFF0508}" presName="nodeFollowingNodes" presStyleLbl="node1" presStyleIdx="5" presStyleCnt="6" custScaleX="919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B4EDE7-EAC8-4109-B895-98C554A53AD8}" srcId="{F02BD61F-6700-4397-A693-B0150AF56BF6}" destId="{4AF417DB-F955-4BC7-BC4B-5F2D051908DD}" srcOrd="3" destOrd="0" parTransId="{EA745237-A1A3-4DFF-85B9-F90DE76E9AD6}" sibTransId="{91AF0742-3E2D-4A7E-ADA7-859A20C18EAB}"/>
    <dgm:cxn modelId="{80A36768-4FC4-4590-ACB9-3E5846D70D41}" type="presOf" srcId="{F02BD61F-6700-4397-A693-B0150AF56BF6}" destId="{36296566-A059-444E-9188-34F7016D2B7D}" srcOrd="0" destOrd="0" presId="urn:microsoft.com/office/officeart/2005/8/layout/cycle3"/>
    <dgm:cxn modelId="{C4798605-0653-46B2-9121-39950E1421DA}" type="presOf" srcId="{4AF417DB-F955-4BC7-BC4B-5F2D051908DD}" destId="{0C160A8D-9243-47FA-9676-86A560E93CA5}" srcOrd="0" destOrd="0" presId="urn:microsoft.com/office/officeart/2005/8/layout/cycle3"/>
    <dgm:cxn modelId="{88FC4FF4-915D-403E-876B-55101AE299E1}" type="presOf" srcId="{6C0E7737-C543-41F6-BCC1-E166C34EDA57}" destId="{55FE06B7-219F-494F-818B-67594A966332}" srcOrd="0" destOrd="0" presId="urn:microsoft.com/office/officeart/2005/8/layout/cycle3"/>
    <dgm:cxn modelId="{B751B843-C8F1-40A7-B0A7-81C628358A75}" srcId="{F02BD61F-6700-4397-A693-B0150AF56BF6}" destId="{5B87A1F2-E3B2-407B-8B5B-4FC6F67886FD}" srcOrd="1" destOrd="0" parTransId="{C7EA8598-3D1E-4A75-8FF6-FE2CB57E065C}" sibTransId="{AE67F325-24EE-49D9-8C7E-43717A87D0EE}"/>
    <dgm:cxn modelId="{EF8ECF4C-57D7-4BD2-8B82-1EE1D5CE679E}" type="presOf" srcId="{97DFFC77-6F2E-4F4B-B0D7-8C7CAF3C5A42}" destId="{12E073B9-2E0A-4F80-B072-4EA4016A26D9}" srcOrd="0" destOrd="0" presId="urn:microsoft.com/office/officeart/2005/8/layout/cycle3"/>
    <dgm:cxn modelId="{FEBE0DED-ACFF-4458-AD50-2312AC549EF7}" type="presOf" srcId="{DFE17386-54E1-494B-95AC-D609ADBCCD69}" destId="{AA0DE149-095E-4522-8911-3CFE4990DEFF}" srcOrd="0" destOrd="0" presId="urn:microsoft.com/office/officeart/2005/8/layout/cycle3"/>
    <dgm:cxn modelId="{294C0CFF-3B49-4118-A36C-1E6F873BB84E}" srcId="{F02BD61F-6700-4397-A693-B0150AF56BF6}" destId="{7A49FF7E-D050-4766-869D-3DA6F94AC5CC}" srcOrd="4" destOrd="0" parTransId="{A5E602DF-3538-4F1D-BE32-E742E9F552B9}" sibTransId="{C85A0AC6-5ED9-4ADA-ADAF-518CD7A70B0F}"/>
    <dgm:cxn modelId="{549D0A05-D01C-46B1-917E-7FE4BD88D714}" type="presOf" srcId="{7A49FF7E-D050-4766-869D-3DA6F94AC5CC}" destId="{8D02775F-8337-4D00-9D86-72A87F09C707}" srcOrd="0" destOrd="0" presId="urn:microsoft.com/office/officeart/2005/8/layout/cycle3"/>
    <dgm:cxn modelId="{2D24577B-C615-43B5-891D-09F282D94214}" srcId="{F02BD61F-6700-4397-A693-B0150AF56BF6}" destId="{6C0E7737-C543-41F6-BCC1-E166C34EDA57}" srcOrd="2" destOrd="0" parTransId="{ACD858F9-F1FF-494E-BB1E-9D9AE5F33A47}" sibTransId="{F883363D-52C0-4C8B-9814-AC97B78002F4}"/>
    <dgm:cxn modelId="{79BE2565-97E7-4753-B661-A88C13376C88}" srcId="{F02BD61F-6700-4397-A693-B0150AF56BF6}" destId="{1741EF11-7028-47CC-955D-B68CBDFF0508}" srcOrd="5" destOrd="0" parTransId="{CA33896F-3770-4535-A4DE-E3A436D89B8A}" sibTransId="{4B74B20A-2CD4-44B4-A696-53CD32F3D65A}"/>
    <dgm:cxn modelId="{22A728D3-45F4-478F-8399-9150E8511C20}" type="presOf" srcId="{1741EF11-7028-47CC-955D-B68CBDFF0508}" destId="{9EAEC7E2-CEA6-41E5-B49E-D9296056A9BE}" srcOrd="0" destOrd="0" presId="urn:microsoft.com/office/officeart/2005/8/layout/cycle3"/>
    <dgm:cxn modelId="{06E73CC4-C1E2-4B0F-957C-E67F2337E771}" type="presOf" srcId="{5B87A1F2-E3B2-407B-8B5B-4FC6F67886FD}" destId="{56809D14-4771-4BF6-BCD6-05ED2A365F19}" srcOrd="0" destOrd="0" presId="urn:microsoft.com/office/officeart/2005/8/layout/cycle3"/>
    <dgm:cxn modelId="{893A6B39-3C9E-446D-9269-C96CEACD1ECE}" srcId="{F02BD61F-6700-4397-A693-B0150AF56BF6}" destId="{97DFFC77-6F2E-4F4B-B0D7-8C7CAF3C5A42}" srcOrd="0" destOrd="0" parTransId="{FCA3BD4C-E93D-44D7-B1D2-4CFDE1CFC481}" sibTransId="{DFE17386-54E1-494B-95AC-D609ADBCCD69}"/>
    <dgm:cxn modelId="{94C4250E-478C-426C-BAA8-F10823D66428}" type="presParOf" srcId="{36296566-A059-444E-9188-34F7016D2B7D}" destId="{D7159BCE-433C-4956-A6FD-90AB7D262E64}" srcOrd="0" destOrd="0" presId="urn:microsoft.com/office/officeart/2005/8/layout/cycle3"/>
    <dgm:cxn modelId="{35A6772C-9B3E-496E-BA9C-7F45900C25E5}" type="presParOf" srcId="{D7159BCE-433C-4956-A6FD-90AB7D262E64}" destId="{12E073B9-2E0A-4F80-B072-4EA4016A26D9}" srcOrd="0" destOrd="0" presId="urn:microsoft.com/office/officeart/2005/8/layout/cycle3"/>
    <dgm:cxn modelId="{56712A60-DEE0-44E1-AA3A-7F8E8C55B82E}" type="presParOf" srcId="{D7159BCE-433C-4956-A6FD-90AB7D262E64}" destId="{AA0DE149-095E-4522-8911-3CFE4990DEFF}" srcOrd="1" destOrd="0" presId="urn:microsoft.com/office/officeart/2005/8/layout/cycle3"/>
    <dgm:cxn modelId="{6358E748-3867-430D-A6E9-053F110C932C}" type="presParOf" srcId="{D7159BCE-433C-4956-A6FD-90AB7D262E64}" destId="{56809D14-4771-4BF6-BCD6-05ED2A365F19}" srcOrd="2" destOrd="0" presId="urn:microsoft.com/office/officeart/2005/8/layout/cycle3"/>
    <dgm:cxn modelId="{86F549C4-EA86-453B-B8A9-A29C3FE1809D}" type="presParOf" srcId="{D7159BCE-433C-4956-A6FD-90AB7D262E64}" destId="{55FE06B7-219F-494F-818B-67594A966332}" srcOrd="3" destOrd="0" presId="urn:microsoft.com/office/officeart/2005/8/layout/cycle3"/>
    <dgm:cxn modelId="{BBCABE35-EBD2-4EBA-91C8-4A7FA9732B0A}" type="presParOf" srcId="{D7159BCE-433C-4956-A6FD-90AB7D262E64}" destId="{0C160A8D-9243-47FA-9676-86A560E93CA5}" srcOrd="4" destOrd="0" presId="urn:microsoft.com/office/officeart/2005/8/layout/cycle3"/>
    <dgm:cxn modelId="{812E2E0D-996D-4746-8035-DC38BA8A3368}" type="presParOf" srcId="{D7159BCE-433C-4956-A6FD-90AB7D262E64}" destId="{8D02775F-8337-4D00-9D86-72A87F09C707}" srcOrd="5" destOrd="0" presId="urn:microsoft.com/office/officeart/2005/8/layout/cycle3"/>
    <dgm:cxn modelId="{EF5F4366-7673-44FD-9E38-5EBC607BC667}" type="presParOf" srcId="{D7159BCE-433C-4956-A6FD-90AB7D262E64}" destId="{9EAEC7E2-CEA6-41E5-B49E-D9296056A9BE}" srcOrd="6" destOrd="0" presId="urn:microsoft.com/office/officeart/2005/8/layout/cycle3"/>
  </dgm:cxnLst>
  <dgm:bg/>
  <dgm:whole/>
  <dgm:extLst>
    <a:ext uri="http://schemas.microsoft.com/office/drawing/2008/diagram">
      <dsp:dataModelExt xmlns="" xmlns:dsp="http://schemas.microsoft.com/office/drawing/2008/diagram" relId="rId1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ED467-C674-4C59-8B82-F43E55BE3F7C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6ED1B-F23A-4668-A085-BB09C2DC6F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44675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b1.keep4u.ru/b/081007/95/955f9b82b1da9fd398.jpg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img-fotki.yandex.ru/get/5603/128269158.29/0_5032e_9dd690f1_L" TargetMode="External"/><Relationship Id="rId4" Type="http://schemas.openxmlformats.org/officeDocument/2006/relationships/hyperlink" Target="http://img-fotki.yandex.ru/get/5502/128269158.29/0_50332_d1a62d15_L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/>
              </a:rPr>
              <a:t>http://ib1.keep4u.ru/b/081007/95/955f9b82b1da9fd398.jpg</a:t>
            </a:r>
            <a:r>
              <a:rPr lang="ru-RU" dirty="0" smtClean="0"/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Шилов. Артист Райков в роли Ноздрёва</a:t>
            </a:r>
          </a:p>
          <a:p>
            <a:r>
              <a:rPr lang="en-US" dirty="0" smtClean="0">
                <a:hlinkClick r:id="rId4"/>
              </a:rPr>
              <a:t>http://img-fotki.yandex.ru/get/5502/128269158.29/0_50332_d1a62d15_L</a:t>
            </a:r>
            <a:endParaRPr lang="ru-RU" dirty="0" smtClean="0"/>
          </a:p>
          <a:p>
            <a:r>
              <a:rPr lang="en-US" dirty="0" smtClean="0">
                <a:hlinkClick r:id="rId5"/>
              </a:rPr>
              <a:t>http://img-fotki.yandex.ru/get/5603/128269158.29/0_5032e_9dd690f1_L</a:t>
            </a:r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466DE0-8FC2-4097-947A-6C47E1181F3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7152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81464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73044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1634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0442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3654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4621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100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0936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6608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7547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9669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5.jpeg"/><Relationship Id="rId7" Type="http://schemas.openxmlformats.org/officeDocument/2006/relationships/slide" Target="slide1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9.png"/><Relationship Id="rId4" Type="http://schemas.openxmlformats.org/officeDocument/2006/relationships/image" Target="../media/image6.jpeg"/><Relationship Id="rId9" Type="http://schemas.openxmlformats.org/officeDocument/2006/relationships/slide" Target="slide2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12.gif"/><Relationship Id="rId7" Type="http://schemas.openxmlformats.org/officeDocument/2006/relationships/image" Target="../media/image1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13" Type="http://schemas.openxmlformats.org/officeDocument/2006/relationships/image" Target="../media/image25.jpeg"/><Relationship Id="rId3" Type="http://schemas.microsoft.com/office/2007/relationships/hdphoto" Target="../media/hdphoto11.wdp"/><Relationship Id="rId7" Type="http://schemas.openxmlformats.org/officeDocument/2006/relationships/image" Target="../media/image22.jpeg"/><Relationship Id="rId12" Type="http://schemas.microsoft.com/office/2007/relationships/hdphoto" Target="../media/hdphoto15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openxmlformats.org/officeDocument/2006/relationships/image" Target="../media/image24.jpeg"/><Relationship Id="rId5" Type="http://schemas.openxmlformats.org/officeDocument/2006/relationships/image" Target="../media/image21.jpeg"/><Relationship Id="rId10" Type="http://schemas.microsoft.com/office/2007/relationships/hdphoto" Target="../media/hdphoto14.wdp"/><Relationship Id="rId4" Type="http://schemas.openxmlformats.org/officeDocument/2006/relationships/image" Target="../media/image20.jpeg"/><Relationship Id="rId9" Type="http://schemas.openxmlformats.org/officeDocument/2006/relationships/image" Target="../media/image23.jpeg"/><Relationship Id="rId14" Type="http://schemas.microsoft.com/office/2007/relationships/hdphoto" Target="../media/hdphoto16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8.png"/><Relationship Id="rId7" Type="http://schemas.openxmlformats.org/officeDocument/2006/relationships/slide" Target="slide11.xm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37.png"/><Relationship Id="rId7" Type="http://schemas.openxmlformats.org/officeDocument/2006/relationships/slide" Target="slide11.xm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47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5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5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13" Type="http://schemas.openxmlformats.org/officeDocument/2006/relationships/image" Target="../media/image79.jpeg"/><Relationship Id="rId18" Type="http://schemas.microsoft.com/office/2007/relationships/diagramDrawing" Target="../diagrams/drawing1.xml"/><Relationship Id="rId3" Type="http://schemas.openxmlformats.org/officeDocument/2006/relationships/image" Target="../media/image70.jpeg"/><Relationship Id="rId7" Type="http://schemas.openxmlformats.org/officeDocument/2006/relationships/hyperlink" Target="http://static-p4.fotolia.com/jpg/00/09/44/85/400_F_9448565_jVFmd0eJKXepv105HZXNGVx7oVVpm9wL.jpg" TargetMode="External"/><Relationship Id="rId12" Type="http://schemas.openxmlformats.org/officeDocument/2006/relationships/image" Target="../media/image78.jpeg"/><Relationship Id="rId17" Type="http://schemas.openxmlformats.org/officeDocument/2006/relationships/diagramColors" Target="../diagrams/colors1.xml"/><Relationship Id="rId2" Type="http://schemas.openxmlformats.org/officeDocument/2006/relationships/image" Target="../media/image69.jpeg"/><Relationship Id="rId16" Type="http://schemas.openxmlformats.org/officeDocument/2006/relationships/diagramQuickStyle" Target="../diagrams/quickStyl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11" Type="http://schemas.openxmlformats.org/officeDocument/2006/relationships/image" Target="../media/image77.jpeg"/><Relationship Id="rId5" Type="http://schemas.openxmlformats.org/officeDocument/2006/relationships/image" Target="../media/image72.png"/><Relationship Id="rId15" Type="http://schemas.openxmlformats.org/officeDocument/2006/relationships/diagramLayout" Target="../diagrams/layout1.xml"/><Relationship Id="rId10" Type="http://schemas.openxmlformats.org/officeDocument/2006/relationships/image" Target="../media/image76.jpeg"/><Relationship Id="rId4" Type="http://schemas.openxmlformats.org/officeDocument/2006/relationships/image" Target="../media/image71.jpeg"/><Relationship Id="rId9" Type="http://schemas.openxmlformats.org/officeDocument/2006/relationships/image" Target="../media/image75.jpeg"/><Relationship Id="rId14" Type="http://schemas.openxmlformats.org/officeDocument/2006/relationships/diagramData" Target="../diagrams/data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24" y="4172349"/>
            <a:ext cx="1377687" cy="1747466"/>
          </a:xfrm>
          <a:prstGeom prst="ellipse">
            <a:avLst/>
          </a:prstGeom>
          <a:ln w="1016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68542" y="836712"/>
            <a:ext cx="798470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«Ищу человеческое в человеке…» </a:t>
            </a:r>
            <a:endParaRPr lang="ru-RU" sz="40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2501" y="2160151"/>
            <a:ext cx="72795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2800" b="1" spc="150" dirty="0">
                <a:ln w="11430"/>
                <a:solidFill>
                  <a:srgbClr val="42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egoe Script" panose="020B0504020000000003" pitchFamily="34" charset="0"/>
              </a:rPr>
              <a:t>Галерея образов помещиков в поэме Н.В. Гоголя «Мёртвые души»</a:t>
            </a:r>
            <a:endParaRPr lang="ru-RU" sz="2800" b="1" cap="none" spc="150" dirty="0">
              <a:ln w="11430"/>
              <a:solidFill>
                <a:srgbClr val="42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egoe Script" panose="020B0504020000000003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91880" y="4305719"/>
            <a:ext cx="51613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khive" panose="020B0603050302020204" pitchFamily="34" charset="0"/>
              </a:rPr>
              <a:t>Чем более я обдумывал моё сочинение, тем более видел, что... следует взять те характеры, на которых заметней и глубже отпечатывались истинно русские, коренные свойства наши. </a:t>
            </a:r>
          </a:p>
          <a:p>
            <a:pPr algn="r"/>
            <a:r>
              <a:rPr lang="ru-RU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khive" panose="020B0603050302020204" pitchFamily="34" charset="0"/>
              </a:rPr>
              <a:t>Н.В. Гоголь</a:t>
            </a:r>
          </a:p>
        </p:txBody>
      </p:sp>
    </p:spTree>
    <p:extLst>
      <p:ext uri="{BB962C8B-B14F-4D97-AF65-F5344CB8AC3E}">
        <p14:creationId xmlns="" xmlns:p14="http://schemas.microsoft.com/office/powerpoint/2010/main" val="272614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канирование000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576" y="908720"/>
            <a:ext cx="1812319" cy="2376264"/>
          </a:xfrm>
          <a:prstGeom prst="rect">
            <a:avLst/>
          </a:prstGeom>
          <a:ln>
            <a:noFill/>
          </a:ln>
          <a:effectLst>
            <a:glow rad="228600">
              <a:schemeClr val="tx2"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Скругленный прямоугольник 17">
            <a:hlinkClick r:id="" action="ppaction://noaction"/>
          </p:cNvPr>
          <p:cNvSpPr/>
          <p:nvPr/>
        </p:nvSpPr>
        <p:spPr>
          <a:xfrm>
            <a:off x="755576" y="2708920"/>
            <a:ext cx="1800200" cy="5760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Манилов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07704" y="2996952"/>
            <a:ext cx="489654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Маршрут</a:t>
            </a:r>
            <a:r>
              <a:rPr lang="en-US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героя</a:t>
            </a:r>
            <a:endParaRPr lang="ru-RU" sz="32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5" name="Picture 4" descr="сканирование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635896" y="620688"/>
            <a:ext cx="1800200" cy="2319264"/>
          </a:xfrm>
          <a:prstGeom prst="rect">
            <a:avLst/>
          </a:prstGeom>
          <a:ln>
            <a:noFill/>
          </a:ln>
          <a:effectLst>
            <a:glow rad="228600">
              <a:schemeClr val="tx2"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4" descr="Копия сканирование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44208" y="908720"/>
            <a:ext cx="1788032" cy="2318457"/>
          </a:xfrm>
          <a:prstGeom prst="rect">
            <a:avLst/>
          </a:prstGeom>
          <a:ln>
            <a:noFill/>
          </a:ln>
          <a:effectLst>
            <a:glow rad="228600">
              <a:schemeClr val="tx2"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5" descr="сканирование000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39499" y="3822450"/>
            <a:ext cx="1584176" cy="2249319"/>
          </a:xfrm>
          <a:prstGeom prst="rect">
            <a:avLst/>
          </a:prstGeom>
          <a:ln>
            <a:noFill/>
          </a:ln>
          <a:effectLst>
            <a:glow rad="228600">
              <a:schemeClr val="tx2"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4" descr="Копия сканирование000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707904" y="3861048"/>
            <a:ext cx="1728191" cy="2232247"/>
          </a:xfrm>
          <a:prstGeom prst="rect">
            <a:avLst/>
          </a:prstGeom>
          <a:ln>
            <a:noFill/>
          </a:ln>
          <a:effectLst>
            <a:glow rad="228600">
              <a:schemeClr val="tx2"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Выгнутая вверх стрелка 8"/>
          <p:cNvSpPr/>
          <p:nvPr/>
        </p:nvSpPr>
        <p:spPr>
          <a:xfrm rot="21205627">
            <a:off x="1555990" y="283263"/>
            <a:ext cx="2492421" cy="484398"/>
          </a:xfrm>
          <a:prstGeom prst="curvedDownArrow">
            <a:avLst/>
          </a:prstGeom>
          <a:solidFill>
            <a:srgbClr val="C0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10" name="Выгнутая вверх стрелка 9"/>
          <p:cNvSpPr/>
          <p:nvPr/>
        </p:nvSpPr>
        <p:spPr>
          <a:xfrm rot="465738">
            <a:off x="5244262" y="232919"/>
            <a:ext cx="2400873" cy="484398"/>
          </a:xfrm>
          <a:prstGeom prst="curvedDownArrow">
            <a:avLst>
              <a:gd name="adj1" fmla="val 25000"/>
              <a:gd name="adj2" fmla="val 54133"/>
              <a:gd name="adj3" fmla="val 25000"/>
            </a:avLst>
          </a:prstGeom>
          <a:solidFill>
            <a:srgbClr val="C0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1" name="Выгнутая вверх стрелка 10"/>
          <p:cNvSpPr/>
          <p:nvPr/>
        </p:nvSpPr>
        <p:spPr>
          <a:xfrm rot="5055043">
            <a:off x="7642328" y="3266976"/>
            <a:ext cx="1853612" cy="484398"/>
          </a:xfrm>
          <a:prstGeom prst="curvedDownArrow">
            <a:avLst/>
          </a:prstGeom>
          <a:solidFill>
            <a:srgbClr val="C0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 rot="10516435">
            <a:off x="5145804" y="6165304"/>
            <a:ext cx="2290454" cy="484398"/>
          </a:xfrm>
          <a:prstGeom prst="curvedDownArrow">
            <a:avLst/>
          </a:prstGeom>
          <a:solidFill>
            <a:srgbClr val="C0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Выгнутая вверх стрелка 16"/>
          <p:cNvSpPr/>
          <p:nvPr/>
        </p:nvSpPr>
        <p:spPr>
          <a:xfrm rot="11122894">
            <a:off x="1766997" y="6076670"/>
            <a:ext cx="2266935" cy="559625"/>
          </a:xfrm>
          <a:prstGeom prst="curvedDownArrow">
            <a:avLst/>
          </a:prstGeom>
          <a:solidFill>
            <a:srgbClr val="C0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>
            <a:hlinkClick r:id="rId7" action="ppaction://hlinksldjump"/>
          </p:cNvPr>
          <p:cNvSpPr/>
          <p:nvPr/>
        </p:nvSpPr>
        <p:spPr>
          <a:xfrm>
            <a:off x="6603645" y="5495705"/>
            <a:ext cx="1584177" cy="5760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Собакевич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0" name="Скругленный прямоугольник 19">
            <a:hlinkClick r:id="rId8" action="ppaction://hlinksldjump"/>
          </p:cNvPr>
          <p:cNvSpPr/>
          <p:nvPr/>
        </p:nvSpPr>
        <p:spPr>
          <a:xfrm>
            <a:off x="3707904" y="5517232"/>
            <a:ext cx="1728192" cy="5760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Плюшкин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21" name="Скругленный прямоугольник 20">
            <a:hlinkClick r:id="" action="ppaction://noaction"/>
          </p:cNvPr>
          <p:cNvSpPr/>
          <p:nvPr/>
        </p:nvSpPr>
        <p:spPr>
          <a:xfrm>
            <a:off x="6444208" y="2636912"/>
            <a:ext cx="1800200" cy="5760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Ноздрёв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22" name="Скругленный прямоугольник 21">
            <a:hlinkClick r:id="rId9" action="ppaction://hlinksldjump"/>
          </p:cNvPr>
          <p:cNvSpPr/>
          <p:nvPr/>
        </p:nvSpPr>
        <p:spPr>
          <a:xfrm>
            <a:off x="3635896" y="2348880"/>
            <a:ext cx="1800200" cy="5760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Коробочка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9022" y="3717032"/>
            <a:ext cx="2995981" cy="225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21576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" grpId="0"/>
      <p:bldP spid="9" grpId="0" animBg="1"/>
      <p:bldP spid="10" grpId="0" animBg="1"/>
      <p:bldP spid="11" grpId="0" animBg="1"/>
      <p:bldP spid="12" grpId="0" animBg="1"/>
      <p:bldP spid="17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4544" y="260648"/>
            <a:ext cx="7540398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rchCTT" pitchFamily="2" charset="0"/>
              </a:rPr>
              <a:t>Галерея портретов </a:t>
            </a:r>
          </a:p>
          <a:p>
            <a:pPr algn="ctr"/>
            <a:r>
              <a:rPr lang="ru-RU" sz="6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rchCTT" pitchFamily="2" charset="0"/>
              </a:rPr>
              <a:t>помещиков</a:t>
            </a:r>
          </a:p>
          <a:p>
            <a:pPr algn="ctr"/>
            <a:r>
              <a:rPr lang="ru-RU" sz="6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rchCTT" pitchFamily="2" charset="0"/>
              </a:rPr>
              <a:t>в поэме </a:t>
            </a:r>
            <a:r>
              <a:rPr lang="ru-RU" sz="6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rchCTT" pitchFamily="2" charset="0"/>
              </a:rPr>
              <a:t> Гоголя</a:t>
            </a:r>
            <a:endParaRPr lang="ru-RU" sz="6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irchCTT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430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764704"/>
            <a:ext cx="8352928" cy="4525963"/>
          </a:xfrm>
        </p:spPr>
        <p:txBody>
          <a:bodyPr>
            <a:normAutofit fontScale="92500" lnSpcReduction="20000"/>
          </a:bodyPr>
          <a:lstStyle/>
          <a:p>
            <a:pPr marL="0" indent="457200">
              <a:spcBef>
                <a:spcPts val="0"/>
              </a:spcBef>
              <a:buNone/>
            </a:pPr>
            <a:r>
              <a:rPr lang="ru-RU" dirty="0" err="1">
                <a:solidFill>
                  <a:srgbClr val="C00000"/>
                </a:solidFill>
              </a:rPr>
              <a:t>Галере́я</a:t>
            </a:r>
            <a:r>
              <a:rPr lang="ru-RU" dirty="0"/>
              <a:t> (фр. </a:t>
            </a:r>
            <a:r>
              <a:rPr lang="ru-RU" dirty="0" err="1"/>
              <a:t>galerie</a:t>
            </a:r>
            <a:r>
              <a:rPr lang="ru-RU" dirty="0"/>
              <a:t>, от итал. </a:t>
            </a:r>
            <a:r>
              <a:rPr lang="ru-RU" dirty="0" err="1"/>
              <a:t>galleria</a:t>
            </a:r>
            <a:r>
              <a:rPr lang="ru-RU" dirty="0"/>
              <a:t>) — вытянутое в длину крытое помещение или переход между частями здания или соседними зданиями</a:t>
            </a:r>
            <a:r>
              <a:rPr lang="ru-RU" dirty="0" smtClean="0"/>
              <a:t>.</a:t>
            </a:r>
          </a:p>
          <a:p>
            <a:pPr marL="0" indent="457200">
              <a:spcBef>
                <a:spcPts val="0"/>
              </a:spcBef>
              <a:buNone/>
            </a:pPr>
            <a:r>
              <a:rPr lang="ru-RU" dirty="0"/>
              <a:t>Слово “галерея” в переносном значении имеет значение “длинный ряд, вереница типов</a:t>
            </a:r>
            <a:r>
              <a:rPr lang="ru-RU" dirty="0" smtClean="0"/>
              <a:t>”.</a:t>
            </a:r>
          </a:p>
          <a:p>
            <a:pPr marL="0" indent="457200">
              <a:spcBef>
                <a:spcPts val="0"/>
              </a:spcBef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 marL="0" indent="457200">
              <a:spcBef>
                <a:spcPts val="0"/>
              </a:spcBef>
              <a:buNone/>
            </a:pPr>
            <a:r>
              <a:rPr lang="ru-RU" dirty="0" smtClean="0">
                <a:solidFill>
                  <a:srgbClr val="002060"/>
                </a:solidFill>
              </a:rPr>
              <a:t>Как вы понимаете выражение</a:t>
            </a:r>
            <a:r>
              <a:rPr lang="ru-RU" dirty="0">
                <a:solidFill>
                  <a:srgbClr val="002060"/>
                </a:solidFill>
              </a:rPr>
              <a:t> “</a:t>
            </a:r>
            <a:r>
              <a:rPr lang="ru-RU" dirty="0" smtClean="0">
                <a:solidFill>
                  <a:srgbClr val="002060"/>
                </a:solidFill>
              </a:rPr>
              <a:t>галерея образов помещиков</a:t>
            </a:r>
            <a:r>
              <a:rPr lang="ru-RU" dirty="0">
                <a:solidFill>
                  <a:srgbClr val="002060"/>
                </a:solidFill>
              </a:rPr>
              <a:t>”? </a:t>
            </a:r>
            <a:r>
              <a:rPr lang="ru-RU" dirty="0" smtClean="0">
                <a:solidFill>
                  <a:srgbClr val="002060"/>
                </a:solidFill>
              </a:rPr>
              <a:t>Почему </a:t>
            </a:r>
            <a:r>
              <a:rPr lang="ru-RU" dirty="0">
                <a:solidFill>
                  <a:srgbClr val="002060"/>
                </a:solidFill>
              </a:rPr>
              <a:t>они объединены в одну </a:t>
            </a:r>
            <a:r>
              <a:rPr lang="ru-RU" dirty="0" smtClean="0">
                <a:solidFill>
                  <a:srgbClr val="002060"/>
                </a:solidFill>
              </a:rPr>
              <a:t>галерею литературных  типов?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756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ГИФ Мёртвые души\17 Андреев Владимир Антонович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0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ГИФ Мёртвые души\50 Афанасьев Алексей Федорович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0"/>
            <a:ext cx="1632615" cy="21308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ГИФ Мёртвые души\20 Далькевич Мечислав Михайлович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72" y="1196752"/>
            <a:ext cx="1485004" cy="16665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ГИФ Мёртвые души\18 Далькевич Мечислав Михайлович.gi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3" y="2564904"/>
            <a:ext cx="1685846" cy="20298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ГИФ Мёртвые души\102 Далькевич Мечислав Михайлович.gif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3" y="4387213"/>
            <a:ext cx="1685846" cy="23781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ГИФ Мёртвые души\41 Пирогов Николай Васильевич. Тройка Чичикова. копия.gif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24328" y="270267"/>
            <a:ext cx="1883148" cy="2545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Freeform 51"/>
          <p:cNvSpPr>
            <a:spLocks/>
          </p:cNvSpPr>
          <p:nvPr/>
        </p:nvSpPr>
        <p:spPr bwMode="gray">
          <a:xfrm rot="5596813" flipV="1">
            <a:off x="2294894" y="1187068"/>
            <a:ext cx="4914247" cy="6426084"/>
          </a:xfrm>
          <a:custGeom>
            <a:avLst/>
            <a:gdLst>
              <a:gd name="T0" fmla="*/ 12 w 1824"/>
              <a:gd name="T1" fmla="*/ 2464 h 2648"/>
              <a:gd name="T2" fmla="*/ 56 w 1824"/>
              <a:gd name="T3" fmla="*/ 2120 h 2648"/>
              <a:gd name="T4" fmla="*/ 124 w 1824"/>
              <a:gd name="T5" fmla="*/ 1808 h 2648"/>
              <a:gd name="T6" fmla="*/ 212 w 1824"/>
              <a:gd name="T7" fmla="*/ 1524 h 2648"/>
              <a:gd name="T8" fmla="*/ 316 w 1824"/>
              <a:gd name="T9" fmla="*/ 1270 h 2648"/>
              <a:gd name="T10" fmla="*/ 430 w 1824"/>
              <a:gd name="T11" fmla="*/ 1044 h 2648"/>
              <a:gd name="T12" fmla="*/ 550 w 1824"/>
              <a:gd name="T13" fmla="*/ 846 h 2648"/>
              <a:gd name="T14" fmla="*/ 672 w 1824"/>
              <a:gd name="T15" fmla="*/ 674 h 2648"/>
              <a:gd name="T16" fmla="*/ 792 w 1824"/>
              <a:gd name="T17" fmla="*/ 528 h 2648"/>
              <a:gd name="T18" fmla="*/ 906 w 1824"/>
              <a:gd name="T19" fmla="*/ 408 h 2648"/>
              <a:gd name="T20" fmla="*/ 1010 w 1824"/>
              <a:gd name="T21" fmla="*/ 310 h 2648"/>
              <a:gd name="T22" fmla="*/ 1096 w 1824"/>
              <a:gd name="T23" fmla="*/ 236 h 2648"/>
              <a:gd name="T24" fmla="*/ 1164 w 1824"/>
              <a:gd name="T25" fmla="*/ 184 h 2648"/>
              <a:gd name="T26" fmla="*/ 1208 w 1824"/>
              <a:gd name="T27" fmla="*/ 154 h 2648"/>
              <a:gd name="T28" fmla="*/ 1224 w 1824"/>
              <a:gd name="T29" fmla="*/ 144 h 2648"/>
              <a:gd name="T30" fmla="*/ 1728 w 1824"/>
              <a:gd name="T31" fmla="*/ 56 h 2648"/>
              <a:gd name="T32" fmla="*/ 1568 w 1824"/>
              <a:gd name="T33" fmla="*/ 328 h 2648"/>
              <a:gd name="T34" fmla="*/ 1554 w 1824"/>
              <a:gd name="T35" fmla="*/ 332 h 2648"/>
              <a:gd name="T36" fmla="*/ 1514 w 1824"/>
              <a:gd name="T37" fmla="*/ 346 h 2648"/>
              <a:gd name="T38" fmla="*/ 1452 w 1824"/>
              <a:gd name="T39" fmla="*/ 370 h 2648"/>
              <a:gd name="T40" fmla="*/ 1370 w 1824"/>
              <a:gd name="T41" fmla="*/ 410 h 2648"/>
              <a:gd name="T42" fmla="*/ 1270 w 1824"/>
              <a:gd name="T43" fmla="*/ 466 h 2648"/>
              <a:gd name="T44" fmla="*/ 1158 w 1824"/>
              <a:gd name="T45" fmla="*/ 540 h 2648"/>
              <a:gd name="T46" fmla="*/ 1034 w 1824"/>
              <a:gd name="T47" fmla="*/ 636 h 2648"/>
              <a:gd name="T48" fmla="*/ 904 w 1824"/>
              <a:gd name="T49" fmla="*/ 756 h 2648"/>
              <a:gd name="T50" fmla="*/ 770 w 1824"/>
              <a:gd name="T51" fmla="*/ 900 h 2648"/>
              <a:gd name="T52" fmla="*/ 632 w 1824"/>
              <a:gd name="T53" fmla="*/ 1076 h 2648"/>
              <a:gd name="T54" fmla="*/ 498 w 1824"/>
              <a:gd name="T55" fmla="*/ 1280 h 2648"/>
              <a:gd name="T56" fmla="*/ 370 w 1824"/>
              <a:gd name="T57" fmla="*/ 1518 h 2648"/>
              <a:gd name="T58" fmla="*/ 248 w 1824"/>
              <a:gd name="T59" fmla="*/ 1792 h 2648"/>
              <a:gd name="T60" fmla="*/ 138 w 1824"/>
              <a:gd name="T61" fmla="*/ 2104 h 2648"/>
              <a:gd name="T62" fmla="*/ 42 w 1824"/>
              <a:gd name="T63" fmla="*/ 2456 h 2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07708" y="1322566"/>
            <a:ext cx="28648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№1. Манилов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2551565" y="1998186"/>
            <a:ext cx="32736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№2. Коробочка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1502597" y="2924944"/>
            <a:ext cx="27847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№3. </a:t>
            </a:r>
            <a:r>
              <a:rPr lang="ru-RU" sz="28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Ноздрёв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696005" y="4138500"/>
            <a:ext cx="324640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№4. Собакевич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1052972" y="5877272"/>
            <a:ext cx="31341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№5. Плюшкин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3363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2" grpId="0"/>
      <p:bldP spid="43" grpId="0"/>
      <p:bldP spid="44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835" name="Rectangle 3"/>
          <p:cNvSpPr>
            <a:spLocks noChangeArrowheads="1"/>
          </p:cNvSpPr>
          <p:nvPr/>
        </p:nvSpPr>
        <p:spPr bwMode="gray">
          <a:xfrm rot="3419336">
            <a:off x="7014630" y="819195"/>
            <a:ext cx="923925" cy="100330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44837" name="Rectangle 5"/>
          <p:cNvSpPr>
            <a:spLocks noChangeArrowheads="1"/>
          </p:cNvSpPr>
          <p:nvPr/>
        </p:nvSpPr>
        <p:spPr bwMode="gray">
          <a:xfrm rot="3383316">
            <a:off x="6186504" y="1861577"/>
            <a:ext cx="923925" cy="10033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44839" name="Rectangle 7"/>
          <p:cNvSpPr>
            <a:spLocks noChangeArrowheads="1"/>
          </p:cNvSpPr>
          <p:nvPr/>
        </p:nvSpPr>
        <p:spPr bwMode="gray">
          <a:xfrm rot="3419336">
            <a:off x="3717294" y="5200907"/>
            <a:ext cx="923925" cy="1003300"/>
          </a:xfrm>
          <a:prstGeom prst="rect">
            <a:avLst/>
          </a:prstGeom>
          <a:gradFill rotWithShape="1">
            <a:gsLst>
              <a:gs pos="87300">
                <a:schemeClr val="accent6">
                  <a:lumMod val="20000"/>
                  <a:lumOff val="80000"/>
                </a:schemeClr>
              </a:gs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44841" name="Rectangle 9"/>
          <p:cNvSpPr>
            <a:spLocks noChangeArrowheads="1"/>
          </p:cNvSpPr>
          <p:nvPr/>
        </p:nvSpPr>
        <p:spPr bwMode="gray">
          <a:xfrm rot="3419336">
            <a:off x="5286437" y="2968660"/>
            <a:ext cx="923925" cy="1003300"/>
          </a:xfrm>
          <a:prstGeom prst="rect">
            <a:avLst/>
          </a:prstGeom>
          <a:gradFill rotWithShape="1">
            <a:gsLst>
              <a:gs pos="93700">
                <a:schemeClr val="accent2">
                  <a:lumMod val="20000"/>
                  <a:lumOff val="80000"/>
                </a:schemeClr>
              </a:gs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44847" name="Text Box 15"/>
          <p:cNvSpPr txBox="1">
            <a:spLocks noChangeArrowheads="1"/>
          </p:cNvSpPr>
          <p:nvPr/>
        </p:nvSpPr>
        <p:spPr bwMode="auto">
          <a:xfrm>
            <a:off x="591375" y="362561"/>
            <a:ext cx="6767360" cy="769441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C0C0C0">
                <a:alpha val="5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sz="4400" b="1" dirty="0" smtClean="0">
                <a:solidFill>
                  <a:srgbClr val="C05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rlak" panose="03040500020000020004" pitchFamily="66" charset="0"/>
              </a:rPr>
              <a:t>Шкала «деградации»</a:t>
            </a:r>
            <a:endParaRPr lang="en-US" altLang="ru-RU" sz="4400" b="1" dirty="0">
              <a:solidFill>
                <a:srgbClr val="FAC08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gray">
          <a:xfrm rot="3383316">
            <a:off x="4495508" y="4115042"/>
            <a:ext cx="923925" cy="1003300"/>
          </a:xfrm>
          <a:prstGeom prst="rect">
            <a:avLst/>
          </a:pr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21" name="Picture 2" descr="E:\ГИФ Мёртвые души\17 Андреев Владимир Антонович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451" y="764704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163" y="1646712"/>
            <a:ext cx="1222083" cy="1433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 descr="E:\ГИФ Мёртвые души\20 Далькевич Мечислав Михайлович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079" y="2809624"/>
            <a:ext cx="1019947" cy="11446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E:\ГИФ Мёртвые души\18 Далькевич Мечислав Михайлович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366" y="3789040"/>
            <a:ext cx="1109967" cy="13364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E:\ГИФ Мёртвые души\102 Далькевич Мечислав Михайлович.gi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74" y="4849130"/>
            <a:ext cx="1073353" cy="15141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6040" y="1132002"/>
            <a:ext cx="56669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Герои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более делаются мертвыми ду­шами, чтобы потом почти совсем окаменеть в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Плюшкине.</a:t>
            </a:r>
          </a:p>
          <a:p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А. </a:t>
            </a:r>
            <a:r>
              <a:rPr lang="ru-RU" sz="2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Воронский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4499" y="2696167"/>
            <a:ext cx="41072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ревизские — мертвые души, а все эти Ноздревы, Маниловы и все прочие — вот мертвые души, и мы их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встречаем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каждом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шагу. А.И. Герцен</a:t>
            </a:r>
            <a:endParaRPr lang="ru-RU" sz="2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58348" y="2564459"/>
            <a:ext cx="338714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r"/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Белый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утверждал: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каждый последующий помещик, </a:t>
            </a:r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r"/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которым судьба сталкивала Чичикова, «более мертв, чем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предыдущий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 </a:t>
            </a:r>
          </a:p>
        </p:txBody>
      </p:sp>
    </p:spTree>
    <p:extLst>
      <p:ext uri="{BB962C8B-B14F-4D97-AF65-F5344CB8AC3E}">
        <p14:creationId xmlns="" xmlns:p14="http://schemas.microsoft.com/office/powerpoint/2010/main" val="2836282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1260870" y="188640"/>
            <a:ext cx="68405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4000" dirty="0">
                <a:solidFill>
                  <a:srgbClr val="935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" pitchFamily="18" charset="0"/>
              </a:rPr>
              <a:t>Персонажи </a:t>
            </a:r>
            <a:r>
              <a:rPr lang="ru-RU" altLang="ru-RU" sz="4000" dirty="0" smtClean="0">
                <a:solidFill>
                  <a:srgbClr val="935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" pitchFamily="18" charset="0"/>
              </a:rPr>
              <a:t>поэмы</a:t>
            </a:r>
            <a:endParaRPr lang="ru-RU" altLang="ru-RU" sz="4000" dirty="0">
              <a:solidFill>
                <a:srgbClr val="9352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" pitchFamily="18" charset="0"/>
            </a:endParaRP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1835696" y="886327"/>
            <a:ext cx="588647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0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Один </a:t>
            </a:r>
            <a:r>
              <a:rPr lang="ru-RU" altLang="ru-RU" sz="2400" b="0" i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другим следуют у меня герои, один пошлее </a:t>
            </a:r>
            <a:r>
              <a:rPr lang="ru-RU" altLang="ru-RU" sz="2400" b="0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другого</a:t>
            </a:r>
            <a:endParaRPr lang="ru-RU" altLang="ru-RU" sz="2400" b="0" i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5076056" y="1676400"/>
            <a:ext cx="2743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ru-RU" altLang="ru-RU" i="1" dirty="0">
                <a:solidFill>
                  <a:schemeClr val="accent2"/>
                </a:solidFill>
                <a:latin typeface="Times New Roman" pitchFamily="18" charset="0"/>
              </a:rPr>
              <a:t>Н. В. </a:t>
            </a:r>
            <a:r>
              <a:rPr lang="ru-RU" altLang="ru-RU" i="1" dirty="0" smtClean="0">
                <a:solidFill>
                  <a:schemeClr val="accent2"/>
                </a:solidFill>
                <a:latin typeface="Times New Roman" pitchFamily="18" charset="0"/>
              </a:rPr>
              <a:t>Гоголь</a:t>
            </a:r>
            <a:endParaRPr lang="ru-RU" altLang="ru-RU" i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599280" y="1868121"/>
            <a:ext cx="816371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0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Последовательность в изображении </a:t>
            </a:r>
            <a:r>
              <a:rPr lang="ru-RU" altLang="ru-RU" sz="2000" u="sng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деградации</a:t>
            </a:r>
            <a:r>
              <a:rPr lang="ru-RU" altLang="ru-RU" sz="2000" u="sng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0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помещиков в поэме.</a:t>
            </a:r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4278697" y="2743200"/>
            <a:ext cx="4103688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800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Деградация!</a:t>
            </a:r>
            <a:r>
              <a:rPr lang="ru-RU" alt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altLang="ru-RU" sz="2800" dirty="0">
                <a:solidFill>
                  <a:srgbClr val="3B2F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Постепенное ухудшение, приводящее к вырождению.</a:t>
            </a:r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755576" y="2743200"/>
            <a:ext cx="25146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914400" indent="-4572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371600" indent="-4572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828800" indent="-4572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286000" indent="-4572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indent="0" eaLnBrk="1" hangingPunct="1">
              <a:buFontTx/>
              <a:buAutoNum type="arabicPeriod"/>
            </a:pPr>
            <a:r>
              <a:rPr lang="ru-RU" altLang="ru-RU" sz="2400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Манилов.</a:t>
            </a:r>
          </a:p>
          <a:p>
            <a:pPr marL="0" indent="0" eaLnBrk="1" hangingPunct="1">
              <a:buFontTx/>
              <a:buAutoNum type="arabicPeriod"/>
            </a:pPr>
            <a:r>
              <a:rPr lang="ru-RU" altLang="ru-RU" sz="2400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Коробочка.</a:t>
            </a:r>
          </a:p>
          <a:p>
            <a:pPr marL="0" indent="0" eaLnBrk="1" hangingPunct="1">
              <a:buFontTx/>
              <a:buAutoNum type="arabicPeriod"/>
            </a:pPr>
            <a:r>
              <a:rPr lang="ru-RU" altLang="ru-RU" sz="2400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Ноздрев.</a:t>
            </a:r>
          </a:p>
          <a:p>
            <a:pPr marL="0" indent="0" eaLnBrk="1" hangingPunct="1">
              <a:buFontTx/>
              <a:buAutoNum type="arabicPeriod"/>
            </a:pPr>
            <a:r>
              <a:rPr lang="ru-RU" altLang="ru-RU" sz="2400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Собакевич.</a:t>
            </a:r>
          </a:p>
          <a:p>
            <a:pPr marL="0" indent="0" eaLnBrk="1" hangingPunct="1">
              <a:buFontTx/>
              <a:buAutoNum type="arabicPeriod"/>
            </a:pPr>
            <a:r>
              <a:rPr lang="ru-RU" altLang="ru-RU" sz="2400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Плюшкин</a:t>
            </a:r>
            <a:r>
              <a:rPr lang="ru-RU" altLang="ru-RU" sz="2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.</a:t>
            </a:r>
          </a:p>
        </p:txBody>
      </p:sp>
      <p:sp>
        <p:nvSpPr>
          <p:cNvPr id="94216" name="AutoShape 8"/>
          <p:cNvSpPr>
            <a:spLocks noChangeArrowheads="1"/>
          </p:cNvSpPr>
          <p:nvPr/>
        </p:nvSpPr>
        <p:spPr bwMode="auto">
          <a:xfrm>
            <a:off x="6114641" y="2251363"/>
            <a:ext cx="215900" cy="649288"/>
          </a:xfrm>
          <a:prstGeom prst="downArrow">
            <a:avLst>
              <a:gd name="adj1" fmla="val 50000"/>
              <a:gd name="adj2" fmla="val 75184"/>
            </a:avLst>
          </a:prstGeom>
          <a:solidFill>
            <a:srgbClr val="D42035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ru-RU" altLang="ru-RU" sz="1600" b="0">
              <a:solidFill>
                <a:srgbClr val="0000FF"/>
              </a:solidFill>
              <a:latin typeface="Lucida Console" pitchFamily="49" charset="0"/>
            </a:endParaRPr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599280" y="4599738"/>
            <a:ext cx="8153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Порядок следования помещиков неслучаен. Автор выводит некую закономерность, которая приводит  к экономическому и моральному упадку помещичий класс.</a:t>
            </a:r>
          </a:p>
        </p:txBody>
      </p:sp>
    </p:spTree>
    <p:extLst>
      <p:ext uri="{BB962C8B-B14F-4D97-AF65-F5344CB8AC3E}">
        <p14:creationId xmlns="" xmlns:p14="http://schemas.microsoft.com/office/powerpoint/2010/main" val="23359875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4198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4198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0"/>
      <p:bldP spid="94213" grpId="0"/>
      <p:bldP spid="94214" grpId="0"/>
      <p:bldP spid="94215" grpId="0"/>
      <p:bldP spid="94216" grpId="0" animBg="1"/>
      <p:bldP spid="942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332656"/>
            <a:ext cx="38215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Манилов</a:t>
            </a:r>
            <a:endParaRPr lang="ru-RU" sz="5400" b="1" cap="none" spc="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5301208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+mn-lt"/>
              </a:rPr>
              <a:t>Помещик Манилов – 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+mn-lt"/>
              </a:rPr>
              <a:t>бесплодный мечтатель и фантазёр</a:t>
            </a:r>
            <a:endParaRPr lang="ru-RU" sz="2400" b="1" dirty="0">
              <a:solidFill>
                <a:srgbClr val="002060"/>
              </a:solidFill>
              <a:latin typeface="+mn-lt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264163" y="1461756"/>
            <a:ext cx="7825465" cy="3637986"/>
            <a:chOff x="174188" y="1518806"/>
            <a:chExt cx="7825465" cy="3637986"/>
          </a:xfrm>
        </p:grpSpPr>
        <p:pic>
          <p:nvPicPr>
            <p:cNvPr id="4" name="Рисунок 3" descr="3.jpg"/>
            <p:cNvPicPr>
              <a:picLocks noChangeAspect="1"/>
            </p:cNvPicPr>
            <p:nvPr/>
          </p:nvPicPr>
          <p:blipFill>
            <a:blip r:embed="rId2" cstate="email"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74188" y="1518806"/>
              <a:ext cx="2700000" cy="3637986"/>
            </a:xfrm>
            <a:prstGeom prst="rect">
              <a:avLst/>
            </a:prstGeom>
          </p:spPr>
        </p:pic>
        <p:pic>
          <p:nvPicPr>
            <p:cNvPr id="5" name="Рисунок 4" descr="4.jpg"/>
            <p:cNvPicPr>
              <a:picLocks noChangeAspect="1"/>
            </p:cNvPicPr>
            <p:nvPr/>
          </p:nvPicPr>
          <p:blipFill>
            <a:blip r:embed="rId4" cstate="email"/>
            <a:stretch>
              <a:fillRect/>
            </a:stretch>
          </p:blipFill>
          <p:spPr>
            <a:xfrm>
              <a:off x="2987824" y="1556792"/>
              <a:ext cx="2291164" cy="3600000"/>
            </a:xfrm>
            <a:prstGeom prst="rect">
              <a:avLst/>
            </a:prstGeom>
          </p:spPr>
        </p:pic>
        <p:pic>
          <p:nvPicPr>
            <p:cNvPr id="6" name="Рисунок 5" descr="15.jpg"/>
            <p:cNvPicPr>
              <a:picLocks noChangeAspect="1"/>
            </p:cNvPicPr>
            <p:nvPr/>
          </p:nvPicPr>
          <p:blipFill>
            <a:blip r:embed="rId5" cstate="email">
              <a:extLst>
                <a:ext uri="{BEBA8EAE-BF5A-486C-A8C5-ECC9F3942E4B}">
                  <a14:imgProps xmlns="" xmlns:a14="http://schemas.microsoft.com/office/drawing/2010/main">
                    <a14:imgLayer r:embed="rId6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364088" y="1556792"/>
              <a:ext cx="2635565" cy="3600000"/>
            </a:xfrm>
            <a:prstGeom prst="rect">
              <a:avLst/>
            </a:prstGeom>
          </p:spPr>
        </p:pic>
      </p:grpSp>
      <p:sp>
        <p:nvSpPr>
          <p:cNvPr id="7" name="Пятиугольник 6"/>
          <p:cNvSpPr/>
          <p:nvPr/>
        </p:nvSpPr>
        <p:spPr>
          <a:xfrm>
            <a:off x="8309427" y="2132856"/>
            <a:ext cx="288032" cy="2088232"/>
          </a:xfrm>
          <a:prstGeom prst="homePlate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6"/>
          </a:lnRef>
          <a:fillRef idx="1003">
            <a:schemeClr val="dk2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467544" y="1484784"/>
            <a:ext cx="7434318" cy="3672408"/>
            <a:chOff x="827584" y="1484784"/>
            <a:chExt cx="7434318" cy="3672408"/>
          </a:xfrm>
        </p:grpSpPr>
        <p:pic>
          <p:nvPicPr>
            <p:cNvPr id="10" name="Рисунок 9" descr="чичиков у манилова.jpg"/>
            <p:cNvPicPr>
              <a:picLocks noChangeAspect="1"/>
            </p:cNvPicPr>
            <p:nvPr/>
          </p:nvPicPr>
          <p:blipFill>
            <a:blip r:embed="rId7" cstate="email">
              <a:extLst>
                <a:ext uri="{BEBA8EAE-BF5A-486C-A8C5-ECC9F3942E4B}">
                  <a14:imgProps xmlns="" xmlns:a14="http://schemas.microsoft.com/office/drawing/2010/main">
                    <a14:imgLayer r:embed="rId8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7584" y="1484784"/>
              <a:ext cx="2826874" cy="3639600"/>
            </a:xfrm>
            <a:prstGeom prst="rect">
              <a:avLst/>
            </a:prstGeom>
          </p:spPr>
        </p:pic>
        <p:pic>
          <p:nvPicPr>
            <p:cNvPr id="11" name="Рисунок 10" descr="у манилова.jpg"/>
            <p:cNvPicPr>
              <a:picLocks noChangeAspect="1"/>
            </p:cNvPicPr>
            <p:nvPr/>
          </p:nvPicPr>
          <p:blipFill>
            <a:blip r:embed="rId9" cstate="email">
              <a:extLst>
                <a:ext uri="{BEBA8EAE-BF5A-486C-A8C5-ECC9F3942E4B}">
                  <a14:imgProps xmlns="" xmlns:a14="http://schemas.microsoft.com/office/drawing/2010/main">
                    <a14:imgLayer r:embed="rId10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851920" y="1517592"/>
              <a:ext cx="4409982" cy="3639600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372131" y="1484784"/>
            <a:ext cx="7853923" cy="3639600"/>
            <a:chOff x="539552" y="1196752"/>
            <a:chExt cx="7853923" cy="3639600"/>
          </a:xfrm>
        </p:grpSpPr>
        <p:pic>
          <p:nvPicPr>
            <p:cNvPr id="13" name="Рисунок 12" descr="манилов с супругой.jpg"/>
            <p:cNvPicPr>
              <a:picLocks noChangeAspect="1"/>
            </p:cNvPicPr>
            <p:nvPr/>
          </p:nvPicPr>
          <p:blipFill>
            <a:blip r:embed="rId11" cstate="email">
              <a:extLst>
                <a:ext uri="{BEBA8EAE-BF5A-486C-A8C5-ECC9F3942E4B}">
                  <a14:imgProps xmlns="" xmlns:a14="http://schemas.microsoft.com/office/drawing/2010/main">
                    <a14:imgLayer r:embed="rId12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>
            <a:xfrm>
              <a:off x="539552" y="1196752"/>
              <a:ext cx="2306789" cy="3639600"/>
            </a:xfrm>
            <a:prstGeom prst="rect">
              <a:avLst/>
            </a:prstGeom>
          </p:spPr>
        </p:pic>
        <p:pic>
          <p:nvPicPr>
            <p:cNvPr id="14" name="Рисунок 13" descr="за обедом у манилова.jpg"/>
            <p:cNvPicPr>
              <a:picLocks noChangeAspect="1"/>
            </p:cNvPicPr>
            <p:nvPr/>
          </p:nvPicPr>
          <p:blipFill>
            <a:blip r:embed="rId13" cstate="email">
              <a:extLst>
                <a:ext uri="{BEBA8EAE-BF5A-486C-A8C5-ECC9F3942E4B}">
                  <a14:imgProps xmlns="" xmlns:a14="http://schemas.microsoft.com/office/drawing/2010/main">
                    <a14:imgLayer r:embed="rId14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915816" y="1196752"/>
              <a:ext cx="5477659" cy="36396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131339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0"/>
            <a:ext cx="887233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urlak" panose="03040500020000020004" pitchFamily="66" charset="0"/>
              </a:rPr>
              <a:t>Вопросы для проницательных читателей</a:t>
            </a:r>
            <a:endParaRPr lang="ru-RU" sz="4800" b="1" cap="none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508591"/>
            <a:ext cx="3384376" cy="2400657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indent="285750" algn="ctr">
              <a:lnSpc>
                <a:spcPct val="150000"/>
              </a:lnSpc>
              <a:buBlip>
                <a:blip r:embed="rId2"/>
              </a:buBlip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более всего раздражает читателя в этом, по сути, незлом, даже добросердечном человеке? </a:t>
            </a:r>
            <a:endParaRPr lang="ru-RU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79912" y="1508591"/>
            <a:ext cx="4572000" cy="14773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spAutoFit/>
          </a:bodyPr>
          <a:lstStyle/>
          <a:p>
            <a:pPr indent="285750" algn="r">
              <a:lnSpc>
                <a:spcPct val="150000"/>
              </a:lnSpc>
              <a:buBlip>
                <a:blip r:embed="rId2"/>
              </a:buBlip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Да, Манилов – мечтатель. Но разве это недостаток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мечтать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лучшей жизни?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94485" y="3156179"/>
            <a:ext cx="5449515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lvl="0" indent="285750" algn="r">
              <a:lnSpc>
                <a:spcPct val="150000"/>
              </a:lnSpc>
              <a:buBlip>
                <a:blip r:embed="rId2"/>
              </a:buBlip>
            </a:pPr>
            <a:r>
              <a:rPr lang="ru-RU" sz="2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может быть нам всем </a:t>
            </a:r>
            <a:r>
              <a:rPr lang="ru-RU" sz="2000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сто'ит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поучиться у Манилова умению любить жену Лизаньку, детей</a:t>
            </a: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000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95175" y="4725144"/>
            <a:ext cx="6850835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lvl="0" indent="285750" algn="r">
              <a:lnSpc>
                <a:spcPct val="150000"/>
              </a:lnSpc>
              <a:buBlip>
                <a:blip r:embed="rId2"/>
              </a:buBlip>
            </a:pPr>
            <a:r>
              <a:rPr lang="ru-RU" sz="2000" dirty="0">
                <a:solidFill>
                  <a:srgbClr val="4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Манилов не смыслит в сельском хозяйстве, так он и не занимается тем, что ему совсем неинтересно. В чём его вина, что он не хозяйственник?</a:t>
            </a:r>
          </a:p>
        </p:txBody>
      </p:sp>
    </p:spTree>
    <p:extLst>
      <p:ext uri="{BB962C8B-B14F-4D97-AF65-F5344CB8AC3E}">
        <p14:creationId xmlns="" xmlns:p14="http://schemas.microsoft.com/office/powerpoint/2010/main" val="331333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835" name="Rectangle 3"/>
          <p:cNvSpPr>
            <a:spLocks noChangeArrowheads="1"/>
          </p:cNvSpPr>
          <p:nvPr/>
        </p:nvSpPr>
        <p:spPr bwMode="gray">
          <a:xfrm rot="3419336">
            <a:off x="7014630" y="819195"/>
            <a:ext cx="923925" cy="100330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37" name="Rectangle 5"/>
          <p:cNvSpPr>
            <a:spLocks noChangeArrowheads="1"/>
          </p:cNvSpPr>
          <p:nvPr/>
        </p:nvSpPr>
        <p:spPr bwMode="gray">
          <a:xfrm rot="3383316">
            <a:off x="6186504" y="1861577"/>
            <a:ext cx="923925" cy="10033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39" name="Rectangle 7"/>
          <p:cNvSpPr>
            <a:spLocks noChangeArrowheads="1"/>
          </p:cNvSpPr>
          <p:nvPr/>
        </p:nvSpPr>
        <p:spPr bwMode="gray">
          <a:xfrm rot="3419336">
            <a:off x="3717294" y="5200907"/>
            <a:ext cx="923925" cy="1003300"/>
          </a:xfrm>
          <a:prstGeom prst="rect">
            <a:avLst/>
          </a:prstGeom>
          <a:gradFill rotWithShape="1">
            <a:gsLst>
              <a:gs pos="87300">
                <a:schemeClr val="accent6">
                  <a:lumMod val="20000"/>
                  <a:lumOff val="80000"/>
                </a:schemeClr>
              </a:gs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41" name="Rectangle 9"/>
          <p:cNvSpPr>
            <a:spLocks noChangeArrowheads="1"/>
          </p:cNvSpPr>
          <p:nvPr/>
        </p:nvSpPr>
        <p:spPr bwMode="gray">
          <a:xfrm rot="3419336">
            <a:off x="5286437" y="2968660"/>
            <a:ext cx="923925" cy="1003300"/>
          </a:xfrm>
          <a:prstGeom prst="rect">
            <a:avLst/>
          </a:prstGeom>
          <a:gradFill rotWithShape="1">
            <a:gsLst>
              <a:gs pos="93700">
                <a:schemeClr val="accent2">
                  <a:lumMod val="20000"/>
                  <a:lumOff val="80000"/>
                </a:schemeClr>
              </a:gs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47" name="Text Box 15"/>
          <p:cNvSpPr txBox="1">
            <a:spLocks noChangeArrowheads="1"/>
          </p:cNvSpPr>
          <p:nvPr/>
        </p:nvSpPr>
        <p:spPr bwMode="auto">
          <a:xfrm>
            <a:off x="573098" y="681530"/>
            <a:ext cx="6767360" cy="769441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C0C0C0">
                <a:alpha val="5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sz="4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rlak" panose="03040500020000020004" pitchFamily="66" charset="0"/>
              </a:rPr>
              <a:t>Шкала «деградации»</a:t>
            </a:r>
            <a:endParaRPr lang="en-US" altLang="ru-RU" sz="4400" b="1" dirty="0">
              <a:solidFill>
                <a:schemeClr val="fol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gray">
          <a:xfrm rot="3383316">
            <a:off x="4495508" y="4115042"/>
            <a:ext cx="923925" cy="1003300"/>
          </a:xfrm>
          <a:prstGeom prst="rect">
            <a:avLst/>
          </a:pr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pic>
        <p:nvPicPr>
          <p:cNvPr id="21" name="Picture 2" descr="E:\ГИФ Мёртвые души\17 Андреев Владимир Антонович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98" y="1574526"/>
            <a:ext cx="3606158" cy="36061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115" y="1574526"/>
            <a:ext cx="1222083" cy="1433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 descr="E:\ГИФ Мёртвые души\20 Далькевич Мечислав Михайлович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079" y="2809624"/>
            <a:ext cx="1019947" cy="11446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E:\ГИФ Мёртвые души\18 Далькевич Мечислав Михайлович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366" y="3789040"/>
            <a:ext cx="1109967" cy="13364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E:\ГИФ Мёртвые души\102 Далькевич Мечислав Михайлович.gi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74" y="4849130"/>
            <a:ext cx="1073353" cy="15141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Лилия\Desktop\курсы\Виртуальная экскурсия\вопрос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182908" y="917650"/>
            <a:ext cx="587368" cy="783157"/>
          </a:xfrm>
          <a:prstGeom prst="ellipse">
            <a:avLst/>
          </a:prstGeom>
          <a:ln>
            <a:noFill/>
          </a:ln>
          <a:effectLst>
            <a:glow rad="228600">
              <a:schemeClr val="tx2"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0257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3469" y="404664"/>
            <a:ext cx="40370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5400" b="1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Коробочка </a:t>
            </a:r>
            <a:endParaRPr lang="ru-RU" sz="5400" b="1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79512" y="1628800"/>
            <a:ext cx="8180850" cy="3639600"/>
            <a:chOff x="179512" y="1556792"/>
            <a:chExt cx="8180850" cy="3639600"/>
          </a:xfrm>
        </p:grpSpPr>
        <p:pic>
          <p:nvPicPr>
            <p:cNvPr id="3" name="Рисунок 2" descr="7.jp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179512" y="1556792"/>
              <a:ext cx="2211563" cy="3639600"/>
            </a:xfrm>
            <a:prstGeom prst="rect">
              <a:avLst/>
            </a:prstGeom>
          </p:spPr>
        </p:pic>
        <p:pic>
          <p:nvPicPr>
            <p:cNvPr id="4" name="Рисунок 3" descr="6.jp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5580112" y="1556792"/>
              <a:ext cx="2780250" cy="3639600"/>
            </a:xfrm>
            <a:prstGeom prst="rect">
              <a:avLst/>
            </a:prstGeom>
          </p:spPr>
        </p:pic>
        <p:pic>
          <p:nvPicPr>
            <p:cNvPr id="5" name="Рисунок 4" descr="чичиков у коробочки.jpg"/>
            <p:cNvPicPr>
              <a:picLocks noChangeAspect="1"/>
            </p:cNvPicPr>
            <p:nvPr/>
          </p:nvPicPr>
          <p:blipFill>
            <a:blip r:embed="rId4" cstate="email"/>
            <a:stretch>
              <a:fillRect/>
            </a:stretch>
          </p:blipFill>
          <p:spPr>
            <a:xfrm>
              <a:off x="2555776" y="1556792"/>
              <a:ext cx="2920667" cy="3639600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467544" y="1628800"/>
            <a:ext cx="7959668" cy="3639600"/>
            <a:chOff x="251520" y="2276872"/>
            <a:chExt cx="7959668" cy="3639600"/>
          </a:xfrm>
        </p:grpSpPr>
        <p:pic>
          <p:nvPicPr>
            <p:cNvPr id="8" name="Рисунок 7" descr="чичиков у коробочки1.jpg"/>
            <p:cNvPicPr>
              <a:picLocks noChangeAspect="1"/>
            </p:cNvPicPr>
            <p:nvPr/>
          </p:nvPicPr>
          <p:blipFill>
            <a:blip r:embed="rId5" cstate="email"/>
            <a:stretch>
              <a:fillRect/>
            </a:stretch>
          </p:blipFill>
          <p:spPr>
            <a:xfrm>
              <a:off x="3131840" y="2276872"/>
              <a:ext cx="2511673" cy="3639600"/>
            </a:xfrm>
            <a:prstGeom prst="rect">
              <a:avLst/>
            </a:prstGeom>
          </p:spPr>
        </p:pic>
        <p:pic>
          <p:nvPicPr>
            <p:cNvPr id="9" name="Рисунок 8" descr="17.jpg"/>
            <p:cNvPicPr>
              <a:picLocks noChangeAspect="1"/>
            </p:cNvPicPr>
            <p:nvPr/>
          </p:nvPicPr>
          <p:blipFill>
            <a:blip r:embed="rId6" cstate="email"/>
            <a:stretch>
              <a:fillRect/>
            </a:stretch>
          </p:blipFill>
          <p:spPr>
            <a:xfrm>
              <a:off x="251520" y="2276872"/>
              <a:ext cx="2832492" cy="3639600"/>
            </a:xfrm>
            <a:prstGeom prst="rect">
              <a:avLst/>
            </a:prstGeom>
          </p:spPr>
        </p:pic>
        <p:pic>
          <p:nvPicPr>
            <p:cNvPr id="11" name="Рисунок 10" descr="18.jpg"/>
            <p:cNvPicPr>
              <a:picLocks noChangeAspect="1"/>
            </p:cNvPicPr>
            <p:nvPr/>
          </p:nvPicPr>
          <p:blipFill>
            <a:blip r:embed="rId7" cstate="email"/>
            <a:srcRect/>
            <a:stretch>
              <a:fillRect/>
            </a:stretch>
          </p:blipFill>
          <p:spPr>
            <a:xfrm>
              <a:off x="5724128" y="2276872"/>
              <a:ext cx="2487060" cy="3639600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899592" y="1628800"/>
            <a:ext cx="7231332" cy="3639600"/>
            <a:chOff x="683568" y="2996952"/>
            <a:chExt cx="7231332" cy="3639600"/>
          </a:xfrm>
        </p:grpSpPr>
        <p:pic>
          <p:nvPicPr>
            <p:cNvPr id="13" name="Рисунок 12" descr="5.jpg"/>
            <p:cNvPicPr>
              <a:picLocks noChangeAspect="1"/>
            </p:cNvPicPr>
            <p:nvPr/>
          </p:nvPicPr>
          <p:blipFill>
            <a:blip r:embed="rId8" cstate="email"/>
            <a:stretch>
              <a:fillRect/>
            </a:stretch>
          </p:blipFill>
          <p:spPr>
            <a:xfrm>
              <a:off x="683568" y="2996952"/>
              <a:ext cx="2420334" cy="3639600"/>
            </a:xfrm>
            <a:prstGeom prst="rect">
              <a:avLst/>
            </a:prstGeom>
          </p:spPr>
        </p:pic>
        <p:pic>
          <p:nvPicPr>
            <p:cNvPr id="14" name="Рисунок 13" descr="коробочка и чиновник.jpg"/>
            <p:cNvPicPr>
              <a:picLocks noChangeAspect="1"/>
            </p:cNvPicPr>
            <p:nvPr/>
          </p:nvPicPr>
          <p:blipFill>
            <a:blip r:embed="rId9" cstate="email"/>
            <a:srcRect b="8991"/>
            <a:stretch>
              <a:fillRect/>
            </a:stretch>
          </p:blipFill>
          <p:spPr>
            <a:xfrm>
              <a:off x="3203848" y="2996952"/>
              <a:ext cx="4711052" cy="3639600"/>
            </a:xfrm>
            <a:prstGeom prst="rect">
              <a:avLst/>
            </a:prstGeom>
          </p:spPr>
        </p:pic>
      </p:grpSp>
      <p:sp>
        <p:nvSpPr>
          <p:cNvPr id="16" name="Пятиугольник 15"/>
          <p:cNvSpPr/>
          <p:nvPr/>
        </p:nvSpPr>
        <p:spPr>
          <a:xfrm>
            <a:off x="8436130" y="2636912"/>
            <a:ext cx="312334" cy="2016224"/>
          </a:xfrm>
          <a:prstGeom prst="homePlate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69245" y="5601396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cs typeface="Arial" charset="0"/>
              </a:rPr>
              <a:t>«Дубинноголовая» помещица Коробочка</a:t>
            </a:r>
            <a:endParaRPr lang="ru-RU" sz="2400" b="1" dirty="0">
              <a:solidFill>
                <a:srgbClr val="00206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418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0"/>
            <a:ext cx="887233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urlak" panose="03040500020000020004" pitchFamily="66" charset="0"/>
              </a:rPr>
              <a:t>Вопросы для проницательных читателей</a:t>
            </a:r>
            <a:endParaRPr lang="ru-RU" sz="4800" b="1" cap="none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55655" y="1546826"/>
            <a:ext cx="4896544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indent="285750" algn="r">
              <a:buBlip>
                <a:blip r:embed="rId2"/>
              </a:buBlip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Почему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по-вашему, в галерее «мужских» портретов, Настасья Петровна – единственная женщина? </a:t>
            </a: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988" y="2231380"/>
            <a:ext cx="3888432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lvl="0" indent="285750">
              <a:buBlip>
                <a:blip r:embed="rId2"/>
              </a:buBlip>
            </a:pP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Найдите описание глаз помещицы Коробочки.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53604" y="2825230"/>
            <a:ext cx="5104423" cy="830997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lvl="0" indent="285750" algn="r">
              <a:buBlip>
                <a:blip r:embed="rId2"/>
              </a:buBlip>
            </a:pP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«Дубинноголовая» - подберите </a:t>
            </a:r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синонимы... 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18256" y="3642722"/>
            <a:ext cx="4572000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lvl="0" indent="285750" algn="ctr">
              <a:buBlip>
                <a:blip r:embed="rId2"/>
              </a:buBlip>
            </a:pPr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Попробуйте всё же назвать хоть какие-то достоинства милой старушки!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09761" y="4660687"/>
            <a:ext cx="5256584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lvl="0" indent="285750" algn="r">
              <a:buBlip>
                <a:blip r:embed="rId2"/>
              </a:buBlip>
            </a:pPr>
            <a:r>
              <a:rPr lang="ru-RU" sz="2000" dirty="0">
                <a:solidFill>
                  <a:srgbClr val="4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Ну и что плохого в том, что она не поняла аферы Чичикова? Разве это косвенным образом не говорит о её порядочности в коммерческих вопросах? </a:t>
            </a:r>
          </a:p>
        </p:txBody>
      </p:sp>
    </p:spTree>
    <p:extLst>
      <p:ext uri="{BB962C8B-B14F-4D97-AF65-F5344CB8AC3E}">
        <p14:creationId xmlns="" xmlns:p14="http://schemas.microsoft.com/office/powerpoint/2010/main" val="539161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835" name="Rectangle 3"/>
          <p:cNvSpPr>
            <a:spLocks noChangeArrowheads="1"/>
          </p:cNvSpPr>
          <p:nvPr/>
        </p:nvSpPr>
        <p:spPr bwMode="gray">
          <a:xfrm rot="3419336">
            <a:off x="7014630" y="819195"/>
            <a:ext cx="923925" cy="100330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37" name="Rectangle 5"/>
          <p:cNvSpPr>
            <a:spLocks noChangeArrowheads="1"/>
          </p:cNvSpPr>
          <p:nvPr/>
        </p:nvSpPr>
        <p:spPr bwMode="gray">
          <a:xfrm rot="3383316">
            <a:off x="6186504" y="1861577"/>
            <a:ext cx="923925" cy="10033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39" name="Rectangle 7"/>
          <p:cNvSpPr>
            <a:spLocks noChangeArrowheads="1"/>
          </p:cNvSpPr>
          <p:nvPr/>
        </p:nvSpPr>
        <p:spPr bwMode="gray">
          <a:xfrm rot="3419336">
            <a:off x="3717294" y="5200907"/>
            <a:ext cx="923925" cy="1003300"/>
          </a:xfrm>
          <a:prstGeom prst="rect">
            <a:avLst/>
          </a:prstGeom>
          <a:gradFill rotWithShape="1">
            <a:gsLst>
              <a:gs pos="87300">
                <a:schemeClr val="accent6">
                  <a:lumMod val="20000"/>
                  <a:lumOff val="80000"/>
                </a:schemeClr>
              </a:gs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41" name="Rectangle 9"/>
          <p:cNvSpPr>
            <a:spLocks noChangeArrowheads="1"/>
          </p:cNvSpPr>
          <p:nvPr/>
        </p:nvSpPr>
        <p:spPr bwMode="gray">
          <a:xfrm rot="3419336">
            <a:off x="5286437" y="2968660"/>
            <a:ext cx="923925" cy="1003300"/>
          </a:xfrm>
          <a:prstGeom prst="rect">
            <a:avLst/>
          </a:prstGeom>
          <a:gradFill rotWithShape="1">
            <a:gsLst>
              <a:gs pos="93700">
                <a:schemeClr val="accent2">
                  <a:lumMod val="20000"/>
                  <a:lumOff val="80000"/>
                </a:schemeClr>
              </a:gs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47" name="Text Box 15"/>
          <p:cNvSpPr txBox="1">
            <a:spLocks noChangeArrowheads="1"/>
          </p:cNvSpPr>
          <p:nvPr/>
        </p:nvSpPr>
        <p:spPr bwMode="auto">
          <a:xfrm>
            <a:off x="573098" y="681530"/>
            <a:ext cx="6767360" cy="769441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C0C0C0">
                <a:alpha val="5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sz="4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rlak" panose="03040500020000020004" pitchFamily="66" charset="0"/>
              </a:rPr>
              <a:t>Шкала «деградации»</a:t>
            </a:r>
            <a:endParaRPr lang="en-US" altLang="ru-RU" sz="4400" b="1" dirty="0">
              <a:solidFill>
                <a:schemeClr val="fol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gray">
          <a:xfrm rot="3383316">
            <a:off x="4495508" y="4115042"/>
            <a:ext cx="923925" cy="1003300"/>
          </a:xfrm>
          <a:prstGeom prst="rect">
            <a:avLst/>
          </a:pr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pic>
        <p:nvPicPr>
          <p:cNvPr id="21" name="Picture 2" descr="E:\ГИФ Мёртвые души\17 Андреев Владимир Антонович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809" y="744781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381961"/>
            <a:ext cx="3279664" cy="384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 descr="E:\ГИФ Мёртвые души\20 Далькевич Мечислав Михайлович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425" y="2809624"/>
            <a:ext cx="1019947" cy="11446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E:\ГИФ Мёртвые души\18 Далькевич Мечислав Михайлович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366" y="3789040"/>
            <a:ext cx="1109967" cy="13364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E:\ГИФ Мёртвые души\102 Далькевич Мечислав Михайлович.gi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74" y="4849130"/>
            <a:ext cx="1073353" cy="15141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Лилия\Desktop\курсы\Виртуальная экскурсия\вопрос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354782" y="1950093"/>
            <a:ext cx="587368" cy="783157"/>
          </a:xfrm>
          <a:prstGeom prst="ellipse">
            <a:avLst/>
          </a:prstGeom>
          <a:ln>
            <a:noFill/>
          </a:ln>
          <a:effectLst>
            <a:glow rad="228600">
              <a:schemeClr val="tx2"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0257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5318" y="404664"/>
            <a:ext cx="31170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5400" b="1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Ноздрёв</a:t>
            </a:r>
            <a:endParaRPr lang="ru-RU" sz="5400" b="1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23528" y="1556792"/>
            <a:ext cx="8203376" cy="3639600"/>
            <a:chOff x="395536" y="1556792"/>
            <a:chExt cx="8203376" cy="3639600"/>
          </a:xfrm>
        </p:grpSpPr>
        <p:pic>
          <p:nvPicPr>
            <p:cNvPr id="3" name="Рисунок 2" descr="8.jp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3013182" y="1556792"/>
              <a:ext cx="2644776" cy="3639600"/>
            </a:xfrm>
            <a:prstGeom prst="rect">
              <a:avLst/>
            </a:prstGeom>
          </p:spPr>
        </p:pic>
        <p:pic>
          <p:nvPicPr>
            <p:cNvPr id="4" name="Рисунок 3" descr="ноздрев.jpg"/>
            <p:cNvPicPr>
              <a:picLocks noChangeAspect="1"/>
            </p:cNvPicPr>
            <p:nvPr/>
          </p:nvPicPr>
          <p:blipFill>
            <a:blip r:embed="rId4" cstate="email"/>
            <a:stretch>
              <a:fillRect/>
            </a:stretch>
          </p:blipFill>
          <p:spPr>
            <a:xfrm>
              <a:off x="5774848" y="1556792"/>
              <a:ext cx="2824064" cy="3600400"/>
            </a:xfrm>
            <a:prstGeom prst="rect">
              <a:avLst/>
            </a:prstGeom>
          </p:spPr>
        </p:pic>
        <p:pic>
          <p:nvPicPr>
            <p:cNvPr id="5" name="Рисунок 4" descr="20.jpg"/>
            <p:cNvPicPr>
              <a:picLocks noChangeAspect="1"/>
            </p:cNvPicPr>
            <p:nvPr/>
          </p:nvPicPr>
          <p:blipFill>
            <a:blip r:embed="rId5" cstate="email"/>
            <a:stretch>
              <a:fillRect/>
            </a:stretch>
          </p:blipFill>
          <p:spPr>
            <a:xfrm>
              <a:off x="395536" y="1567131"/>
              <a:ext cx="2433568" cy="3618922"/>
            </a:xfrm>
            <a:prstGeom prst="rect">
              <a:avLst/>
            </a:prstGeom>
          </p:spPr>
        </p:pic>
      </p:grpSp>
      <p:sp>
        <p:nvSpPr>
          <p:cNvPr id="7" name="Пятиугольник 6"/>
          <p:cNvSpPr/>
          <p:nvPr/>
        </p:nvSpPr>
        <p:spPr>
          <a:xfrm>
            <a:off x="8540625" y="2204864"/>
            <a:ext cx="241350" cy="2088232"/>
          </a:xfrm>
          <a:prstGeom prst="homePlate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142250" y="1556791"/>
            <a:ext cx="8390190" cy="3672409"/>
            <a:chOff x="-1766" y="2060847"/>
            <a:chExt cx="8390190" cy="3672409"/>
          </a:xfrm>
        </p:grpSpPr>
        <p:pic>
          <p:nvPicPr>
            <p:cNvPr id="8" name="Рисунок 7" descr="9.jpg"/>
            <p:cNvPicPr>
              <a:picLocks noChangeAspect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>
            <a:xfrm>
              <a:off x="5868144" y="2060848"/>
              <a:ext cx="2520280" cy="3672408"/>
            </a:xfrm>
            <a:prstGeom prst="rect">
              <a:avLst/>
            </a:prstGeom>
          </p:spPr>
        </p:pic>
        <p:pic>
          <p:nvPicPr>
            <p:cNvPr id="9" name="Рисунок 8" descr="21.jpg"/>
            <p:cNvPicPr>
              <a:picLocks noChangeAspect="1"/>
            </p:cNvPicPr>
            <p:nvPr/>
          </p:nvPicPr>
          <p:blipFill>
            <a:blip r:embed="rId7" cstate="email"/>
            <a:srcRect/>
            <a:stretch>
              <a:fillRect/>
            </a:stretch>
          </p:blipFill>
          <p:spPr>
            <a:xfrm>
              <a:off x="-1766" y="2060847"/>
              <a:ext cx="2845574" cy="3672409"/>
            </a:xfrm>
            <a:prstGeom prst="rect">
              <a:avLst/>
            </a:prstGeom>
          </p:spPr>
        </p:pic>
        <p:pic>
          <p:nvPicPr>
            <p:cNvPr id="10" name="Рисунок 9" descr="Чичиков и Ноздрёв.jpg"/>
            <p:cNvPicPr>
              <a:picLocks noChangeAspect="1"/>
            </p:cNvPicPr>
            <p:nvPr/>
          </p:nvPicPr>
          <p:blipFill>
            <a:blip r:embed="rId8" cstate="email"/>
            <a:srcRect/>
            <a:stretch>
              <a:fillRect/>
            </a:stretch>
          </p:blipFill>
          <p:spPr>
            <a:xfrm>
              <a:off x="2915816" y="2060848"/>
              <a:ext cx="2852558" cy="3672408"/>
            </a:xfrm>
            <a:prstGeom prst="rect">
              <a:avLst/>
            </a:prstGeom>
          </p:spPr>
        </p:pic>
      </p:grpSp>
      <p:grpSp>
        <p:nvGrpSpPr>
          <p:cNvPr id="14" name="Группа 13"/>
          <p:cNvGrpSpPr/>
          <p:nvPr/>
        </p:nvGrpSpPr>
        <p:grpSpPr>
          <a:xfrm>
            <a:off x="574820" y="1556792"/>
            <a:ext cx="7670606" cy="3672408"/>
            <a:chOff x="574820" y="2348880"/>
            <a:chExt cx="7670606" cy="3672408"/>
          </a:xfrm>
        </p:grpSpPr>
        <p:pic>
          <p:nvPicPr>
            <p:cNvPr id="12" name="Рисунок 11" descr="Чичиков с Ноздрёвым в трактире.JPG"/>
            <p:cNvPicPr>
              <a:picLocks noChangeAspect="1"/>
            </p:cNvPicPr>
            <p:nvPr/>
          </p:nvPicPr>
          <p:blipFill>
            <a:blip r:embed="rId9" cstate="email"/>
            <a:srcRect/>
            <a:stretch>
              <a:fillRect/>
            </a:stretch>
          </p:blipFill>
          <p:spPr>
            <a:xfrm>
              <a:off x="574820" y="2348880"/>
              <a:ext cx="2773043" cy="3672408"/>
            </a:xfrm>
            <a:prstGeom prst="rect">
              <a:avLst/>
            </a:prstGeom>
          </p:spPr>
        </p:pic>
        <p:pic>
          <p:nvPicPr>
            <p:cNvPr id="13" name="Рисунок 12" descr="ноздрёв поймал зайца.jpg"/>
            <p:cNvPicPr>
              <a:picLocks noChangeAspect="1"/>
            </p:cNvPicPr>
            <p:nvPr/>
          </p:nvPicPr>
          <p:blipFill>
            <a:blip r:embed="rId10" cstate="email"/>
            <a:stretch>
              <a:fillRect/>
            </a:stretch>
          </p:blipFill>
          <p:spPr>
            <a:xfrm>
              <a:off x="3563888" y="2348880"/>
              <a:ext cx="4681538" cy="3672407"/>
            </a:xfrm>
            <a:prstGeom prst="rect">
              <a:avLst/>
            </a:prstGeom>
          </p:spPr>
        </p:pic>
      </p:grpSp>
      <p:sp>
        <p:nvSpPr>
          <p:cNvPr id="16" name="Прямоугольник 15"/>
          <p:cNvSpPr/>
          <p:nvPr/>
        </p:nvSpPr>
        <p:spPr>
          <a:xfrm>
            <a:off x="539552" y="5373216"/>
            <a:ext cx="784887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cs typeface="Arial" charset="0"/>
              </a:rPr>
              <a:t>Ноздрёв был в некотором отношении исторический человек</a:t>
            </a:r>
            <a:endParaRPr lang="ru-RU" sz="2400" b="1" dirty="0">
              <a:solidFill>
                <a:srgbClr val="00206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816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0"/>
            <a:ext cx="887233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urlak" panose="03040500020000020004" pitchFamily="66" charset="0"/>
              </a:rPr>
              <a:t>Вопросы для проницательных читателей</a:t>
            </a:r>
            <a:endParaRPr lang="ru-RU" sz="4800" b="1" cap="none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15150" y="1484784"/>
            <a:ext cx="8424936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pPr indent="342900">
              <a:buBlip>
                <a:blip r:embed="rId2"/>
              </a:buBlip>
            </a:pPr>
            <a:r>
              <a:rPr lang="ru-RU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Ноздрев — обаятельный и бесхитростный, «естественный» человек. Опровергните хоть одно из этих утверждений. </a:t>
            </a:r>
            <a:endParaRPr lang="ru-RU" sz="2400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27715" y="2348880"/>
            <a:ext cx="5724128" cy="2800767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pPr lvl="0" indent="342900" algn="r">
              <a:buBlip>
                <a:blip r:embed="rId2"/>
              </a:buBlip>
            </a:pPr>
            <a:r>
              <a:rPr lang="ru-RU" sz="2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вы думаете, «страстишка» </a:t>
            </a:r>
            <a:r>
              <a:rPr lang="ru-RU" sz="2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Ноздрёва</a:t>
            </a:r>
            <a:r>
              <a:rPr lang="ru-RU" sz="2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«нагадить ближнему» просто так, забавы ради, без какого-либо расчёта, а из чисто «эстетического» удовольствия – это что-то вроде невинного розыгрыша, шутки этакого богатыря, не знающего, куда девать буйную энергию?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3577" y="3031190"/>
            <a:ext cx="3131012" cy="1938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pPr lvl="0" indent="342900">
              <a:buBlip>
                <a:blip r:embed="rId2"/>
              </a:buBlip>
            </a:pPr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Закончите фразу: </a:t>
            </a:r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одной чаше весов – обаяние </a:t>
            </a:r>
            <a:r>
              <a:rPr lang="ru-RU" sz="24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Ноздрёва</a:t>
            </a:r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 на другой - </a:t>
            </a:r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3728" y="5221655"/>
            <a:ext cx="594015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>
            <a:spAutoFit/>
          </a:bodyPr>
          <a:lstStyle/>
          <a:p>
            <a:pPr lvl="0" indent="342900">
              <a:buBlip>
                <a:blip r:embed="rId2"/>
              </a:buBlip>
            </a:pPr>
            <a:r>
              <a:rPr lang="ru-RU" sz="2400" dirty="0">
                <a:solidFill>
                  <a:srgbClr val="4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Каков вывод Гоголя? Человек-дрянь. </a:t>
            </a:r>
            <a:r>
              <a:rPr lang="ru-RU" sz="2400" dirty="0" smtClean="0">
                <a:solidFill>
                  <a:srgbClr val="4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слишком ли жестоко?!</a:t>
            </a:r>
            <a:endParaRPr lang="ru-RU" sz="2400" dirty="0">
              <a:solidFill>
                <a:srgbClr val="4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9161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835" name="Rectangle 3"/>
          <p:cNvSpPr>
            <a:spLocks noChangeArrowheads="1"/>
          </p:cNvSpPr>
          <p:nvPr/>
        </p:nvSpPr>
        <p:spPr bwMode="gray">
          <a:xfrm rot="3419336">
            <a:off x="7014630" y="819195"/>
            <a:ext cx="923925" cy="100330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44837" name="Rectangle 5"/>
          <p:cNvSpPr>
            <a:spLocks noChangeArrowheads="1"/>
          </p:cNvSpPr>
          <p:nvPr/>
        </p:nvSpPr>
        <p:spPr bwMode="gray">
          <a:xfrm rot="3383316">
            <a:off x="6186504" y="1861577"/>
            <a:ext cx="923925" cy="10033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44839" name="Rectangle 7"/>
          <p:cNvSpPr>
            <a:spLocks noChangeArrowheads="1"/>
          </p:cNvSpPr>
          <p:nvPr/>
        </p:nvSpPr>
        <p:spPr bwMode="gray">
          <a:xfrm rot="3419336">
            <a:off x="3717294" y="5200907"/>
            <a:ext cx="923925" cy="1003300"/>
          </a:xfrm>
          <a:prstGeom prst="rect">
            <a:avLst/>
          </a:prstGeom>
          <a:gradFill rotWithShape="1">
            <a:gsLst>
              <a:gs pos="87300">
                <a:schemeClr val="accent6">
                  <a:lumMod val="20000"/>
                  <a:lumOff val="80000"/>
                </a:schemeClr>
              </a:gs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44841" name="Rectangle 9"/>
          <p:cNvSpPr>
            <a:spLocks noChangeArrowheads="1"/>
          </p:cNvSpPr>
          <p:nvPr/>
        </p:nvSpPr>
        <p:spPr bwMode="gray">
          <a:xfrm rot="3419336">
            <a:off x="5286437" y="2968660"/>
            <a:ext cx="923925" cy="1003300"/>
          </a:xfrm>
          <a:prstGeom prst="rect">
            <a:avLst/>
          </a:prstGeom>
          <a:gradFill rotWithShape="1">
            <a:gsLst>
              <a:gs pos="93700">
                <a:schemeClr val="accent2">
                  <a:lumMod val="20000"/>
                  <a:lumOff val="80000"/>
                </a:schemeClr>
              </a:gs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44847" name="Text Box 15"/>
          <p:cNvSpPr txBox="1">
            <a:spLocks noChangeArrowheads="1"/>
          </p:cNvSpPr>
          <p:nvPr/>
        </p:nvSpPr>
        <p:spPr bwMode="auto">
          <a:xfrm>
            <a:off x="573098" y="681530"/>
            <a:ext cx="6767360" cy="769441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C0C0C0">
                <a:alpha val="5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sz="4400" b="1" dirty="0" smtClean="0">
                <a:solidFill>
                  <a:srgbClr val="C05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rlak" panose="03040500020000020004" pitchFamily="66" charset="0"/>
              </a:rPr>
              <a:t>Шкала «деградации»</a:t>
            </a:r>
            <a:endParaRPr lang="en-US" altLang="ru-RU" sz="4400" b="1" dirty="0">
              <a:solidFill>
                <a:srgbClr val="FAC08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gray">
          <a:xfrm rot="3383316">
            <a:off x="4495508" y="4115042"/>
            <a:ext cx="923925" cy="1003300"/>
          </a:xfrm>
          <a:prstGeom prst="rect">
            <a:avLst/>
          </a:pr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21" name="Picture 2" descr="E:\ГИФ Мёртвые души\17 Андреев Владимир Антонович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451" y="764704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163" y="1646712"/>
            <a:ext cx="1222083" cy="1433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 descr="E:\ГИФ Мёртвые души\20 Далькевич Мечислав Михайлович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034379"/>
            <a:ext cx="3570905" cy="40074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E:\ГИФ Мёртвые души\18 Далькевич Мечислав Михайлович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740" y="3789040"/>
            <a:ext cx="1109967" cy="13364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E:\ГИФ Мёртвые души\102 Далькевич Мечислав Михайлович.gi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74" y="4849130"/>
            <a:ext cx="1073353" cy="15141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579" y="2628485"/>
            <a:ext cx="1639887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9207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8582" y="404664"/>
            <a:ext cx="3906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5400" b="1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Собакевич</a:t>
            </a:r>
            <a:endParaRPr lang="ru-RU" sz="5400" b="1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79512" y="1484784"/>
            <a:ext cx="8369986" cy="3644714"/>
            <a:chOff x="107504" y="1700808"/>
            <a:chExt cx="8369986" cy="3644714"/>
          </a:xfrm>
        </p:grpSpPr>
        <p:pic>
          <p:nvPicPr>
            <p:cNvPr id="3" name="Рисунок 2" descr="10.jpg"/>
            <p:cNvPicPr>
              <a:picLocks noChangeAspect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>
            <a:xfrm>
              <a:off x="107504" y="1700808"/>
              <a:ext cx="2016225" cy="3644714"/>
            </a:xfrm>
            <a:prstGeom prst="rect">
              <a:avLst/>
            </a:prstGeom>
          </p:spPr>
        </p:pic>
        <p:pic>
          <p:nvPicPr>
            <p:cNvPr id="4" name="Рисунок 3" descr="разговор с собакевичем.jp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2195736" y="1700808"/>
              <a:ext cx="3489531" cy="3639600"/>
            </a:xfrm>
            <a:prstGeom prst="rect">
              <a:avLst/>
            </a:prstGeom>
          </p:spPr>
        </p:pic>
        <p:pic>
          <p:nvPicPr>
            <p:cNvPr id="6" name="Рисунок 5" descr="собакевич представляет чичикову свою жену.jpg"/>
            <p:cNvPicPr>
              <a:picLocks noChangeAspect="1"/>
            </p:cNvPicPr>
            <p:nvPr/>
          </p:nvPicPr>
          <p:blipFill>
            <a:blip r:embed="rId4" cstate="email"/>
            <a:stretch>
              <a:fillRect/>
            </a:stretch>
          </p:blipFill>
          <p:spPr>
            <a:xfrm>
              <a:off x="5724128" y="1700808"/>
              <a:ext cx="2753362" cy="3638371"/>
            </a:xfrm>
            <a:prstGeom prst="rect">
              <a:avLst/>
            </a:prstGeom>
          </p:spPr>
        </p:pic>
      </p:grpSp>
      <p:sp>
        <p:nvSpPr>
          <p:cNvPr id="7" name="Пятиугольник 6"/>
          <p:cNvSpPr/>
          <p:nvPr/>
        </p:nvSpPr>
        <p:spPr>
          <a:xfrm>
            <a:off x="8488857" y="2348880"/>
            <a:ext cx="303189" cy="2232248"/>
          </a:xfrm>
          <a:prstGeom prst="homePlate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251520" y="1484784"/>
            <a:ext cx="8258924" cy="3672408"/>
            <a:chOff x="431032" y="2165664"/>
            <a:chExt cx="8258924" cy="3672408"/>
          </a:xfrm>
        </p:grpSpPr>
        <p:pic>
          <p:nvPicPr>
            <p:cNvPr id="5" name="Рисунок 4" descr="собакевич.jpg"/>
            <p:cNvPicPr>
              <a:picLocks noChangeAspect="1"/>
            </p:cNvPicPr>
            <p:nvPr/>
          </p:nvPicPr>
          <p:blipFill>
            <a:blip r:embed="rId5" cstate="email"/>
            <a:srcRect/>
            <a:stretch>
              <a:fillRect/>
            </a:stretch>
          </p:blipFill>
          <p:spPr>
            <a:xfrm>
              <a:off x="431032" y="2165664"/>
              <a:ext cx="3024336" cy="3657990"/>
            </a:xfrm>
            <a:prstGeom prst="rect">
              <a:avLst/>
            </a:prstGeom>
          </p:spPr>
        </p:pic>
        <p:pic>
          <p:nvPicPr>
            <p:cNvPr id="9" name="Рисунок 8" descr="22.jpg"/>
            <p:cNvPicPr>
              <a:picLocks noChangeAspect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>
            <a:xfrm>
              <a:off x="6263680" y="2165664"/>
              <a:ext cx="2426276" cy="3672408"/>
            </a:xfrm>
            <a:prstGeom prst="rect">
              <a:avLst/>
            </a:prstGeom>
          </p:spPr>
        </p:pic>
        <p:pic>
          <p:nvPicPr>
            <p:cNvPr id="10" name="Рисунок 9" descr="собакевич и его жена.jpg"/>
            <p:cNvPicPr>
              <a:picLocks noChangeAspect="1"/>
            </p:cNvPicPr>
            <p:nvPr/>
          </p:nvPicPr>
          <p:blipFill>
            <a:blip r:embed="rId7" cstate="email"/>
            <a:srcRect/>
            <a:stretch>
              <a:fillRect/>
            </a:stretch>
          </p:blipFill>
          <p:spPr>
            <a:xfrm>
              <a:off x="3599384" y="2165664"/>
              <a:ext cx="2520280" cy="3662144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125967" y="1484784"/>
            <a:ext cx="8166761" cy="3672408"/>
            <a:chOff x="-234073" y="2780928"/>
            <a:chExt cx="8166761" cy="3672408"/>
          </a:xfrm>
        </p:grpSpPr>
        <p:pic>
          <p:nvPicPr>
            <p:cNvPr id="13" name="Рисунок 12" descr="чичиков и собакевич.jpg"/>
            <p:cNvPicPr>
              <a:picLocks noChangeAspect="1"/>
            </p:cNvPicPr>
            <p:nvPr/>
          </p:nvPicPr>
          <p:blipFill>
            <a:blip r:embed="rId8" cstate="email"/>
            <a:stretch>
              <a:fillRect/>
            </a:stretch>
          </p:blipFill>
          <p:spPr>
            <a:xfrm>
              <a:off x="4932040" y="2780928"/>
              <a:ext cx="3000648" cy="3639600"/>
            </a:xfrm>
            <a:prstGeom prst="rect">
              <a:avLst/>
            </a:prstGeom>
          </p:spPr>
        </p:pic>
        <p:pic>
          <p:nvPicPr>
            <p:cNvPr id="14" name="Рисунок 13" descr="за обедом у собакевича.jpg"/>
            <p:cNvPicPr>
              <a:picLocks noChangeAspect="1"/>
            </p:cNvPicPr>
            <p:nvPr/>
          </p:nvPicPr>
          <p:blipFill>
            <a:blip r:embed="rId9" cstate="email"/>
            <a:stretch>
              <a:fillRect/>
            </a:stretch>
          </p:blipFill>
          <p:spPr>
            <a:xfrm>
              <a:off x="-234073" y="2780928"/>
              <a:ext cx="5022097" cy="3672408"/>
            </a:xfrm>
            <a:prstGeom prst="rect">
              <a:avLst/>
            </a:prstGeom>
          </p:spPr>
        </p:pic>
      </p:grpSp>
      <p:sp>
        <p:nvSpPr>
          <p:cNvPr id="17" name="Прямоугольник 16"/>
          <p:cNvSpPr/>
          <p:nvPr/>
        </p:nvSpPr>
        <p:spPr>
          <a:xfrm>
            <a:off x="623516" y="5202164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cs typeface="Arial" charset="0"/>
              </a:rPr>
              <a:t>«Он был похож на средней величины медведя…Кулак! Да ещё и бестия в придачу»   </a:t>
            </a:r>
            <a:endParaRPr lang="ru-RU" sz="2400" b="1" dirty="0">
              <a:solidFill>
                <a:schemeClr val="tx2">
                  <a:lumMod val="75000"/>
                </a:scheme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762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0"/>
            <a:ext cx="887233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urlak" panose="03040500020000020004" pitchFamily="66" charset="0"/>
              </a:rPr>
              <a:t>Вопросы для проницательных читателей</a:t>
            </a:r>
            <a:endParaRPr lang="ru-RU" sz="4800" b="1" cap="none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1800492"/>
            <a:ext cx="734481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indent="342900">
              <a:buBlip>
                <a:blip r:embed="rId2"/>
              </a:buBlip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Докажите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что Собакевич – хороший хозяин.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2518" y="2492896"/>
            <a:ext cx="5415626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lvl="0" indent="342900">
              <a:buBlip>
                <a:blip r:embed="rId2"/>
              </a:buBlip>
            </a:pP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Так,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может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быть,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контексте нашего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времени, времени рыночных отношений,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Собакевич – положительный герой?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39752" y="4221088"/>
            <a:ext cx="640871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lvl="0" indent="342900" algn="r">
              <a:buBlip>
                <a:blip r:embed="rId2"/>
              </a:buBlip>
            </a:pPr>
            <a:r>
              <a:rPr lang="ru-RU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Что, по-вашему, могло бы способствовать перерождению Собакевича в идеального хозяйственника, или это </a:t>
            </a:r>
            <a:r>
              <a:rPr lang="ru-RU" sz="2400" dirty="0">
                <a:solidFill>
                  <a:srgbClr val="4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невозможно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</a:p>
        </p:txBody>
      </p:sp>
    </p:spTree>
    <p:extLst>
      <p:ext uri="{BB962C8B-B14F-4D97-AF65-F5344CB8AC3E}">
        <p14:creationId xmlns="" xmlns:p14="http://schemas.microsoft.com/office/powerpoint/2010/main" val="539161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835" name="Rectangle 3"/>
          <p:cNvSpPr>
            <a:spLocks noChangeArrowheads="1"/>
          </p:cNvSpPr>
          <p:nvPr/>
        </p:nvSpPr>
        <p:spPr bwMode="gray">
          <a:xfrm rot="3419336">
            <a:off x="7014630" y="819195"/>
            <a:ext cx="923925" cy="100330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37" name="Rectangle 5"/>
          <p:cNvSpPr>
            <a:spLocks noChangeArrowheads="1"/>
          </p:cNvSpPr>
          <p:nvPr/>
        </p:nvSpPr>
        <p:spPr bwMode="gray">
          <a:xfrm rot="3383316">
            <a:off x="6186504" y="1861577"/>
            <a:ext cx="923925" cy="10033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39" name="Rectangle 7"/>
          <p:cNvSpPr>
            <a:spLocks noChangeArrowheads="1"/>
          </p:cNvSpPr>
          <p:nvPr/>
        </p:nvSpPr>
        <p:spPr bwMode="gray">
          <a:xfrm rot="3419336">
            <a:off x="3717294" y="5200907"/>
            <a:ext cx="923925" cy="1003300"/>
          </a:xfrm>
          <a:prstGeom prst="rect">
            <a:avLst/>
          </a:prstGeom>
          <a:gradFill rotWithShape="1">
            <a:gsLst>
              <a:gs pos="87300">
                <a:schemeClr val="accent6">
                  <a:lumMod val="20000"/>
                  <a:lumOff val="80000"/>
                </a:schemeClr>
              </a:gs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41" name="Rectangle 9"/>
          <p:cNvSpPr>
            <a:spLocks noChangeArrowheads="1"/>
          </p:cNvSpPr>
          <p:nvPr/>
        </p:nvSpPr>
        <p:spPr bwMode="gray">
          <a:xfrm rot="3419336">
            <a:off x="5286437" y="2968660"/>
            <a:ext cx="923925" cy="1003300"/>
          </a:xfrm>
          <a:prstGeom prst="rect">
            <a:avLst/>
          </a:prstGeom>
          <a:gradFill rotWithShape="1">
            <a:gsLst>
              <a:gs pos="93700">
                <a:schemeClr val="accent2">
                  <a:lumMod val="20000"/>
                  <a:lumOff val="80000"/>
                </a:schemeClr>
              </a:gs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47" name="Text Box 15"/>
          <p:cNvSpPr txBox="1">
            <a:spLocks noChangeArrowheads="1"/>
          </p:cNvSpPr>
          <p:nvPr/>
        </p:nvSpPr>
        <p:spPr bwMode="auto">
          <a:xfrm>
            <a:off x="573098" y="681530"/>
            <a:ext cx="6767360" cy="769441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C0C0C0">
                <a:alpha val="5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sz="4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rlak" panose="03040500020000020004" pitchFamily="66" charset="0"/>
              </a:rPr>
              <a:t>Шкала «деградации»</a:t>
            </a:r>
            <a:endParaRPr lang="en-US" altLang="ru-RU" sz="4400" b="1" dirty="0">
              <a:solidFill>
                <a:schemeClr val="fol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gray">
          <a:xfrm rot="3383316">
            <a:off x="4495508" y="4115042"/>
            <a:ext cx="923925" cy="1003300"/>
          </a:xfrm>
          <a:prstGeom prst="rect">
            <a:avLst/>
          </a:pr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pic>
        <p:nvPicPr>
          <p:cNvPr id="21" name="Picture 2" descr="E:\ГИФ Мёртвые души\17 Андреев Владимир Антонович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024" y="681530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034" y="1714484"/>
            <a:ext cx="1126864" cy="132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 descr="E:\ГИФ Мёртвые души\20 Далькевич Мечислав Михайлович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425" y="2752575"/>
            <a:ext cx="1019947" cy="11446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E:\ГИФ Мёртвые души\18 Далькевич Мечислав Михайлович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537" y="1077141"/>
            <a:ext cx="3031719" cy="3650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E:\ГИФ Мёртвые души\102 Далькевич Мечислав Михайлович.gi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74" y="4849130"/>
            <a:ext cx="1073353" cy="15141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111" y="3813178"/>
            <a:ext cx="1639887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0257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0980" y="404664"/>
            <a:ext cx="34820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5400" b="1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Плюшкин</a:t>
            </a:r>
            <a:endParaRPr lang="ru-RU" sz="5400" b="1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539552" y="1556792"/>
            <a:ext cx="7813955" cy="3672408"/>
            <a:chOff x="323528" y="1628800"/>
            <a:chExt cx="7813955" cy="3672408"/>
          </a:xfrm>
        </p:grpSpPr>
        <p:pic>
          <p:nvPicPr>
            <p:cNvPr id="3" name="Рисунок 2" descr="13.jpg"/>
            <p:cNvPicPr>
              <a:picLocks noChangeAspect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>
            <a:xfrm>
              <a:off x="323528" y="1656113"/>
              <a:ext cx="2232248" cy="3617782"/>
            </a:xfrm>
            <a:prstGeom prst="rect">
              <a:avLst/>
            </a:prstGeom>
          </p:spPr>
        </p:pic>
        <p:pic>
          <p:nvPicPr>
            <p:cNvPr id="4" name="Рисунок 3" descr="12.jp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2843808" y="1661608"/>
              <a:ext cx="2621009" cy="3639600"/>
            </a:xfrm>
            <a:prstGeom prst="rect">
              <a:avLst/>
            </a:prstGeom>
          </p:spPr>
        </p:pic>
        <p:pic>
          <p:nvPicPr>
            <p:cNvPr id="5" name="Рисунок 4" descr="16.jpg"/>
            <p:cNvPicPr>
              <a:picLocks noChangeAspect="1"/>
            </p:cNvPicPr>
            <p:nvPr/>
          </p:nvPicPr>
          <p:blipFill>
            <a:blip r:embed="rId4" cstate="email"/>
            <a:stretch>
              <a:fillRect/>
            </a:stretch>
          </p:blipFill>
          <p:spPr>
            <a:xfrm>
              <a:off x="5724128" y="1628800"/>
              <a:ext cx="2413355" cy="3639600"/>
            </a:xfrm>
            <a:prstGeom prst="rect">
              <a:avLst/>
            </a:prstGeom>
          </p:spPr>
        </p:pic>
      </p:grpSp>
      <p:grpSp>
        <p:nvGrpSpPr>
          <p:cNvPr id="11" name="Группа 10"/>
          <p:cNvGrpSpPr/>
          <p:nvPr/>
        </p:nvGrpSpPr>
        <p:grpSpPr>
          <a:xfrm>
            <a:off x="179512" y="1556792"/>
            <a:ext cx="8422747" cy="3672408"/>
            <a:chOff x="179512" y="2564904"/>
            <a:chExt cx="8422747" cy="3672408"/>
          </a:xfrm>
        </p:grpSpPr>
        <p:pic>
          <p:nvPicPr>
            <p:cNvPr id="8" name="Рисунок 7" descr="плюшкин.jpg"/>
            <p:cNvPicPr>
              <a:picLocks noChangeAspect="1"/>
            </p:cNvPicPr>
            <p:nvPr/>
          </p:nvPicPr>
          <p:blipFill>
            <a:blip r:embed="rId5" cstate="email"/>
            <a:stretch>
              <a:fillRect/>
            </a:stretch>
          </p:blipFill>
          <p:spPr>
            <a:xfrm>
              <a:off x="179512" y="2597712"/>
              <a:ext cx="3105792" cy="3639600"/>
            </a:xfrm>
            <a:prstGeom prst="rect">
              <a:avLst/>
            </a:prstGeom>
          </p:spPr>
        </p:pic>
        <p:pic>
          <p:nvPicPr>
            <p:cNvPr id="9" name="Рисунок 8" descr="чичиков у плюшкина.jpg"/>
            <p:cNvPicPr>
              <a:picLocks noChangeAspect="1"/>
            </p:cNvPicPr>
            <p:nvPr/>
          </p:nvPicPr>
          <p:blipFill>
            <a:blip r:embed="rId6" cstate="email"/>
            <a:stretch>
              <a:fillRect/>
            </a:stretch>
          </p:blipFill>
          <p:spPr>
            <a:xfrm>
              <a:off x="5940152" y="2564904"/>
              <a:ext cx="2662107" cy="3639600"/>
            </a:xfrm>
            <a:prstGeom prst="rect">
              <a:avLst/>
            </a:prstGeom>
          </p:spPr>
        </p:pic>
        <p:pic>
          <p:nvPicPr>
            <p:cNvPr id="10" name="Рисунок 9" descr="14.jpg"/>
            <p:cNvPicPr>
              <a:picLocks noChangeAspect="1"/>
            </p:cNvPicPr>
            <p:nvPr/>
          </p:nvPicPr>
          <p:blipFill>
            <a:blip r:embed="rId7" cstate="email"/>
            <a:stretch>
              <a:fillRect/>
            </a:stretch>
          </p:blipFill>
          <p:spPr>
            <a:xfrm>
              <a:off x="3419872" y="2564904"/>
              <a:ext cx="2420334" cy="3639600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245623" y="1556792"/>
            <a:ext cx="8193807" cy="3672408"/>
            <a:chOff x="749679" y="3573016"/>
            <a:chExt cx="8193807" cy="3672408"/>
          </a:xfrm>
        </p:grpSpPr>
        <p:pic>
          <p:nvPicPr>
            <p:cNvPr id="13" name="Рисунок 12" descr="24.jpg"/>
            <p:cNvPicPr>
              <a:picLocks noChangeAspect="1"/>
            </p:cNvPicPr>
            <p:nvPr/>
          </p:nvPicPr>
          <p:blipFill>
            <a:blip r:embed="rId8" cstate="email"/>
            <a:stretch>
              <a:fillRect/>
            </a:stretch>
          </p:blipFill>
          <p:spPr>
            <a:xfrm>
              <a:off x="749679" y="3573016"/>
              <a:ext cx="2593434" cy="3639600"/>
            </a:xfrm>
            <a:prstGeom prst="rect">
              <a:avLst/>
            </a:prstGeom>
          </p:spPr>
        </p:pic>
        <p:pic>
          <p:nvPicPr>
            <p:cNvPr id="14" name="Рисунок 13" descr="25.jpg"/>
            <p:cNvPicPr>
              <a:picLocks noChangeAspect="1"/>
            </p:cNvPicPr>
            <p:nvPr/>
          </p:nvPicPr>
          <p:blipFill>
            <a:blip r:embed="rId9" cstate="email"/>
            <a:stretch>
              <a:fillRect/>
            </a:stretch>
          </p:blipFill>
          <p:spPr>
            <a:xfrm>
              <a:off x="3563967" y="3573016"/>
              <a:ext cx="2562847" cy="3639600"/>
            </a:xfrm>
            <a:prstGeom prst="rect">
              <a:avLst/>
            </a:prstGeom>
          </p:spPr>
        </p:pic>
        <p:pic>
          <p:nvPicPr>
            <p:cNvPr id="15" name="Рисунок 14" descr="плюшкин, подбирающий забытое ведро.jpg"/>
            <p:cNvPicPr>
              <a:picLocks noChangeAspect="1"/>
            </p:cNvPicPr>
            <p:nvPr/>
          </p:nvPicPr>
          <p:blipFill>
            <a:blip r:embed="rId10" cstate="email"/>
            <a:srcRect/>
            <a:stretch>
              <a:fillRect/>
            </a:stretch>
          </p:blipFill>
          <p:spPr>
            <a:xfrm>
              <a:off x="6342197" y="3573016"/>
              <a:ext cx="2601289" cy="3672408"/>
            </a:xfrm>
            <a:prstGeom prst="rect">
              <a:avLst/>
            </a:prstGeom>
          </p:spPr>
        </p:pic>
      </p:grpSp>
      <p:sp>
        <p:nvSpPr>
          <p:cNvPr id="17" name="Пятиугольник 16"/>
          <p:cNvSpPr/>
          <p:nvPr/>
        </p:nvSpPr>
        <p:spPr>
          <a:xfrm>
            <a:off x="8661299" y="2564904"/>
            <a:ext cx="482701" cy="2572864"/>
          </a:xfrm>
          <a:prstGeom prst="homePlate">
            <a:avLst/>
          </a:prstGeom>
          <a:blipFill>
            <a:blip r:embed="rId11" cstate="email"/>
            <a:tile tx="0" ty="0" sx="100000" sy="100000" flip="none" algn="tl"/>
          </a:blipFill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259633" y="5229200"/>
            <a:ext cx="67687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cs typeface="Arial" charset="0"/>
              </a:rPr>
              <a:t>«Прореха на человечестве»</a:t>
            </a:r>
            <a:endParaRPr lang="ru-RU" sz="2800" b="1" dirty="0">
              <a:solidFill>
                <a:schemeClr val="tx2">
                  <a:lumMod val="75000"/>
                </a:scheme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79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0"/>
            <a:ext cx="887233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urlak" panose="03040500020000020004" pitchFamily="66" charset="0"/>
              </a:rPr>
              <a:t>Вопросы для проницательных читателей</a:t>
            </a:r>
            <a:endParaRPr lang="ru-RU" sz="4800" b="1" cap="none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418086"/>
            <a:ext cx="4104456" cy="2308324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indent="342900">
              <a:buBlip>
                <a:blip r:embed="rId2"/>
              </a:buBlip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Почему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Гоголь только этому герою дал биографию, рассказал о его прошлом, о том, как проходил процесс его деградации?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89262" y="1916832"/>
            <a:ext cx="5076056" cy="19389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>
            <a:spAutoFit/>
          </a:bodyPr>
          <a:lstStyle/>
          <a:p>
            <a:pPr lvl="0" indent="342900" algn="r">
              <a:buBlip>
                <a:blip r:embed="rId2"/>
              </a:buBlip>
            </a:pP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Известно, что пороки человека отражаются на его лице. Вглядимся в лицо Плюшкина: что Гоголь говорит о глазах Плюшкина?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3855824"/>
            <a:ext cx="9144000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lvl="0" indent="342900">
              <a:buBlip>
                <a:blip r:embed="rId2"/>
              </a:buBlip>
            </a:pPr>
            <a:r>
              <a:rPr lang="ru-RU" sz="2400" dirty="0">
                <a:solidFill>
                  <a:srgbClr val="4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Есть мнение, что Плюшкин - это психически больной человек (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силлогомания</a:t>
            </a:r>
            <a:r>
              <a:rPr lang="ru-RU" sz="2400" dirty="0">
                <a:solidFill>
                  <a:srgbClr val="4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патологическая тяга к собирательству): причиной может быть физическая или душевная травма и прочие изменения в психике. Во времена Гоголя таких людей «не жалели». А мы в XXI веке понимаем это? </a:t>
            </a:r>
          </a:p>
        </p:txBody>
      </p:sp>
    </p:spTree>
    <p:extLst>
      <p:ext uri="{BB962C8B-B14F-4D97-AF65-F5344CB8AC3E}">
        <p14:creationId xmlns="" xmlns:p14="http://schemas.microsoft.com/office/powerpoint/2010/main" val="539161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835" name="Rectangle 3"/>
          <p:cNvSpPr>
            <a:spLocks noChangeArrowheads="1"/>
          </p:cNvSpPr>
          <p:nvPr/>
        </p:nvSpPr>
        <p:spPr bwMode="gray">
          <a:xfrm rot="3419336">
            <a:off x="7014630" y="819195"/>
            <a:ext cx="923925" cy="100330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37" name="Rectangle 5"/>
          <p:cNvSpPr>
            <a:spLocks noChangeArrowheads="1"/>
          </p:cNvSpPr>
          <p:nvPr/>
        </p:nvSpPr>
        <p:spPr bwMode="gray">
          <a:xfrm rot="3383316">
            <a:off x="6186504" y="1861577"/>
            <a:ext cx="923925" cy="10033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39" name="Rectangle 7"/>
          <p:cNvSpPr>
            <a:spLocks noChangeArrowheads="1"/>
          </p:cNvSpPr>
          <p:nvPr/>
        </p:nvSpPr>
        <p:spPr bwMode="gray">
          <a:xfrm rot="3419336">
            <a:off x="3717294" y="5200907"/>
            <a:ext cx="923925" cy="1003300"/>
          </a:xfrm>
          <a:prstGeom prst="rect">
            <a:avLst/>
          </a:prstGeom>
          <a:gradFill rotWithShape="1">
            <a:gsLst>
              <a:gs pos="87300">
                <a:schemeClr val="accent6">
                  <a:lumMod val="20000"/>
                  <a:lumOff val="80000"/>
                </a:schemeClr>
              </a:gs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41" name="Rectangle 9"/>
          <p:cNvSpPr>
            <a:spLocks noChangeArrowheads="1"/>
          </p:cNvSpPr>
          <p:nvPr/>
        </p:nvSpPr>
        <p:spPr bwMode="gray">
          <a:xfrm rot="3419336">
            <a:off x="5286437" y="2968660"/>
            <a:ext cx="923925" cy="1003300"/>
          </a:xfrm>
          <a:prstGeom prst="rect">
            <a:avLst/>
          </a:prstGeom>
          <a:gradFill rotWithShape="1">
            <a:gsLst>
              <a:gs pos="93700">
                <a:schemeClr val="accent2">
                  <a:lumMod val="20000"/>
                  <a:lumOff val="80000"/>
                </a:schemeClr>
              </a:gs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44847" name="Text Box 15"/>
          <p:cNvSpPr txBox="1">
            <a:spLocks noChangeArrowheads="1"/>
          </p:cNvSpPr>
          <p:nvPr/>
        </p:nvSpPr>
        <p:spPr bwMode="auto">
          <a:xfrm>
            <a:off x="573098" y="681530"/>
            <a:ext cx="6767360" cy="769441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C0C0C0">
                <a:alpha val="5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sz="4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rlak" panose="03040500020000020004" pitchFamily="66" charset="0"/>
              </a:rPr>
              <a:t>Шкала «деградации»</a:t>
            </a:r>
            <a:endParaRPr lang="en-US" altLang="ru-RU" sz="4400" b="1" dirty="0">
              <a:solidFill>
                <a:schemeClr val="fol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rlak" panose="03040500020000020004" pitchFamily="66" charset="0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gray">
          <a:xfrm rot="3383316">
            <a:off x="4495508" y="4115042"/>
            <a:ext cx="923925" cy="1003300"/>
          </a:xfrm>
          <a:prstGeom prst="rect">
            <a:avLst/>
          </a:pr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pic>
        <p:nvPicPr>
          <p:cNvPr id="21" name="Picture 2" descr="E:\ГИФ Мёртвые души\17 Андреев Владимир Антонович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451" y="764704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163" y="1646712"/>
            <a:ext cx="1222083" cy="1433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 descr="E:\ГИФ Мёртвые души\20 Далькевич Мечислав Михайлович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079" y="2809624"/>
            <a:ext cx="1019947" cy="11446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E:\ГИФ Мёртвые души\18 Далькевич Мечислав Михайлович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366" y="3789040"/>
            <a:ext cx="1109967" cy="13364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E:\ГИФ Мёртвые души\102 Далькевич Мечислав Михайлович.gi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10139"/>
            <a:ext cx="3097160" cy="43689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912" y="4941168"/>
            <a:ext cx="1639887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0257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атьяна\Pictures\Рисуно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im16"/>
          <p:cNvPicPr>
            <a:picLocks noChangeAspect="1" noChangeArrowheads="1"/>
          </p:cNvPicPr>
          <p:nvPr/>
        </p:nvPicPr>
        <p:blipFill>
          <a:blip r:embed="rId3" cstate="email"/>
          <a:srcRect b="55520"/>
          <a:stretch>
            <a:fillRect/>
          </a:stretch>
        </p:blipFill>
        <p:spPr bwMode="auto">
          <a:xfrm>
            <a:off x="285720" y="0"/>
            <a:ext cx="1571636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гоголь-маковский-манилов"/>
          <p:cNvPicPr>
            <a:picLocks noChangeAspect="1" noChangeArrowheads="1"/>
          </p:cNvPicPr>
          <p:nvPr/>
        </p:nvPicPr>
        <p:blipFill>
          <a:blip r:embed="rId4" cstate="email"/>
          <a:srcRect l="10143" t="20208" r="9211" b="46431"/>
          <a:stretch>
            <a:fillRect/>
          </a:stretch>
        </p:blipFill>
        <p:spPr bwMode="auto">
          <a:xfrm>
            <a:off x="285720" y="5143512"/>
            <a:ext cx="1571636" cy="1714488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285720" y="1714488"/>
            <a:ext cx="1571636" cy="1643074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285720" y="3429000"/>
            <a:ext cx="1571636" cy="1643074"/>
          </a:xfrm>
          <a:prstGeom prst="rect">
            <a:avLst/>
          </a:prstGeom>
          <a:noFill/>
        </p:spPr>
      </p:pic>
      <p:pic>
        <p:nvPicPr>
          <p:cNvPr id="9" name="Picture 4" descr="Картинка 45 из 23514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-1"/>
            <a:ext cx="1928794" cy="6858001"/>
          </a:xfrm>
          <a:prstGeom prst="rect">
            <a:avLst/>
          </a:prstGeom>
          <a:noFill/>
        </p:spPr>
      </p:pic>
      <p:pic>
        <p:nvPicPr>
          <p:cNvPr id="10" name="Picture 5" descr="гоголь-манилов бокл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51520" y="0"/>
            <a:ext cx="1462960" cy="1340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4" descr="гогль-кор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251520" y="1412777"/>
            <a:ext cx="1462960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5" descr="гоголь-ноздрё1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251520" y="2708921"/>
            <a:ext cx="1462960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5" descr="гоголь-соб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251520" y="4077072"/>
            <a:ext cx="146296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8" descr="гоголь-п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251520" y="5517232"/>
            <a:ext cx="1462960" cy="1340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2002928399"/>
              </p:ext>
            </p:extLst>
          </p:nvPr>
        </p:nvGraphicFramePr>
        <p:xfrm>
          <a:off x="1979712" y="0"/>
          <a:ext cx="716428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3851920" y="2767280"/>
            <a:ext cx="3456384" cy="132343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indent="450850" algn="ctr"/>
            <a:r>
              <a:rPr lang="ru-RU" sz="1600" b="1" dirty="0">
                <a:solidFill>
                  <a:srgbClr val="482400"/>
                </a:solidFill>
              </a:rPr>
              <a:t>Праздный мечтатель </a:t>
            </a:r>
          </a:p>
          <a:p>
            <a:pPr indent="450850" algn="ctr"/>
            <a:r>
              <a:rPr lang="ru-RU" sz="1600" b="1" dirty="0">
                <a:solidFill>
                  <a:srgbClr val="482400"/>
                </a:solidFill>
              </a:rPr>
              <a:t>Мелочный накопитель </a:t>
            </a:r>
          </a:p>
          <a:p>
            <a:pPr indent="450850" algn="ctr"/>
            <a:r>
              <a:rPr lang="ru-RU" sz="1600" b="1" dirty="0" smtClean="0">
                <a:solidFill>
                  <a:srgbClr val="482400"/>
                </a:solidFill>
              </a:rPr>
              <a:t>Прожигатель </a:t>
            </a:r>
            <a:r>
              <a:rPr lang="ru-RU" sz="1600" b="1" dirty="0">
                <a:solidFill>
                  <a:srgbClr val="482400"/>
                </a:solidFill>
              </a:rPr>
              <a:t>жизни </a:t>
            </a:r>
            <a:endParaRPr lang="ru-RU" sz="1600" b="1" dirty="0" smtClean="0">
              <a:solidFill>
                <a:srgbClr val="482400"/>
              </a:solidFill>
            </a:endParaRPr>
          </a:p>
          <a:p>
            <a:pPr indent="450850" algn="ctr"/>
            <a:r>
              <a:rPr lang="ru-RU" sz="1600" b="1" dirty="0">
                <a:solidFill>
                  <a:srgbClr val="482400"/>
                </a:solidFill>
              </a:rPr>
              <a:t>Кулак-эксплуататор </a:t>
            </a:r>
          </a:p>
          <a:p>
            <a:pPr indent="450850" algn="ctr"/>
            <a:r>
              <a:rPr lang="ru-RU" sz="1600" b="1" dirty="0">
                <a:solidFill>
                  <a:srgbClr val="482400"/>
                </a:solidFill>
              </a:rPr>
              <a:t>Отвратительный скряга </a:t>
            </a:r>
          </a:p>
        </p:txBody>
      </p:sp>
    </p:spTree>
    <p:extLst>
      <p:ext uri="{BB962C8B-B14F-4D97-AF65-F5344CB8AC3E}">
        <p14:creationId xmlns="" xmlns:p14="http://schemas.microsoft.com/office/powerpoint/2010/main" val="159716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-66000"/>
                    </a14:imgEffect>
                    <a14:imgEffect>
                      <a14:brightnessContrast bright="38000" contrast="-6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8280920" cy="41549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indent="457200"/>
            <a:r>
              <a:rPr lang="ru-RU" sz="4400" b="1" dirty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Какое из качеств человеческого характера мне кажется наиболее </a:t>
            </a:r>
            <a:r>
              <a:rPr lang="ru-RU" sz="4400" b="1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низменным, </a:t>
            </a:r>
            <a:r>
              <a:rPr lang="ru-RU" sz="4400" b="1" dirty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я никогда не позволю ему поселиться в моей душе? </a:t>
            </a:r>
          </a:p>
        </p:txBody>
      </p:sp>
    </p:spTree>
    <p:extLst>
      <p:ext uri="{BB962C8B-B14F-4D97-AF65-F5344CB8AC3E}">
        <p14:creationId xmlns="" xmlns:p14="http://schemas.microsoft.com/office/powerpoint/2010/main" val="334989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FAC08F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</TotalTime>
  <Words>803</Words>
  <Application>Microsoft Office PowerPoint</Application>
  <PresentationFormat>Экран (4:3)</PresentationFormat>
  <Paragraphs>95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1_Тема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Рубан</dc:creator>
  <cp:lastModifiedBy>1</cp:lastModifiedBy>
  <cp:revision>59</cp:revision>
  <dcterms:created xsi:type="dcterms:W3CDTF">2014-01-29T17:54:47Z</dcterms:created>
  <dcterms:modified xsi:type="dcterms:W3CDTF">2020-04-10T17:26:14Z</dcterms:modified>
</cp:coreProperties>
</file>