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4"/>
  </p:notesMasterIdLst>
  <p:sldIdLst>
    <p:sldId id="272" r:id="rId2"/>
    <p:sldId id="275" r:id="rId3"/>
    <p:sldId id="283" r:id="rId4"/>
    <p:sldId id="276" r:id="rId5"/>
    <p:sldId id="278" r:id="rId6"/>
    <p:sldId id="266" r:id="rId7"/>
    <p:sldId id="259" r:id="rId8"/>
    <p:sldId id="267" r:id="rId9"/>
    <p:sldId id="260" r:id="rId10"/>
    <p:sldId id="261" r:id="rId11"/>
    <p:sldId id="262" r:id="rId12"/>
    <p:sldId id="268" r:id="rId13"/>
    <p:sldId id="263" r:id="rId14"/>
    <p:sldId id="264" r:id="rId15"/>
    <p:sldId id="265" r:id="rId16"/>
    <p:sldId id="271" r:id="rId17"/>
    <p:sldId id="286" r:id="rId18"/>
    <p:sldId id="282" r:id="rId19"/>
    <p:sldId id="281" r:id="rId20"/>
    <p:sldId id="279" r:id="rId21"/>
    <p:sldId id="280" r:id="rId22"/>
    <p:sldId id="269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3416"/>
    <a:srgbClr val="FAE1DA"/>
    <a:srgbClr val="FFFF99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80766663-CF1F-4F86-B554-69DB8A2368D3}" type="datetimeFigureOut">
              <a:rPr lang="ru-RU"/>
              <a:pPr>
                <a:defRPr/>
              </a:pPr>
              <a:t>19.02.2015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ACCC6C5-CD0F-4D16-A801-047A868A31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67750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8F2EF27-C63C-4CBF-8CDA-1ECE8304589C}" type="slidenum">
              <a:rPr lang="ru-RU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927100"/>
            <a:ext cx="8991600" cy="4495800"/>
            <a:chOff x="0" y="584"/>
            <a:chExt cx="5664" cy="2832"/>
          </a:xfrm>
        </p:grpSpPr>
        <p:sp>
          <p:nvSpPr>
            <p:cNvPr id="5" name="AutoShape 3"/>
            <p:cNvSpPr>
              <a:spLocks noChangeArrowheads="1"/>
            </p:cNvSpPr>
            <p:nvPr userDrawn="1"/>
          </p:nvSpPr>
          <p:spPr bwMode="auto">
            <a:xfrm>
              <a:off x="432" y="1304"/>
              <a:ext cx="4656" cy="2112"/>
            </a:xfrm>
            <a:prstGeom prst="roundRect">
              <a:avLst>
                <a:gd name="adj" fmla="val 1666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blackWhite">
            <a:xfrm>
              <a:off x="144" y="584"/>
              <a:ext cx="4512" cy="624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7" name="AutoShape 5"/>
            <p:cNvSpPr>
              <a:spLocks noChangeArrowheads="1"/>
            </p:cNvSpPr>
            <p:nvPr userDrawn="1"/>
          </p:nvSpPr>
          <p:spPr bwMode="blackWhite">
            <a:xfrm>
              <a:off x="0" y="872"/>
              <a:ext cx="5664" cy="1152"/>
            </a:xfrm>
            <a:custGeom>
              <a:avLst/>
              <a:gdLst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0" fmla="*/ 0 w 1000"/>
                <a:gd name="T1" fmla="*/ 0 h 1000"/>
                <a:gd name="T2" fmla="*/ G4 w 1000"/>
                <a:gd name="T3" fmla="*/ G1 h 1000"/>
              </a:gdLst>
              <a:ahLst/>
              <a:cxnLst>
                <a:cxn ang="0">
                  <a:pos x="0" y="0"/>
                </a:cxn>
                <a:cxn ang="0">
                  <a:pos x="4416" y="0"/>
                </a:cxn>
                <a:cxn ang="0">
                  <a:pos x="4917" y="500"/>
                </a:cxn>
                <a:cxn ang="0">
                  <a:pos x="4417" y="1000"/>
                </a:cxn>
                <a:cxn ang="0">
                  <a:pos x="0" y="1000"/>
                </a:cxn>
              </a:cxnLst>
              <a:rect l="T0" t="T1" r="T2" b="T3"/>
              <a:pathLst>
                <a:path w="4917" h="1000">
                  <a:moveTo>
                    <a:pt x="0" y="0"/>
                  </a:moveTo>
                  <a:lnTo>
                    <a:pt x="4416" y="0"/>
                  </a:lnTo>
                  <a:cubicBezTo>
                    <a:pt x="4693" y="0"/>
                    <a:pt x="4917" y="223"/>
                    <a:pt x="4917" y="500"/>
                  </a:cubicBezTo>
                  <a:cubicBezTo>
                    <a:pt x="4917" y="776"/>
                    <a:pt x="4693" y="999"/>
                    <a:pt x="4417" y="100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8" name="Line 6"/>
            <p:cNvSpPr>
              <a:spLocks noChangeShapeType="1"/>
            </p:cNvSpPr>
            <p:nvPr userDrawn="1"/>
          </p:nvSpPr>
          <p:spPr bwMode="auto">
            <a:xfrm>
              <a:off x="0" y="1928"/>
              <a:ext cx="5232" cy="0"/>
            </a:xfrm>
            <a:prstGeom prst="line">
              <a:avLst/>
            </a:prstGeom>
            <a:noFill/>
            <a:ln w="508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31751" name="Rectangle 7"/>
          <p:cNvSpPr>
            <a:spLocks noGrp="1" noChangeArrowheads="1"/>
          </p:cNvSpPr>
          <p:nvPr>
            <p:ph type="ctrTitle"/>
          </p:nvPr>
        </p:nvSpPr>
        <p:spPr>
          <a:xfrm>
            <a:off x="228600" y="1427163"/>
            <a:ext cx="8077200" cy="1609725"/>
          </a:xfrm>
        </p:spPr>
        <p:txBody>
          <a:bodyPr/>
          <a:lstStyle>
            <a:lvl1pPr>
              <a:defRPr sz="46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1752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441700"/>
            <a:ext cx="6629400" cy="16764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9" name="Rectangle 9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714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316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714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6C0983-04C0-4D9D-BD2A-4910F5BCE3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8AF757-147B-4270-931F-EB23C907E5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977CBB-6FBD-4398-AD77-D7150C7111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862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F5D180-191D-49CE-B608-1C7268A64A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F0E8C5-FFFD-4AC2-9FA7-4EB317C07F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406A8D-590F-41FB-8D2E-4779D7BF72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C611A-6AF5-4F67-9D21-B05707E596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F89910-53D9-488C-92F3-3112530E7D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EB133-94E9-4943-B25E-8614BD23F7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CCFD6B-F7F9-4EFE-9469-326929EAC5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50013" y="228600"/>
            <a:ext cx="2084387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5263" y="228600"/>
            <a:ext cx="6102350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F7B13-4E79-4676-AD2E-A581E7E590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152400"/>
            <a:ext cx="8686800" cy="6096000"/>
            <a:chOff x="0" y="96"/>
            <a:chExt cx="5472" cy="3840"/>
          </a:xfrm>
        </p:grpSpPr>
        <p:sp>
          <p:nvSpPr>
            <p:cNvPr id="30723" name="AutoShape 3"/>
            <p:cNvSpPr>
              <a:spLocks noChangeArrowheads="1"/>
            </p:cNvSpPr>
            <p:nvPr/>
          </p:nvSpPr>
          <p:spPr bwMode="auto">
            <a:xfrm>
              <a:off x="240" y="336"/>
              <a:ext cx="5232" cy="3600"/>
            </a:xfrm>
            <a:prstGeom prst="roundRect">
              <a:avLst>
                <a:gd name="adj" fmla="val 1372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30724" name="AutoShape 4"/>
            <p:cNvSpPr>
              <a:spLocks noChangeArrowheads="1"/>
            </p:cNvSpPr>
            <p:nvPr/>
          </p:nvSpPr>
          <p:spPr bwMode="blackWhite">
            <a:xfrm>
              <a:off x="0" y="96"/>
              <a:ext cx="5376" cy="768"/>
            </a:xfrm>
            <a:custGeom>
              <a:avLst/>
              <a:gdLst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0" fmla="*/ 0 w 1000"/>
                <a:gd name="T1" fmla="*/ 0 h 1000"/>
                <a:gd name="T2" fmla="*/ G4 w 1000"/>
                <a:gd name="T3" fmla="*/ G1 h 1000"/>
              </a:gdLst>
              <a:ahLst/>
              <a:cxnLst>
                <a:cxn ang="0">
                  <a:pos x="0" y="0"/>
                </a:cxn>
                <a:cxn ang="0">
                  <a:pos x="6499" y="0"/>
                </a:cxn>
                <a:cxn ang="0">
                  <a:pos x="7000" y="500"/>
                </a:cxn>
                <a:cxn ang="0">
                  <a:pos x="6500" y="1000"/>
                </a:cxn>
                <a:cxn ang="0">
                  <a:pos x="0" y="1000"/>
                </a:cxn>
              </a:cxnLst>
              <a:rect l="T0" t="T1" r="T2" b="T3"/>
              <a:pathLst>
                <a:path w="7000" h="1000">
                  <a:moveTo>
                    <a:pt x="0" y="0"/>
                  </a:moveTo>
                  <a:lnTo>
                    <a:pt x="6499" y="0"/>
                  </a:lnTo>
                  <a:cubicBezTo>
                    <a:pt x="6776" y="0"/>
                    <a:pt x="7000" y="223"/>
                    <a:pt x="7000" y="500"/>
                  </a:cubicBezTo>
                  <a:cubicBezTo>
                    <a:pt x="7000" y="776"/>
                    <a:pt x="6776" y="999"/>
                    <a:pt x="6500" y="100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30725" name="Line 5"/>
            <p:cNvSpPr>
              <a:spLocks noChangeShapeType="1"/>
            </p:cNvSpPr>
            <p:nvPr/>
          </p:nvSpPr>
          <p:spPr bwMode="auto">
            <a:xfrm>
              <a:off x="0" y="768"/>
              <a:ext cx="5088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95263" y="228600"/>
            <a:ext cx="801528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7924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0728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29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30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4DDD2A99-9D97-4B29-A1C5-2493D19FBC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2" r:id="rId2"/>
    <p:sldLayoutId id="2147483671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65" r:id="rId9"/>
    <p:sldLayoutId id="2147483664" r:id="rId10"/>
    <p:sldLayoutId id="2147483663" r:id="rId1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21.xml"/><Relationship Id="rId5" Type="http://schemas.openxmlformats.org/officeDocument/2006/relationships/slide" Target="slide20.xml"/><Relationship Id="rId4" Type="http://schemas.openxmlformats.org/officeDocument/2006/relationships/slide" Target="slide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 eaLnBrk="1" hangingPunct="1"/>
            <a:r>
              <a:rPr lang="ru-RU" b="1" smtClean="0"/>
              <a:t>Природные зоны </a:t>
            </a:r>
            <a:br>
              <a:rPr lang="ru-RU" b="1" smtClean="0"/>
            </a:br>
            <a:r>
              <a:rPr lang="ru-RU" b="1" smtClean="0"/>
              <a:t>Южной Америки</a:t>
            </a: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 eaLnBrk="1" hangingPunct="1"/>
            <a:endParaRPr lang="ru-RU" sz="1400" smtClean="0"/>
          </a:p>
          <a:p>
            <a:pPr algn="r" eaLnBrk="1" hangingPunct="1"/>
            <a:endParaRPr lang="ru-RU" sz="1400" smtClean="0"/>
          </a:p>
        </p:txBody>
      </p:sp>
      <p:sp>
        <p:nvSpPr>
          <p:cNvPr id="14339" name="TextBox 3"/>
          <p:cNvSpPr txBox="1">
            <a:spLocks noChangeArrowheads="1"/>
          </p:cNvSpPr>
          <p:nvPr/>
        </p:nvSpPr>
        <p:spPr bwMode="auto">
          <a:xfrm>
            <a:off x="1357313" y="6286500"/>
            <a:ext cx="69500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20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2800" b="1" smtClean="0"/>
              <a:t>Цифровой диктант </a:t>
            </a:r>
            <a:br>
              <a:rPr lang="ru-RU" sz="2800" b="1" smtClean="0"/>
            </a:br>
            <a:r>
              <a:rPr lang="ru-RU" sz="2800" b="1" smtClean="0"/>
              <a:t>«Климатические   пояса Южной Америки»</a:t>
            </a:r>
          </a:p>
        </p:txBody>
      </p:sp>
      <p:sp>
        <p:nvSpPr>
          <p:cNvPr id="15362" name="TextBox 2"/>
          <p:cNvSpPr txBox="1">
            <a:spLocks noChangeArrowheads="1"/>
          </p:cNvSpPr>
          <p:nvPr/>
        </p:nvSpPr>
        <p:spPr bwMode="auto">
          <a:xfrm>
            <a:off x="714375" y="1714500"/>
            <a:ext cx="546417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ru-RU" sz="3200"/>
              <a:t>      Типы климата</a:t>
            </a:r>
          </a:p>
          <a:p>
            <a:pPr marL="342900" indent="-342900">
              <a:buFontTx/>
              <a:buAutoNum type="arabicPeriod"/>
            </a:pPr>
            <a:endParaRPr lang="ru-RU" sz="3200"/>
          </a:p>
          <a:p>
            <a:pPr marL="342900" indent="-342900">
              <a:buFontTx/>
              <a:buAutoNum type="arabicPeriod"/>
            </a:pPr>
            <a:r>
              <a:rPr lang="ru-RU" sz="3200"/>
              <a:t>Субтропический сухой</a:t>
            </a:r>
          </a:p>
          <a:p>
            <a:pPr marL="342900" indent="-342900">
              <a:buFontTx/>
              <a:buAutoNum type="arabicPeriod"/>
            </a:pPr>
            <a:r>
              <a:rPr lang="ru-RU" sz="3200"/>
              <a:t>Субтропический влажный</a:t>
            </a:r>
          </a:p>
          <a:p>
            <a:pPr marL="342900" indent="-342900">
              <a:buFontTx/>
              <a:buAutoNum type="arabicPeriod"/>
            </a:pPr>
            <a:r>
              <a:rPr lang="ru-RU" sz="3200"/>
              <a:t>Тропический влажный</a:t>
            </a:r>
          </a:p>
          <a:p>
            <a:pPr marL="342900" indent="-342900">
              <a:buFontTx/>
              <a:buAutoNum type="arabicPeriod"/>
            </a:pPr>
            <a:r>
              <a:rPr lang="ru-RU" sz="3200"/>
              <a:t>Субэкваториальный</a:t>
            </a:r>
          </a:p>
          <a:p>
            <a:pPr marL="342900" indent="-342900">
              <a:buFontTx/>
              <a:buAutoNum type="arabicPeriod"/>
            </a:pPr>
            <a:r>
              <a:rPr lang="ru-RU" sz="3200"/>
              <a:t>Экваториальный</a:t>
            </a:r>
          </a:p>
          <a:p>
            <a:pPr marL="342900" indent="-342900"/>
            <a:endParaRPr lang="ru-RU" sz="3200"/>
          </a:p>
          <a:p>
            <a:pPr marL="342900" indent="-342900"/>
            <a:r>
              <a:rPr lang="ru-RU" sz="3200"/>
              <a:t>           </a:t>
            </a:r>
            <a:endParaRPr lang="ru-RU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>
          <a:xfrm>
            <a:off x="195263" y="228600"/>
            <a:ext cx="9877425" cy="914400"/>
          </a:xfrm>
        </p:spPr>
        <p:txBody>
          <a:bodyPr/>
          <a:lstStyle/>
          <a:p>
            <a:pPr eaLnBrk="1" hangingPunct="1"/>
            <a:r>
              <a:rPr lang="ru-RU" b="1" smtClean="0"/>
              <a:t>В каком климатическом поясе</a:t>
            </a:r>
            <a:r>
              <a:rPr lang="ru-RU" smtClean="0"/>
              <a:t>:</a:t>
            </a:r>
          </a:p>
        </p:txBody>
      </p:sp>
      <p:sp>
        <p:nvSpPr>
          <p:cNvPr id="16386" name="TextBox 2"/>
          <p:cNvSpPr txBox="1">
            <a:spLocks noChangeArrowheads="1"/>
          </p:cNvSpPr>
          <p:nvPr/>
        </p:nvSpPr>
        <p:spPr bwMode="auto">
          <a:xfrm>
            <a:off x="500063" y="1357313"/>
            <a:ext cx="834866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/>
              <a:t>1.Находится Оринокская низменность и Гвианское нагорье?</a:t>
            </a:r>
          </a:p>
          <a:p>
            <a:r>
              <a:rPr lang="ru-RU" sz="2400"/>
              <a:t>2.Зимой и летом высокая температура (25-27</a:t>
            </a:r>
            <a:r>
              <a:rPr lang="en-US" sz="2400"/>
              <a:t>º</a:t>
            </a:r>
            <a:r>
              <a:rPr lang="ru-RU" sz="2400"/>
              <a:t>С), осадки бывают на протяжении года?</a:t>
            </a:r>
          </a:p>
          <a:p>
            <a:r>
              <a:rPr lang="ru-RU" sz="2400"/>
              <a:t>3.Летом жарко (25-27</a:t>
            </a:r>
            <a:r>
              <a:rPr lang="en-US" sz="2400"/>
              <a:t>º</a:t>
            </a:r>
            <a:r>
              <a:rPr lang="ru-RU" sz="2400"/>
              <a:t>С), зимой тепло (16-21</a:t>
            </a:r>
            <a:r>
              <a:rPr lang="en-US" sz="2400"/>
              <a:t>º</a:t>
            </a:r>
            <a:r>
              <a:rPr lang="ru-RU" sz="2400"/>
              <a:t>С), осадки </a:t>
            </a:r>
          </a:p>
          <a:p>
            <a:r>
              <a:rPr lang="ru-RU" sz="2400"/>
              <a:t>равномерны на протяжении года (1000-1080 мм)?</a:t>
            </a:r>
          </a:p>
          <a:p>
            <a:r>
              <a:rPr lang="ru-RU" sz="2400"/>
              <a:t>4.Лето жаркое (22-24</a:t>
            </a:r>
            <a:r>
              <a:rPr lang="en-US" sz="2400"/>
              <a:t>º</a:t>
            </a:r>
            <a:r>
              <a:rPr lang="ru-RU" sz="2400"/>
              <a:t>С), зима теплая (8-16</a:t>
            </a:r>
            <a:r>
              <a:rPr lang="en-US" sz="2400"/>
              <a:t>º</a:t>
            </a:r>
            <a:r>
              <a:rPr lang="ru-RU" sz="2400"/>
              <a:t>С), осадки в </a:t>
            </a:r>
          </a:p>
          <a:p>
            <a:r>
              <a:rPr lang="ru-RU" sz="2400"/>
              <a:t>основном зимой (600-800мм)?</a:t>
            </a:r>
          </a:p>
          <a:p>
            <a:r>
              <a:rPr lang="ru-RU" sz="2400"/>
              <a:t>5. Разница между летними и зимними температурами и </a:t>
            </a:r>
          </a:p>
          <a:p>
            <a:r>
              <a:rPr lang="ru-RU" sz="2400"/>
              <a:t>зимними температурами воздуха незначительна, однако </a:t>
            </a:r>
          </a:p>
          <a:p>
            <a:r>
              <a:rPr lang="ru-RU" sz="2400"/>
              <a:t>характерно сезонное выпадение осадков- сухой зимний </a:t>
            </a:r>
          </a:p>
          <a:p>
            <a:r>
              <a:rPr lang="ru-RU" sz="2400"/>
              <a:t>период и влажный летний?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3500438" y="5786438"/>
            <a:ext cx="3571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Ответы:   4,5,3,1,4</a:t>
            </a:r>
            <a:endParaRPr lang="ru-RU" sz="2400" b="1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Box 1"/>
          <p:cNvSpPr txBox="1">
            <a:spLocks noChangeArrowheads="1"/>
          </p:cNvSpPr>
          <p:nvPr/>
        </p:nvSpPr>
        <p:spPr bwMode="auto">
          <a:xfrm>
            <a:off x="1071563" y="285750"/>
            <a:ext cx="4929187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>
                <a:solidFill>
                  <a:schemeClr val="tx2"/>
                </a:solidFill>
              </a:rPr>
              <a:t>Какая река: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000125" y="1000125"/>
            <a:ext cx="7651750" cy="53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/>
          </a:p>
          <a:p>
            <a:r>
              <a:rPr lang="ru-RU" sz="2400"/>
              <a:t>1.Вторая в мире по длине и самая большая по</a:t>
            </a:r>
          </a:p>
          <a:p>
            <a:r>
              <a:rPr lang="ru-RU" sz="2400"/>
              <a:t> площади бассейна?</a:t>
            </a:r>
          </a:p>
          <a:p>
            <a:r>
              <a:rPr lang="ru-RU" sz="2400"/>
              <a:t> </a:t>
            </a:r>
          </a:p>
          <a:p>
            <a:r>
              <a:rPr lang="ru-RU" sz="2400"/>
              <a:t>2.Течет с севера на юг и собирает воду с южных </a:t>
            </a:r>
          </a:p>
          <a:p>
            <a:r>
              <a:rPr lang="ru-RU" sz="2400"/>
              <a:t>склонов Бразильского нагорья и внутренних равнин, однако уровень воды в ней непостоянен и колеблется по сезонам?</a:t>
            </a:r>
          </a:p>
          <a:p>
            <a:endParaRPr lang="ru-RU" sz="2400"/>
          </a:p>
          <a:p>
            <a:r>
              <a:rPr lang="ru-RU" sz="2400"/>
              <a:t>3. Течет с юга на север и собирает воду с северных</a:t>
            </a:r>
          </a:p>
          <a:p>
            <a:r>
              <a:rPr lang="ru-RU" sz="2400"/>
              <a:t> склонов  Гвианского нагорья и Оринокской низменности?</a:t>
            </a:r>
          </a:p>
          <a:p>
            <a:endParaRPr lang="ru-RU" sz="2400"/>
          </a:p>
          <a:p>
            <a:r>
              <a:rPr lang="ru-RU" sz="2400"/>
              <a:t>          </a:t>
            </a:r>
            <a:r>
              <a:rPr lang="ru-RU" sz="3200">
                <a:solidFill>
                  <a:srgbClr val="FF0000"/>
                </a:solidFill>
              </a:rPr>
              <a:t>Амазонка,Парана,Ориноко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 eaLnBrk="1" hangingPunct="1"/>
            <a:r>
              <a:rPr lang="ru-RU" b="1" smtClean="0"/>
              <a:t>Образ природы </a:t>
            </a:r>
            <a:br>
              <a:rPr lang="ru-RU" b="1" smtClean="0"/>
            </a:br>
            <a:r>
              <a:rPr lang="ru-RU" b="1" smtClean="0"/>
              <a:t>Южной Америки</a:t>
            </a:r>
          </a:p>
        </p:txBody>
      </p:sp>
      <p:sp>
        <p:nvSpPr>
          <p:cNvPr id="18434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5"/>
          <p:cNvSpPr>
            <a:spLocks noGrp="1" noChangeArrowheads="1"/>
          </p:cNvSpPr>
          <p:nvPr>
            <p:ph type="title"/>
          </p:nvPr>
        </p:nvSpPr>
        <p:spPr>
          <a:xfrm>
            <a:off x="179388" y="260350"/>
            <a:ext cx="8015287" cy="914400"/>
          </a:xfrm>
        </p:spPr>
        <p:txBody>
          <a:bodyPr/>
          <a:lstStyle/>
          <a:p>
            <a:pPr eaLnBrk="1" hangingPunct="1"/>
            <a:r>
              <a:rPr lang="ru-RU" sz="2800" b="1" smtClean="0"/>
              <a:t>Самое большое водное растение, диаметр листьев достигает 2м-Виктория Регия</a:t>
            </a:r>
          </a:p>
        </p:txBody>
      </p:sp>
      <p:pic>
        <p:nvPicPr>
          <p:cNvPr id="19458" name="Picture 7" descr="1-web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1412875"/>
            <a:ext cx="8064500" cy="4537075"/>
          </a:xfr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/>
              <a:t>Самая маленькая птица(вес-1,6-1,8г, длина -5,5см)-колибри</a:t>
            </a:r>
          </a:p>
        </p:txBody>
      </p:sp>
      <p:pic>
        <p:nvPicPr>
          <p:cNvPr id="20482" name="Picture 5" descr="a4d8cd7d1a7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1341438"/>
            <a:ext cx="7127875" cy="4751387"/>
          </a:xfr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4"/>
          <p:cNvSpPr>
            <a:spLocks noGrp="1" noChangeArrowheads="1"/>
          </p:cNvSpPr>
          <p:nvPr>
            <p:ph type="title"/>
          </p:nvPr>
        </p:nvSpPr>
        <p:spPr>
          <a:xfrm>
            <a:off x="214313" y="285750"/>
            <a:ext cx="8015287" cy="914400"/>
          </a:xfrm>
        </p:spPr>
        <p:txBody>
          <a:bodyPr/>
          <a:lstStyle/>
          <a:p>
            <a:pPr eaLnBrk="1" hangingPunct="1"/>
            <a:r>
              <a:rPr lang="ru-RU" sz="2800" b="1" smtClean="0"/>
              <a:t>Гоацин - единственная птица, чьи птенцы имеют 2 пальца на концах крыльев</a:t>
            </a:r>
          </a:p>
        </p:txBody>
      </p:sp>
      <p:pic>
        <p:nvPicPr>
          <p:cNvPr id="21506" name="Picture 6" descr="2751058939_472e5751c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1487488"/>
            <a:ext cx="7416800" cy="4605337"/>
          </a:xfr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/>
              <a:t>Самый большой паук – Птицеед - достигает в длину 28 см</a:t>
            </a:r>
          </a:p>
        </p:txBody>
      </p:sp>
      <p:pic>
        <p:nvPicPr>
          <p:cNvPr id="22530" name="Picture 5" descr="Theraphosa_blondi_3_foto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71550" y="1412875"/>
            <a:ext cx="6985000" cy="4752975"/>
          </a:xfr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/>
              <a:t>Самый большой жук в мире -Жук- геркулес, длина его тела – до 20 см</a:t>
            </a:r>
          </a:p>
        </p:txBody>
      </p:sp>
      <p:pic>
        <p:nvPicPr>
          <p:cNvPr id="23554" name="Picture 5" descr="геркулес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55650" y="1341438"/>
            <a:ext cx="7200900" cy="4824412"/>
          </a:xfr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>
          <a:xfrm>
            <a:off x="195263" y="228600"/>
            <a:ext cx="8002587" cy="506413"/>
          </a:xfrm>
        </p:spPr>
        <p:txBody>
          <a:bodyPr/>
          <a:lstStyle/>
          <a:p>
            <a:pPr eaLnBrk="1" hangingPunct="1"/>
            <a:r>
              <a:rPr lang="ru-RU" sz="2800" smtClean="0"/>
              <a:t/>
            </a:r>
            <a:br>
              <a:rPr lang="ru-RU" sz="2800" smtClean="0"/>
            </a:br>
            <a:r>
              <a:rPr lang="ru-RU" sz="2800" b="1" smtClean="0"/>
              <a:t>Анаконда –самая большая змея. Она достигает длины 8, 5 м и весит до 250 кг</a:t>
            </a:r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5113337"/>
          </a:xfrm>
        </p:spPr>
        <p:txBody>
          <a:bodyPr/>
          <a:lstStyle/>
          <a:p>
            <a:pPr eaLnBrk="1" hangingPunct="1"/>
            <a:endParaRPr lang="ru-RU" smtClean="0">
              <a:solidFill>
                <a:srgbClr val="003366"/>
              </a:solidFill>
            </a:endParaRPr>
          </a:p>
        </p:txBody>
      </p:sp>
      <p:pic>
        <p:nvPicPr>
          <p:cNvPr id="24579" name="Рисунок 3" descr="анаконда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1428750"/>
            <a:ext cx="7072313" cy="478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>
          <a:xfrm>
            <a:off x="195263" y="228600"/>
            <a:ext cx="8002587" cy="506413"/>
          </a:xfrm>
        </p:spPr>
        <p:txBody>
          <a:bodyPr/>
          <a:lstStyle/>
          <a:p>
            <a:pPr eaLnBrk="1" hangingPunct="1"/>
            <a:r>
              <a:rPr lang="ru-RU" sz="2800" b="1" smtClean="0"/>
              <a:t>Самая опасная рыба Амазонки - пиранья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5113337"/>
          </a:xfrm>
        </p:spPr>
        <p:txBody>
          <a:bodyPr/>
          <a:lstStyle/>
          <a:p>
            <a:pPr eaLnBrk="1" hangingPunct="1"/>
            <a:endParaRPr lang="ru-RU" smtClean="0">
              <a:solidFill>
                <a:srgbClr val="003366"/>
              </a:solidFill>
            </a:endParaRPr>
          </a:p>
        </p:txBody>
      </p:sp>
      <p:pic>
        <p:nvPicPr>
          <p:cNvPr id="25603" name="Рисунок 3" descr="пиранья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1339850"/>
            <a:ext cx="7286625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xfrm>
            <a:off x="195263" y="228600"/>
            <a:ext cx="8002587" cy="506413"/>
          </a:xfrm>
        </p:spPr>
        <p:txBody>
          <a:bodyPr/>
          <a:lstStyle/>
          <a:p>
            <a:pPr eaLnBrk="1" hangingPunct="1"/>
            <a:r>
              <a:rPr lang="ru-RU" sz="3200" smtClean="0"/>
              <a:t/>
            </a:r>
            <a:br>
              <a:rPr lang="ru-RU" sz="3200" smtClean="0"/>
            </a:br>
            <a:r>
              <a:rPr lang="ru-RU" sz="3200" b="1" smtClean="0"/>
              <a:t>Самый большой грызун - капибара-весом до 100кг и длиной до 1 м</a:t>
            </a:r>
            <a:endParaRPr lang="ru-RU" sz="2900" b="1" smtClean="0">
              <a:solidFill>
                <a:schemeClr val="bg1"/>
              </a:solidFill>
            </a:endParaRPr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5113337"/>
          </a:xfrm>
        </p:spPr>
        <p:txBody>
          <a:bodyPr/>
          <a:lstStyle/>
          <a:p>
            <a:pPr eaLnBrk="1" hangingPunct="1"/>
            <a:endParaRPr lang="ru-RU" smtClean="0">
              <a:solidFill>
                <a:srgbClr val="003366"/>
              </a:solidFill>
            </a:endParaRPr>
          </a:p>
        </p:txBody>
      </p:sp>
      <p:pic>
        <p:nvPicPr>
          <p:cNvPr id="26627" name="Рисунок 3" descr="capybar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88" y="1357313"/>
            <a:ext cx="769937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>
          <a:xfrm>
            <a:off x="195263" y="228600"/>
            <a:ext cx="8002587" cy="506413"/>
          </a:xfrm>
        </p:spPr>
        <p:txBody>
          <a:bodyPr/>
          <a:lstStyle/>
          <a:p>
            <a:pPr eaLnBrk="1" hangingPunct="1"/>
            <a:r>
              <a:rPr lang="ru-RU" sz="2800" smtClean="0"/>
              <a:t/>
            </a:r>
            <a:br>
              <a:rPr lang="ru-RU" sz="2800" smtClean="0"/>
            </a:br>
            <a:r>
              <a:rPr lang="ru-RU" sz="2800" b="1" smtClean="0"/>
              <a:t>Самая маленькая обезьяна - карликовая игрунка - 50-75г и до 30см в длину</a:t>
            </a:r>
            <a:endParaRPr lang="ru-RU" sz="2900" b="1" smtClean="0">
              <a:solidFill>
                <a:schemeClr val="bg1"/>
              </a:solidFill>
            </a:endParaRPr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511333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ru-RU" smtClean="0">
              <a:solidFill>
                <a:srgbClr val="003366"/>
              </a:solidFill>
            </a:endParaRPr>
          </a:p>
        </p:txBody>
      </p:sp>
      <p:pic>
        <p:nvPicPr>
          <p:cNvPr id="28675" name="Рисунок 4" descr="игрунка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1428750"/>
            <a:ext cx="7215188" cy="478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>
          <a:xfrm>
            <a:off x="195263" y="228600"/>
            <a:ext cx="8002587" cy="985838"/>
          </a:xfrm>
        </p:spPr>
        <p:txBody>
          <a:bodyPr/>
          <a:lstStyle/>
          <a:p>
            <a:pPr eaLnBrk="1" hangingPunct="1"/>
            <a:r>
              <a:rPr lang="ru-RU" sz="2800" b="1" smtClean="0"/>
              <a:t>Самое медленное млекопитающееся- лени-</a:t>
            </a:r>
            <a:br>
              <a:rPr lang="ru-RU" sz="2800" b="1" smtClean="0"/>
            </a:br>
            <a:r>
              <a:rPr lang="ru-RU" sz="2800" b="1" smtClean="0"/>
              <a:t>вец. Скорость его передвижения 2,5м/сек</a:t>
            </a:r>
            <a:endParaRPr lang="ru-RU" sz="2800" smtClean="0">
              <a:solidFill>
                <a:schemeClr val="bg1"/>
              </a:solidFill>
            </a:endParaRPr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511333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ru-RU" smtClean="0">
              <a:solidFill>
                <a:srgbClr val="003366"/>
              </a:solidFill>
            </a:endParaRPr>
          </a:p>
        </p:txBody>
      </p:sp>
      <p:pic>
        <p:nvPicPr>
          <p:cNvPr id="29699" name="Рисунок 3" descr="lenive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1428750"/>
            <a:ext cx="7215187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>
          <a:xfrm>
            <a:off x="214313" y="0"/>
            <a:ext cx="8015287" cy="1143000"/>
          </a:xfrm>
        </p:spPr>
        <p:txBody>
          <a:bodyPr/>
          <a:lstStyle/>
          <a:p>
            <a:pPr algn="ctr" eaLnBrk="1" hangingPunct="1"/>
            <a:r>
              <a:rPr lang="ru-RU" sz="3600" b="1" smtClean="0"/>
              <a:t>П/Р Составление характеристики природных зон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09600" y="1428737"/>
          <a:ext cx="7924800" cy="4754880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{5C22544A-7EE6-4342-B048-85BDC9FD1C3A}</a:tableStyleId>
              </a:tblPr>
              <a:tblGrid>
                <a:gridCol w="1981200"/>
                <a:gridCol w="1981200"/>
                <a:gridCol w="1981200"/>
                <a:gridCol w="1981200"/>
              </a:tblGrid>
              <a:tr h="1160867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Природные условия и природные компоненты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Влажные </a:t>
                      </a:r>
                      <a:r>
                        <a:rPr lang="ru-RU" dirty="0" err="1" smtClean="0">
                          <a:solidFill>
                            <a:schemeClr val="bg1"/>
                          </a:solidFill>
                        </a:rPr>
                        <a:t>экваториаль</a:t>
                      </a:r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</a:p>
                    <a:p>
                      <a:r>
                        <a:rPr lang="ru-RU" dirty="0" err="1" smtClean="0">
                          <a:solidFill>
                            <a:schemeClr val="bg1"/>
                          </a:solidFill>
                        </a:rPr>
                        <a:t>ные</a:t>
                      </a:r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 леса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   Саванны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Пустыни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5082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1.Географичес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кое положение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2.Климат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3. Почвы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5827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4.Внутренние воды</a:t>
                      </a:r>
                    </a:p>
                    <a:p>
                      <a:endParaRPr lang="ru-RU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5082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5.Раститель-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ность</a:t>
                      </a:r>
                      <a:endParaRPr lang="ru-RU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5082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6. Животный мир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0723" name="TextBox 4"/>
          <p:cNvSpPr txBox="1">
            <a:spLocks noChangeArrowheads="1"/>
          </p:cNvSpPr>
          <p:nvPr/>
        </p:nvSpPr>
        <p:spPr bwMode="auto">
          <a:xfrm>
            <a:off x="1000125" y="6357938"/>
            <a:ext cx="2016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Работа в группах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1746" name="Содержимое 3" descr="карта пр зон.jpg"/>
          <p:cNvPicPr>
            <a:picLocks noGrp="1" noChangeAspect="1"/>
          </p:cNvPicPr>
          <p:nvPr>
            <p:ph idx="1"/>
          </p:nvPr>
        </p:nvPicPr>
        <p:blipFill>
          <a:blip r:embed="rId2"/>
          <a:srcRect l="39049" b="3789"/>
          <a:stretch>
            <a:fillRect/>
          </a:stretch>
        </p:blipFill>
        <p:spPr>
          <a:xfrm>
            <a:off x="571500" y="285750"/>
            <a:ext cx="4237038" cy="6000750"/>
          </a:xfrm>
        </p:spPr>
      </p:pic>
      <p:sp>
        <p:nvSpPr>
          <p:cNvPr id="31747" name="TextBox 4"/>
          <p:cNvSpPr txBox="1">
            <a:spLocks noChangeArrowheads="1"/>
          </p:cNvSpPr>
          <p:nvPr/>
        </p:nvSpPr>
        <p:spPr bwMode="auto">
          <a:xfrm>
            <a:off x="1785938" y="1500188"/>
            <a:ext cx="142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31748" name="TextBox 5"/>
          <p:cNvSpPr txBox="1">
            <a:spLocks noChangeArrowheads="1"/>
          </p:cNvSpPr>
          <p:nvPr/>
        </p:nvSpPr>
        <p:spPr bwMode="auto">
          <a:xfrm>
            <a:off x="2786063" y="2500313"/>
            <a:ext cx="698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31749" name="TextBox 6"/>
          <p:cNvSpPr txBox="1">
            <a:spLocks noChangeArrowheads="1"/>
          </p:cNvSpPr>
          <p:nvPr/>
        </p:nvSpPr>
        <p:spPr bwMode="auto">
          <a:xfrm flipH="1">
            <a:off x="2214563" y="4286250"/>
            <a:ext cx="5000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31750" name="TextBox 7"/>
          <p:cNvSpPr txBox="1">
            <a:spLocks noChangeArrowheads="1"/>
          </p:cNvSpPr>
          <p:nvPr/>
        </p:nvSpPr>
        <p:spPr bwMode="auto">
          <a:xfrm>
            <a:off x="2571750" y="3857625"/>
            <a:ext cx="555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31751" name="TextBox 8"/>
          <p:cNvSpPr txBox="1">
            <a:spLocks noChangeArrowheads="1"/>
          </p:cNvSpPr>
          <p:nvPr/>
        </p:nvSpPr>
        <p:spPr bwMode="auto">
          <a:xfrm>
            <a:off x="5000625" y="214313"/>
            <a:ext cx="3071813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chemeClr val="tx2"/>
                </a:solidFill>
              </a:rPr>
              <a:t>Природные зоны Южной Америки</a:t>
            </a:r>
          </a:p>
        </p:txBody>
      </p:sp>
      <p:sp>
        <p:nvSpPr>
          <p:cNvPr id="31752" name="TextBox 9"/>
          <p:cNvSpPr txBox="1">
            <a:spLocks noChangeArrowheads="1"/>
          </p:cNvSpPr>
          <p:nvPr/>
        </p:nvSpPr>
        <p:spPr bwMode="auto">
          <a:xfrm>
            <a:off x="4857750" y="1714500"/>
            <a:ext cx="41338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hlinkClick r:id="rId3" action="ppaction://hlinksldjump"/>
              </a:rPr>
              <a:t>1.Влажный экваториальный лес</a:t>
            </a:r>
            <a:endParaRPr lang="ru-RU" sz="2400"/>
          </a:p>
        </p:txBody>
      </p:sp>
      <p:sp>
        <p:nvSpPr>
          <p:cNvPr id="31753" name="TextBox 10"/>
          <p:cNvSpPr txBox="1">
            <a:spLocks noChangeArrowheads="1"/>
          </p:cNvSpPr>
          <p:nvPr/>
        </p:nvSpPr>
        <p:spPr bwMode="auto">
          <a:xfrm>
            <a:off x="4857750" y="2357438"/>
            <a:ext cx="278606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  <a:p>
            <a:r>
              <a:rPr lang="ru-RU" sz="2400">
                <a:hlinkClick r:id="rId4" action="ppaction://hlinksldjump"/>
              </a:rPr>
              <a:t>2.Саванна</a:t>
            </a:r>
            <a:endParaRPr lang="ru-RU" sz="2400"/>
          </a:p>
        </p:txBody>
      </p:sp>
      <p:sp>
        <p:nvSpPr>
          <p:cNvPr id="31754" name="TextBox 11"/>
          <p:cNvSpPr txBox="1">
            <a:spLocks noChangeArrowheads="1"/>
          </p:cNvSpPr>
          <p:nvPr/>
        </p:nvSpPr>
        <p:spPr bwMode="auto">
          <a:xfrm>
            <a:off x="4857750" y="3143250"/>
            <a:ext cx="2071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hlinkClick r:id="rId5" action="ppaction://hlinksldjump"/>
              </a:rPr>
              <a:t>3.Пустыня</a:t>
            </a:r>
            <a:endParaRPr lang="ru-RU" sz="2400"/>
          </a:p>
        </p:txBody>
      </p:sp>
      <p:sp>
        <p:nvSpPr>
          <p:cNvPr id="31755" name="TextBox 12"/>
          <p:cNvSpPr txBox="1">
            <a:spLocks noChangeArrowheads="1"/>
          </p:cNvSpPr>
          <p:nvPr/>
        </p:nvSpPr>
        <p:spPr bwMode="auto">
          <a:xfrm>
            <a:off x="4857750" y="3643313"/>
            <a:ext cx="1862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hlinkClick r:id="rId6" action="ppaction://hlinksldjump"/>
              </a:rPr>
              <a:t>4. Пампа</a:t>
            </a:r>
            <a:endParaRPr lang="ru-RU" sz="240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b="1" smtClean="0"/>
              <a:t>Сельва</a:t>
            </a:r>
          </a:p>
        </p:txBody>
      </p:sp>
      <p:pic>
        <p:nvPicPr>
          <p:cNvPr id="32770" name="Содержимое 3" descr="сельва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28688" y="1428750"/>
            <a:ext cx="7286625" cy="4714875"/>
          </a:xfrm>
        </p:spPr>
      </p:pic>
      <p:sp>
        <p:nvSpPr>
          <p:cNvPr id="32771" name="TextBox 4"/>
          <p:cNvSpPr txBox="1">
            <a:spLocks noChangeArrowheads="1"/>
          </p:cNvSpPr>
          <p:nvPr/>
        </p:nvSpPr>
        <p:spPr bwMode="auto">
          <a:xfrm>
            <a:off x="1143000" y="6429375"/>
            <a:ext cx="18161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Отчет 1 группы</a:t>
            </a:r>
          </a:p>
        </p:txBody>
      </p:sp>
      <p:sp>
        <p:nvSpPr>
          <p:cNvPr id="6" name="Управляющая кнопка: возврат 5">
            <a:hlinkClick r:id="rId3" action="ppaction://hlinksldjump" highlightClick="1"/>
          </p:cNvPr>
          <p:cNvSpPr/>
          <p:nvPr/>
        </p:nvSpPr>
        <p:spPr>
          <a:xfrm>
            <a:off x="8501063" y="6072188"/>
            <a:ext cx="471487" cy="542925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b="1" smtClean="0"/>
              <a:t>Саванна</a:t>
            </a:r>
          </a:p>
        </p:txBody>
      </p:sp>
      <p:pic>
        <p:nvPicPr>
          <p:cNvPr id="33794" name="Содержимое 3" descr="саванна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28688" y="1643063"/>
            <a:ext cx="7215187" cy="4572000"/>
          </a:xfrm>
        </p:spPr>
      </p:pic>
      <p:sp>
        <p:nvSpPr>
          <p:cNvPr id="33795" name="Прямоугольник 4"/>
          <p:cNvSpPr>
            <a:spLocks noChangeArrowheads="1"/>
          </p:cNvSpPr>
          <p:nvPr/>
        </p:nvSpPr>
        <p:spPr bwMode="auto">
          <a:xfrm rot="10800000" flipV="1">
            <a:off x="928688" y="6259513"/>
            <a:ext cx="4551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Отчет 2 группы</a:t>
            </a:r>
          </a:p>
        </p:txBody>
      </p:sp>
      <p:sp>
        <p:nvSpPr>
          <p:cNvPr id="6" name="Управляющая кнопка: возврат 5">
            <a:hlinkClick r:id="rId3" action="ppaction://hlinksldjump" highlightClick="1"/>
          </p:cNvPr>
          <p:cNvSpPr/>
          <p:nvPr/>
        </p:nvSpPr>
        <p:spPr>
          <a:xfrm>
            <a:off x="8429625" y="6143625"/>
            <a:ext cx="471488" cy="542925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b="1" smtClean="0"/>
              <a:t>Пустыня</a:t>
            </a:r>
          </a:p>
        </p:txBody>
      </p:sp>
      <p:pic>
        <p:nvPicPr>
          <p:cNvPr id="34818" name="Содержимое 3" descr="пустыни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28688" y="1500188"/>
            <a:ext cx="7072312" cy="4572000"/>
          </a:xfrm>
        </p:spPr>
      </p:pic>
      <p:sp>
        <p:nvSpPr>
          <p:cNvPr id="34819" name="Прямоугольник 4"/>
          <p:cNvSpPr>
            <a:spLocks noChangeArrowheads="1"/>
          </p:cNvSpPr>
          <p:nvPr/>
        </p:nvSpPr>
        <p:spPr bwMode="auto">
          <a:xfrm rot="10800000" flipV="1">
            <a:off x="928688" y="6359525"/>
            <a:ext cx="45513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Отчет 3 группы</a:t>
            </a:r>
          </a:p>
        </p:txBody>
      </p:sp>
      <p:sp>
        <p:nvSpPr>
          <p:cNvPr id="6" name="Управляющая кнопка: возврат 5">
            <a:hlinkClick r:id="rId3" action="ppaction://hlinksldjump" highlightClick="1"/>
          </p:cNvPr>
          <p:cNvSpPr/>
          <p:nvPr/>
        </p:nvSpPr>
        <p:spPr>
          <a:xfrm>
            <a:off x="8429625" y="6143625"/>
            <a:ext cx="542925" cy="471488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b="1" smtClean="0"/>
              <a:t>Пампа</a:t>
            </a:r>
          </a:p>
        </p:txBody>
      </p:sp>
      <p:pic>
        <p:nvPicPr>
          <p:cNvPr id="35842" name="Содержимое 3" descr="пампа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00125" y="1500188"/>
            <a:ext cx="7072313" cy="4572000"/>
          </a:xfrm>
        </p:spPr>
      </p:pic>
      <p:sp>
        <p:nvSpPr>
          <p:cNvPr id="35843" name="Прямоугольник 4"/>
          <p:cNvSpPr>
            <a:spLocks noChangeArrowheads="1"/>
          </p:cNvSpPr>
          <p:nvPr/>
        </p:nvSpPr>
        <p:spPr bwMode="auto">
          <a:xfrm rot="10800000" flipV="1">
            <a:off x="928688" y="6296025"/>
            <a:ext cx="45513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Опережающее задание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/>
              <a:t>     Что такое? Кто такой?</a:t>
            </a:r>
          </a:p>
        </p:txBody>
      </p:sp>
      <p:sp>
        <p:nvSpPr>
          <p:cNvPr id="3686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сельва</a:t>
            </a:r>
          </a:p>
          <a:p>
            <a:pPr eaLnBrk="1" hangingPunct="1"/>
            <a:r>
              <a:rPr lang="ru-RU" smtClean="0"/>
              <a:t>кампос</a:t>
            </a:r>
          </a:p>
          <a:p>
            <a:pPr eaLnBrk="1" hangingPunct="1"/>
            <a:r>
              <a:rPr lang="ru-RU" smtClean="0"/>
              <a:t>льянос</a:t>
            </a:r>
          </a:p>
          <a:p>
            <a:pPr eaLnBrk="1" hangingPunct="1"/>
            <a:r>
              <a:rPr lang="ru-RU" smtClean="0"/>
              <a:t>пампа</a:t>
            </a:r>
          </a:p>
          <a:p>
            <a:pPr eaLnBrk="1" hangingPunct="1"/>
            <a:r>
              <a:rPr lang="ru-RU" smtClean="0"/>
              <a:t>Патагония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кругленный">
  <a:themeElements>
    <a:clrScheme name="Скругленный 6">
      <a:dk1>
        <a:srgbClr val="666699"/>
      </a:dk1>
      <a:lt1>
        <a:srgbClr val="FFFFFF"/>
      </a:lt1>
      <a:dk2>
        <a:srgbClr val="000000"/>
      </a:dk2>
      <a:lt2>
        <a:srgbClr val="FFFFFF"/>
      </a:lt2>
      <a:accent1>
        <a:srgbClr val="9966FF"/>
      </a:accent1>
      <a:accent2>
        <a:srgbClr val="99CCFF"/>
      </a:accent2>
      <a:accent3>
        <a:srgbClr val="AAAAAA"/>
      </a:accent3>
      <a:accent4>
        <a:srgbClr val="DADADA"/>
      </a:accent4>
      <a:accent5>
        <a:srgbClr val="CAB8FF"/>
      </a:accent5>
      <a:accent6>
        <a:srgbClr val="8AB9E7"/>
      </a:accent6>
      <a:hlink>
        <a:srgbClr val="FFFFCC"/>
      </a:hlink>
      <a:folHlink>
        <a:srgbClr val="6600CC"/>
      </a:folHlink>
    </a:clrScheme>
    <a:fontScheme name="Скругленный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кругленный 1">
        <a:dk1>
          <a:srgbClr val="000000"/>
        </a:dk1>
        <a:lt1>
          <a:srgbClr val="FFFFFF"/>
        </a:lt1>
        <a:dk2>
          <a:srgbClr val="FFFFFF"/>
        </a:dk2>
        <a:lt2>
          <a:srgbClr val="669999"/>
        </a:lt2>
        <a:accent1>
          <a:srgbClr val="99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8A8AE7"/>
        </a:accent6>
        <a:hlink>
          <a:srgbClr val="996666"/>
        </a:hlink>
        <a:folHlink>
          <a:srgbClr val="66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кругленный 2">
        <a:dk1>
          <a:srgbClr val="000000"/>
        </a:dk1>
        <a:lt1>
          <a:srgbClr val="FFFFFF"/>
        </a:lt1>
        <a:dk2>
          <a:srgbClr val="FFFFFF"/>
        </a:dk2>
        <a:lt2>
          <a:srgbClr val="817F3F"/>
        </a:lt2>
        <a:accent1>
          <a:srgbClr val="FFCC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8A00"/>
        </a:accent6>
        <a:hlink>
          <a:srgbClr val="996666"/>
        </a:hlink>
        <a:folHlink>
          <a:srgbClr val="C9450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кругленный 3">
        <a:dk1>
          <a:srgbClr val="CC6600"/>
        </a:dk1>
        <a:lt1>
          <a:srgbClr val="FFFFFF"/>
        </a:lt1>
        <a:dk2>
          <a:srgbClr val="800000"/>
        </a:dk2>
        <a:lt2>
          <a:srgbClr val="FFFFFF"/>
        </a:lt2>
        <a:accent1>
          <a:srgbClr val="FF6600"/>
        </a:accent1>
        <a:accent2>
          <a:srgbClr val="33CCCC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2DB9B9"/>
        </a:accent6>
        <a:hlink>
          <a:srgbClr val="99FF33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ругленный 4">
        <a:dk1>
          <a:srgbClr val="993300"/>
        </a:dk1>
        <a:lt1>
          <a:srgbClr val="FFFFFF"/>
        </a:lt1>
        <a:dk2>
          <a:srgbClr val="431A01"/>
        </a:dk2>
        <a:lt2>
          <a:srgbClr val="FFFFFF"/>
        </a:lt2>
        <a:accent1>
          <a:srgbClr val="FFCC00"/>
        </a:accent1>
        <a:accent2>
          <a:srgbClr val="FF9966"/>
        </a:accent2>
        <a:accent3>
          <a:srgbClr val="B0ABAA"/>
        </a:accent3>
        <a:accent4>
          <a:srgbClr val="DADADA"/>
        </a:accent4>
        <a:accent5>
          <a:srgbClr val="FFE2AA"/>
        </a:accent5>
        <a:accent6>
          <a:srgbClr val="E78A5C"/>
        </a:accent6>
        <a:hlink>
          <a:srgbClr val="FF66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ругленный 5">
        <a:dk1>
          <a:srgbClr val="75878B"/>
        </a:dk1>
        <a:lt1>
          <a:srgbClr val="FFFFFF"/>
        </a:lt1>
        <a:dk2>
          <a:srgbClr val="260000"/>
        </a:dk2>
        <a:lt2>
          <a:srgbClr val="FFFFFF"/>
        </a:lt2>
        <a:accent1>
          <a:srgbClr val="0099CC"/>
        </a:accent1>
        <a:accent2>
          <a:srgbClr val="FF3300"/>
        </a:accent2>
        <a:accent3>
          <a:srgbClr val="ACAAAA"/>
        </a:accent3>
        <a:accent4>
          <a:srgbClr val="DADADA"/>
        </a:accent4>
        <a:accent5>
          <a:srgbClr val="AACAE2"/>
        </a:accent5>
        <a:accent6>
          <a:srgbClr val="E72D00"/>
        </a:accent6>
        <a:hlink>
          <a:srgbClr val="FFCC00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ругленный 6">
        <a:dk1>
          <a:srgbClr val="666699"/>
        </a:dk1>
        <a:lt1>
          <a:srgbClr val="FFFFFF"/>
        </a:lt1>
        <a:dk2>
          <a:srgbClr val="000000"/>
        </a:dk2>
        <a:lt2>
          <a:srgbClr val="FFFFFF"/>
        </a:lt2>
        <a:accent1>
          <a:srgbClr val="9966FF"/>
        </a:accent1>
        <a:accent2>
          <a:srgbClr val="99CCFF"/>
        </a:accent2>
        <a:accent3>
          <a:srgbClr val="AAAAAA"/>
        </a:accent3>
        <a:accent4>
          <a:srgbClr val="DADADA"/>
        </a:accent4>
        <a:accent5>
          <a:srgbClr val="CAB8FF"/>
        </a:accent5>
        <a:accent6>
          <a:srgbClr val="8AB9E7"/>
        </a:accent6>
        <a:hlink>
          <a:srgbClr val="FFFFCC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ругленный 7">
        <a:dk1>
          <a:srgbClr val="666699"/>
        </a:dk1>
        <a:lt1>
          <a:srgbClr val="FFFFFF"/>
        </a:lt1>
        <a:dk2>
          <a:srgbClr val="2A2A40"/>
        </a:dk2>
        <a:lt2>
          <a:srgbClr val="FFFFFF"/>
        </a:lt2>
        <a:accent1>
          <a:srgbClr val="006699"/>
        </a:accent1>
        <a:accent2>
          <a:srgbClr val="CC9900"/>
        </a:accent2>
        <a:accent3>
          <a:srgbClr val="ACACAF"/>
        </a:accent3>
        <a:accent4>
          <a:srgbClr val="DADADA"/>
        </a:accent4>
        <a:accent5>
          <a:srgbClr val="AAB8CA"/>
        </a:accent5>
        <a:accent6>
          <a:srgbClr val="B98A00"/>
        </a:accent6>
        <a:hlink>
          <a:srgbClr val="CC6600"/>
        </a:hlink>
        <a:folHlink>
          <a:srgbClr val="6C94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ругленный 8">
        <a:dk1>
          <a:srgbClr val="BECBD8"/>
        </a:dk1>
        <a:lt1>
          <a:srgbClr val="FFFFFF"/>
        </a:lt1>
        <a:dk2>
          <a:srgbClr val="2B335B"/>
        </a:dk2>
        <a:lt2>
          <a:srgbClr val="FFFFFF"/>
        </a:lt2>
        <a:accent1>
          <a:srgbClr val="0099CC"/>
        </a:accent1>
        <a:accent2>
          <a:srgbClr val="B5DBE3"/>
        </a:accent2>
        <a:accent3>
          <a:srgbClr val="ACADB5"/>
        </a:accent3>
        <a:accent4>
          <a:srgbClr val="DADADA"/>
        </a:accent4>
        <a:accent5>
          <a:srgbClr val="AACAE2"/>
        </a:accent5>
        <a:accent6>
          <a:srgbClr val="A4C6CE"/>
        </a:accent6>
        <a:hlink>
          <a:srgbClr val="FFCC00"/>
        </a:hlink>
        <a:folHlink>
          <a:srgbClr val="58648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ругленный 9">
        <a:dk1>
          <a:srgbClr val="3333FF"/>
        </a:dk1>
        <a:lt1>
          <a:srgbClr val="FFFFFF"/>
        </a:lt1>
        <a:dk2>
          <a:srgbClr val="000099"/>
        </a:dk2>
        <a:lt2>
          <a:srgbClr val="FFFFFF"/>
        </a:lt2>
        <a:accent1>
          <a:srgbClr val="339966"/>
        </a:accent1>
        <a:accent2>
          <a:srgbClr val="9999FF"/>
        </a:accent2>
        <a:accent3>
          <a:srgbClr val="AAAACA"/>
        </a:accent3>
        <a:accent4>
          <a:srgbClr val="DADADA"/>
        </a:accent4>
        <a:accent5>
          <a:srgbClr val="ADCAB8"/>
        </a:accent5>
        <a:accent6>
          <a:srgbClr val="8A8AE7"/>
        </a:accent6>
        <a:hlink>
          <a:srgbClr val="FFFF99"/>
        </a:hlink>
        <a:folHlink>
          <a:srgbClr val="17A0D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ругленный 10">
        <a:dk1>
          <a:srgbClr val="808000"/>
        </a:dk1>
        <a:lt1>
          <a:srgbClr val="FFFFFF"/>
        </a:lt1>
        <a:dk2>
          <a:srgbClr val="354418"/>
        </a:dk2>
        <a:lt2>
          <a:srgbClr val="FFFFFF"/>
        </a:lt2>
        <a:accent1>
          <a:srgbClr val="60897C"/>
        </a:accent1>
        <a:accent2>
          <a:srgbClr val="99CC00"/>
        </a:accent2>
        <a:accent3>
          <a:srgbClr val="AEB0AB"/>
        </a:accent3>
        <a:accent4>
          <a:srgbClr val="DADADA"/>
        </a:accent4>
        <a:accent5>
          <a:srgbClr val="B6C4BF"/>
        </a:accent5>
        <a:accent6>
          <a:srgbClr val="8AB900"/>
        </a:accent6>
        <a:hlink>
          <a:srgbClr val="CCCC00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Radial</Template>
  <TotalTime>274</TotalTime>
  <Words>334</Words>
  <Application>Microsoft Office PowerPoint</Application>
  <PresentationFormat>Экран (4:3)</PresentationFormat>
  <Paragraphs>88</Paragraphs>
  <Slides>22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Скругленный</vt:lpstr>
      <vt:lpstr>Природные зоны  Южной Америки</vt:lpstr>
      <vt:lpstr>Цифровой диктант  «Климатические   пояса Южной Америки»</vt:lpstr>
      <vt:lpstr>В каком климатическом поясе:</vt:lpstr>
      <vt:lpstr>Презентация PowerPoint</vt:lpstr>
      <vt:lpstr>Образ природы  Южной Америки</vt:lpstr>
      <vt:lpstr>Самое большое водное растение, диаметр листьев достигает 2м-Виктория Регия</vt:lpstr>
      <vt:lpstr>Самая маленькая птица(вес-1,6-1,8г, длина -5,5см)-колибри</vt:lpstr>
      <vt:lpstr>Гоацин - единственная птица, чьи птенцы имеют 2 пальца на концах крыльев</vt:lpstr>
      <vt:lpstr>Самый большой паук – Птицеед - достигает в длину 28 см</vt:lpstr>
      <vt:lpstr>Самый большой жук в мире -Жук- геркулес, длина его тела – до 20 см</vt:lpstr>
      <vt:lpstr> Анаконда –самая большая змея. Она достигает длины 8, 5 м и весит до 250 кг</vt:lpstr>
      <vt:lpstr>Самая опасная рыба Амазонки - пиранья</vt:lpstr>
      <vt:lpstr> Самый большой грызун - капибара-весом до 100кг и длиной до 1 м</vt:lpstr>
      <vt:lpstr> Самая маленькая обезьяна - карликовая игрунка - 50-75г и до 30см в длину</vt:lpstr>
      <vt:lpstr>Самое медленное млекопитающееся- лени- вец. Скорость его передвижения 2,5м/сек</vt:lpstr>
      <vt:lpstr>П/Р Составление характеристики природных зон</vt:lpstr>
      <vt:lpstr>Презентация PowerPoint</vt:lpstr>
      <vt:lpstr>Сельва</vt:lpstr>
      <vt:lpstr>Саванна</vt:lpstr>
      <vt:lpstr>Пустыня</vt:lpstr>
      <vt:lpstr>Пампа</vt:lpstr>
      <vt:lpstr>     Что такое? Кто такой?</vt:lpstr>
    </vt:vector>
  </TitlesOfParts>
  <Company>Домашний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Природные зоны Южной Америки</dc:title>
  <dc:creator>Практик</dc:creator>
  <cp:lastModifiedBy>user</cp:lastModifiedBy>
  <cp:revision>72</cp:revision>
  <dcterms:created xsi:type="dcterms:W3CDTF">2010-02-22T15:23:38Z</dcterms:created>
  <dcterms:modified xsi:type="dcterms:W3CDTF">2015-02-19T11:45:03Z</dcterms:modified>
</cp:coreProperties>
</file>