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05-DEDD-47FF-9BDC-1EDD5C5DF0B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5547-20C2-40F5-ABA7-E4C2F25C8B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6053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05-DEDD-47FF-9BDC-1EDD5C5DF0B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5547-20C2-40F5-ABA7-E4C2F25C8B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8310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05-DEDD-47FF-9BDC-1EDD5C5DF0B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5547-20C2-40F5-ABA7-E4C2F25C8B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7111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05-DEDD-47FF-9BDC-1EDD5C5DF0B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5547-20C2-40F5-ABA7-E4C2F25C8B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284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05-DEDD-47FF-9BDC-1EDD5C5DF0B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5547-20C2-40F5-ABA7-E4C2F25C8B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947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05-DEDD-47FF-9BDC-1EDD5C5DF0B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5547-20C2-40F5-ABA7-E4C2F25C8B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9642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05-DEDD-47FF-9BDC-1EDD5C5DF0B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5547-20C2-40F5-ABA7-E4C2F25C8B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160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05-DEDD-47FF-9BDC-1EDD5C5DF0B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5547-20C2-40F5-ABA7-E4C2F25C8B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363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05-DEDD-47FF-9BDC-1EDD5C5DF0B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5547-20C2-40F5-ABA7-E4C2F25C8B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46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05-DEDD-47FF-9BDC-1EDD5C5DF0B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5547-20C2-40F5-ABA7-E4C2F25C8B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623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D28F05-DEDD-47FF-9BDC-1EDD5C5DF0B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05547-20C2-40F5-ABA7-E4C2F25C8B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13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D28F05-DEDD-47FF-9BDC-1EDD5C5DF0B9}" type="datetimeFigureOut">
              <a:rPr lang="ru-RU" smtClean="0"/>
              <a:t>15.04.2020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05547-20C2-40F5-ABA7-E4C2F25C8B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3066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Динамика популяции и ее регуляция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7199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Динамика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популяций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– 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это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процессы изменения ее основных биологических показателей (численности, биомассы, структуры) во времени в зависимости от экологических факторов.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0000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Типы динамики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Стабильный.</a:t>
            </a:r>
          </a:p>
          <a:p>
            <a:pPr marL="514350" indent="-514350">
              <a:buAutoNum type="arabicPeriod"/>
            </a:pPr>
            <a:r>
              <a:rPr lang="ru-RU" dirty="0" smtClean="0"/>
              <a:t>Изменчивый.</a:t>
            </a:r>
          </a:p>
          <a:p>
            <a:pPr marL="514350" indent="-514350">
              <a:buAutoNum type="arabicPeriod"/>
            </a:pPr>
            <a:r>
              <a:rPr lang="ru-RU" dirty="0" smtClean="0"/>
              <a:t>Взрывной.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8155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prstClr val="black"/>
                </a:solidFill>
              </a:rPr>
              <a:t>Стабильный тип </a:t>
            </a:r>
            <a:r>
              <a:rPr lang="ru-RU" dirty="0">
                <a:solidFill>
                  <a:prstClr val="black"/>
                </a:solidFill>
              </a:rPr>
              <a:t>динамики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9048" y="18256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Стабильный тип динамики </a:t>
            </a:r>
            <a:r>
              <a:rPr lang="ru-RU" sz="36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популяции характерен для видов с большой продолжительностью жизни, низкой плодовитостью и выживанием большинства потомков.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Пример – пингвин Адели.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96848" y="3295650"/>
            <a:ext cx="5712661" cy="2881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064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32076"/>
            <a:ext cx="10515600" cy="769612"/>
          </a:xfrm>
        </p:spPr>
        <p:txBody>
          <a:bodyPr/>
          <a:lstStyle/>
          <a:p>
            <a:r>
              <a:rPr lang="ru-RU" dirty="0" smtClean="0">
                <a:solidFill>
                  <a:prstClr val="black"/>
                </a:solidFill>
              </a:rPr>
              <a:t>Изменчивый </a:t>
            </a:r>
            <a:r>
              <a:rPr lang="ru-RU" dirty="0">
                <a:solidFill>
                  <a:prstClr val="black"/>
                </a:solidFill>
              </a:rPr>
              <a:t>тип динамики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5491" y="132986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smtClean="0">
                <a:solidFill>
                  <a:prstClr val="black"/>
                </a:solidFill>
                <a:latin typeface="Calibri Light" panose="020F0302020204030204"/>
              </a:rPr>
              <a:t>Изменчивый</a:t>
            </a:r>
            <a:r>
              <a:rPr lang="ru-RU" sz="3600" dirty="0" smtClean="0">
                <a:solidFill>
                  <a:prstClr val="black"/>
                </a:solidFill>
                <a:latin typeface="Calibri Light" panose="020F0302020204030204"/>
              </a:rPr>
              <a:t> </a:t>
            </a:r>
            <a:r>
              <a:rPr lang="ru-RU" sz="3600" dirty="0">
                <a:solidFill>
                  <a:prstClr val="black"/>
                </a:solidFill>
                <a:latin typeface="Calibri Light" panose="020F0302020204030204"/>
              </a:rPr>
              <a:t>тип динамики популяции характерен для </a:t>
            </a:r>
            <a:r>
              <a:rPr lang="ru-RU" sz="3600" dirty="0" smtClean="0">
                <a:solidFill>
                  <a:prstClr val="black"/>
                </a:solidFill>
                <a:latin typeface="Calibri Light" panose="020F0302020204030204"/>
              </a:rPr>
              <a:t>видов, численность которых изменяется в десятки раз.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prstClr val="black"/>
                </a:solidFill>
                <a:latin typeface="Calibri Light" panose="020F0302020204030204"/>
              </a:rPr>
              <a:t>Например, европейский кролик.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5093" y="2585577"/>
            <a:ext cx="4788533" cy="3323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424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prstClr val="black"/>
                </a:solidFill>
              </a:rPr>
              <a:t>Взрывной </a:t>
            </a:r>
            <a:r>
              <a:rPr lang="ru-RU" dirty="0">
                <a:solidFill>
                  <a:prstClr val="black"/>
                </a:solidFill>
              </a:rPr>
              <a:t>тип динамики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723716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Взрывной </a:t>
            </a:r>
            <a:r>
              <a:rPr lang="ru-RU" sz="40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тип динамики характерен для популяций, численность которых изменяется в сотни и тысячи раз.</a:t>
            </a:r>
          </a:p>
          <a:p>
            <a:pPr marL="0" indent="0">
              <a:buNone/>
            </a:pPr>
            <a:r>
              <a:rPr lang="ru-RU" sz="40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Например, коконопряд </a:t>
            </a:r>
            <a:r>
              <a:rPr lang="ru-RU" sz="40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сосновы</a:t>
            </a:r>
            <a:r>
              <a:rPr lang="ru-RU" sz="36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й.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4297" y="1503401"/>
            <a:ext cx="3984262" cy="507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914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Оценка численности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9" y="1825625"/>
            <a:ext cx="11004933" cy="4351338"/>
          </a:xfrm>
        </p:spPr>
        <p:txBody>
          <a:bodyPr>
            <a:normAutofit fontScale="85000" lnSpcReduction="20000"/>
          </a:bodyPr>
          <a:lstStyle/>
          <a:p>
            <a:pPr marL="0" lvl="0" indent="0" algn="ctr">
              <a:buNone/>
            </a:pPr>
            <a:r>
              <a:rPr lang="en-US" sz="4700" b="1" dirty="0" smtClean="0">
                <a:solidFill>
                  <a:prstClr val="black"/>
                </a:solidFill>
              </a:rPr>
              <a:t>N</a:t>
            </a:r>
            <a:r>
              <a:rPr lang="en-US" sz="4700" b="1" baseline="-25000" dirty="0" smtClean="0">
                <a:solidFill>
                  <a:prstClr val="black"/>
                </a:solidFill>
              </a:rPr>
              <a:t>n</a:t>
            </a:r>
            <a:r>
              <a:rPr lang="en-US" sz="4700" b="1" dirty="0" smtClean="0">
                <a:solidFill>
                  <a:prstClr val="black"/>
                </a:solidFill>
              </a:rPr>
              <a:t>=N</a:t>
            </a:r>
            <a:r>
              <a:rPr lang="en-US" sz="4700" b="1" baseline="-25000" dirty="0" smtClean="0">
                <a:solidFill>
                  <a:prstClr val="black"/>
                </a:solidFill>
              </a:rPr>
              <a:t>n-1</a:t>
            </a:r>
            <a:r>
              <a:rPr lang="en-US" sz="4700" b="1" dirty="0" smtClean="0">
                <a:solidFill>
                  <a:prstClr val="black"/>
                </a:solidFill>
              </a:rPr>
              <a:t>+B-D+C-E</a:t>
            </a:r>
            <a:r>
              <a:rPr lang="ru-RU" sz="4700" b="1" dirty="0" smtClean="0">
                <a:solidFill>
                  <a:prstClr val="black"/>
                </a:solidFill>
              </a:rPr>
              <a:t>, </a:t>
            </a:r>
          </a:p>
          <a:p>
            <a:pPr marL="0" indent="0">
              <a:buNone/>
            </a:pPr>
            <a:endParaRPr lang="ru-RU" sz="4000" dirty="0" smtClean="0"/>
          </a:p>
          <a:p>
            <a:pPr marL="0" indent="0">
              <a:buNone/>
            </a:pPr>
            <a:r>
              <a:rPr lang="ru-RU" sz="4000" dirty="0" smtClean="0"/>
              <a:t>где </a:t>
            </a:r>
            <a:r>
              <a:rPr lang="en-US" sz="4000" dirty="0" smtClean="0">
                <a:solidFill>
                  <a:prstClr val="black"/>
                </a:solidFill>
              </a:rPr>
              <a:t>N</a:t>
            </a:r>
            <a:r>
              <a:rPr lang="en-US" sz="4000" baseline="-25000" dirty="0" smtClean="0">
                <a:solidFill>
                  <a:prstClr val="black"/>
                </a:solidFill>
              </a:rPr>
              <a:t>n</a:t>
            </a:r>
            <a:r>
              <a:rPr lang="ru-RU" sz="4000" baseline="-25000" dirty="0">
                <a:solidFill>
                  <a:prstClr val="black"/>
                </a:solidFill>
              </a:rPr>
              <a:t> </a:t>
            </a:r>
            <a:r>
              <a:rPr lang="ru-RU" sz="4000" dirty="0" smtClean="0">
                <a:solidFill>
                  <a:prstClr val="black"/>
                </a:solidFill>
              </a:rPr>
              <a:t>– количество особей в момент времени </a:t>
            </a:r>
            <a:r>
              <a:rPr lang="en-US" sz="4000" dirty="0" smtClean="0">
                <a:solidFill>
                  <a:prstClr val="black"/>
                </a:solidFill>
              </a:rPr>
              <a:t>n</a:t>
            </a:r>
            <a:r>
              <a:rPr lang="ru-RU" sz="4000" dirty="0" smtClean="0">
                <a:solidFill>
                  <a:prstClr val="black"/>
                </a:solidFill>
              </a:rPr>
              <a:t>;</a:t>
            </a:r>
          </a:p>
          <a:p>
            <a:pPr marL="0" indent="0">
              <a:buNone/>
            </a:pPr>
            <a:r>
              <a:rPr lang="en-US" sz="4000" dirty="0" smtClean="0">
                <a:solidFill>
                  <a:prstClr val="black"/>
                </a:solidFill>
              </a:rPr>
              <a:t>N</a:t>
            </a:r>
            <a:r>
              <a:rPr lang="en-US" sz="4000" baseline="-25000" dirty="0" smtClean="0">
                <a:solidFill>
                  <a:prstClr val="black"/>
                </a:solidFill>
              </a:rPr>
              <a:t>n-1</a:t>
            </a:r>
            <a:r>
              <a:rPr lang="ru-RU" sz="4000" baseline="-25000" dirty="0" smtClean="0">
                <a:solidFill>
                  <a:prstClr val="black"/>
                </a:solidFill>
              </a:rPr>
              <a:t> </a:t>
            </a:r>
            <a:r>
              <a:rPr lang="ru-RU" sz="4000" dirty="0">
                <a:solidFill>
                  <a:prstClr val="black"/>
                </a:solidFill>
              </a:rPr>
              <a:t>– количество особей </a:t>
            </a:r>
            <a:r>
              <a:rPr lang="ru-RU" sz="4000" dirty="0" smtClean="0">
                <a:solidFill>
                  <a:prstClr val="black"/>
                </a:solidFill>
              </a:rPr>
              <a:t>в предыдущий момент времени;</a:t>
            </a:r>
          </a:p>
          <a:p>
            <a:pPr marL="0" indent="0">
              <a:buNone/>
            </a:pPr>
            <a:r>
              <a:rPr lang="ru-RU" sz="4000" dirty="0" smtClean="0">
                <a:solidFill>
                  <a:prstClr val="black"/>
                </a:solidFill>
              </a:rPr>
              <a:t>В – число родившихся особей;</a:t>
            </a:r>
          </a:p>
          <a:p>
            <a:pPr marL="0" indent="0">
              <a:buNone/>
            </a:pPr>
            <a:r>
              <a:rPr lang="en-US" sz="4000" dirty="0" smtClean="0">
                <a:solidFill>
                  <a:prstClr val="black"/>
                </a:solidFill>
              </a:rPr>
              <a:t>D</a:t>
            </a:r>
            <a:r>
              <a:rPr lang="ru-RU" sz="4000" dirty="0" smtClean="0">
                <a:solidFill>
                  <a:prstClr val="black"/>
                </a:solidFill>
              </a:rPr>
              <a:t> – число умерших особей;</a:t>
            </a:r>
          </a:p>
          <a:p>
            <a:pPr marL="0" indent="0">
              <a:buNone/>
            </a:pPr>
            <a:r>
              <a:rPr lang="ru-RU" sz="4000" dirty="0" smtClean="0">
                <a:solidFill>
                  <a:prstClr val="black"/>
                </a:solidFill>
              </a:rPr>
              <a:t>С – число вселившихся особей;</a:t>
            </a:r>
          </a:p>
          <a:p>
            <a:pPr marL="0" indent="0">
              <a:buNone/>
            </a:pPr>
            <a:r>
              <a:rPr lang="ru-RU" sz="4000" dirty="0" smtClean="0">
                <a:solidFill>
                  <a:prstClr val="black"/>
                </a:solidFill>
              </a:rPr>
              <a:t>Е – число покинувших популяцию особей.</a:t>
            </a:r>
          </a:p>
          <a:p>
            <a:pPr marL="0" indent="0">
              <a:buNone/>
            </a:pPr>
            <a:endParaRPr lang="en-US" sz="4000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61021" y="1690688"/>
            <a:ext cx="4759287" cy="7932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4601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1593" y="210890"/>
            <a:ext cx="10515600" cy="63741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Кривые выживания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65206" y="969485"/>
            <a:ext cx="5387248" cy="53286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000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Кривые</a:t>
            </a:r>
            <a:r>
              <a:rPr lang="ru-RU" sz="2000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выживания</a:t>
            </a:r>
            <a:r>
              <a:rPr lang="ru-RU" sz="2000" b="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 отражают, как по мере старения снижается численность особей одного возраста в </a:t>
            </a:r>
            <a:r>
              <a:rPr lang="ru-RU" sz="200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популяции.</a:t>
            </a:r>
          </a:p>
          <a:p>
            <a:pPr marL="0" indent="0">
              <a:buNone/>
            </a:pPr>
            <a:r>
              <a:rPr lang="ru-RU" sz="200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Кривая  I  типа (дрозофилы и др. насекомые, млекопитающие) описывает ситуацию, когда большинство особей имеет одинаковую продолжительность </a:t>
            </a:r>
            <a:r>
              <a:rPr lang="ru-RU" sz="2000" dirty="0" smtClean="0">
                <a:solidFill>
                  <a:srgbClr val="333333"/>
                </a:solidFill>
                <a:latin typeface="Arial" panose="020B0604020202020204" pitchFamily="34" charset="0"/>
              </a:rPr>
              <a:t>жизни, </a:t>
            </a:r>
            <a:r>
              <a:rPr lang="ru-RU" sz="200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высокая смертность наблюдается в зрелом возрасте.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rgbClr val="333333"/>
                </a:solidFill>
                <a:latin typeface="Arial" panose="020B0604020202020204" pitchFamily="34" charset="0"/>
              </a:rPr>
              <a:t>Такие же кривые характерны и для человека.</a:t>
            </a:r>
          </a:p>
          <a:p>
            <a:pPr marL="0" indent="0">
              <a:buNone/>
            </a:pPr>
            <a:r>
              <a:rPr lang="ru-RU" sz="200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Кривая  II  типа (гидра, многолетние растения) характерна для организмов с равномерной смертностью в любом возрасте (на графике этому соответствует прямая линия).</a:t>
            </a:r>
          </a:p>
          <a:p>
            <a:pPr marL="0" indent="0">
              <a:buNone/>
            </a:pPr>
            <a:r>
              <a:rPr lang="ru-RU" sz="2000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Кривая  III  типа (устрицы, беспозвоночные, рыбы, птицы) характерна для организмов, которые в основном гибнут на начальных этапах своей жизни.</a:t>
            </a:r>
          </a:p>
          <a:p>
            <a:pPr marL="0" indent="0">
              <a:buNone/>
            </a:pPr>
            <a:endParaRPr lang="ru-RU" sz="2000" i="0" dirty="0" smtClean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7301" t="9094" r="7398" b="7821"/>
          <a:stretch/>
        </p:blipFill>
        <p:spPr>
          <a:xfrm>
            <a:off x="77118" y="1428692"/>
            <a:ext cx="6499953" cy="4748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98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Значение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Open Sans"/>
              </a:rPr>
              <a:t>Кривые выживания строятся, чтобы выяснить, какие возрастные группы  уязвимы к действию экологических факторов. Установив причины смертности, можно регулировать численность популяции.</a:t>
            </a:r>
          </a:p>
          <a:p>
            <a:pPr marL="0" indent="0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Open Sans"/>
              </a:rPr>
              <a:t> На основе кривых выживания можно сделать вывод о возрастной структуре популяции.</a:t>
            </a:r>
          </a:p>
          <a:p>
            <a:pPr marL="0" indent="0">
              <a:buNone/>
            </a:pPr>
            <a:r>
              <a:rPr lang="ru-RU" b="0" i="0" dirty="0" smtClean="0">
                <a:solidFill>
                  <a:srgbClr val="000000"/>
                </a:solidFill>
                <a:effectLst/>
                <a:latin typeface="Open Sans"/>
              </a:rPr>
              <a:t> Знание возрастной структуры определяет возможность прогнозирования динамики численности популяции.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65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Регуляция численности популяции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i="1" dirty="0" smtClean="0">
                <a:solidFill>
                  <a:srgbClr val="424242"/>
                </a:solidFill>
                <a:effectLst/>
                <a:latin typeface="Tahoma" panose="020B0604030504040204" pitchFamily="34" charset="0"/>
              </a:rPr>
              <a:t>Регуляция</a:t>
            </a:r>
            <a:r>
              <a:rPr lang="ru-RU" b="0" i="0" dirty="0" smtClean="0">
                <a:solidFill>
                  <a:srgbClr val="424242"/>
                </a:solidFill>
                <a:effectLst/>
                <a:latin typeface="Tahoma" panose="020B0604030504040204" pitchFamily="34" charset="0"/>
              </a:rPr>
              <a:t> – это возврат популяции после отклонения к исходному состоянию, совершающийся под влиянием факторов, сила действия которых определяется плотностью популяции.</a:t>
            </a:r>
          </a:p>
          <a:p>
            <a:pPr marL="0" indent="0">
              <a:buNone/>
            </a:pPr>
            <a:endParaRPr lang="ru-RU" b="0" i="0" dirty="0" smtClean="0">
              <a:solidFill>
                <a:srgbClr val="424242"/>
              </a:solidFill>
              <a:effectLst/>
              <a:latin typeface="Tahoma" panose="020B060403050404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424242"/>
                </a:solidFill>
                <a:latin typeface="Tahoma" panose="020B0604030504040204" pitchFamily="34" charset="0"/>
              </a:rPr>
              <a:t>Такими факторами являются: давление хищников, паразитов, внутривидовой конкуренции. Они называются факторы смертности. Эти факторы зависят от плотности популяции.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424242"/>
                </a:solidFill>
                <a:latin typeface="Tahoma" panose="020B0604030504040204" pitchFamily="34" charset="0"/>
              </a:rPr>
              <a:t>Есть и другие факторы смертности, не зависящие от плотности: все абиотические факторы среды.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1381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Предельная плотность, которая может быть достигнута популяцией, определяется емкостью среды.</a:t>
            </a:r>
          </a:p>
          <a:p>
            <a:pPr marL="0" indent="0">
              <a:buNone/>
            </a:pPr>
            <a:r>
              <a:rPr lang="ru-RU" b="1" dirty="0" smtClean="0"/>
              <a:t>Емкость среды </a:t>
            </a:r>
            <a:r>
              <a:rPr lang="ru-RU" dirty="0" smtClean="0"/>
              <a:t>– максимальный размер популяции, который среда может поддерживать, обеспечивая всеми необходимыми ресурсами.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33603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8410" y="88355"/>
            <a:ext cx="10215390" cy="6649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205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 smtClean="0"/>
              <a:t>В благоприятные годы численность леммингов стремительно возрастает, пищи не хватает и значительная часть мигрирует в поисках корма.</a:t>
            </a:r>
          </a:p>
          <a:p>
            <a:pPr marL="0" indent="0">
              <a:buNone/>
            </a:pPr>
            <a:r>
              <a:rPr lang="ru-RU" dirty="0" smtClean="0"/>
              <a:t>При этом большое количество леммингов погибает от врагов (полярных сов, ласок, горностаев) и неблагоприятных климатических условий. </a:t>
            </a:r>
          </a:p>
          <a:p>
            <a:pPr marL="0" indent="0">
              <a:buNone/>
            </a:pPr>
            <a:r>
              <a:rPr lang="ru-RU" dirty="0" smtClean="0"/>
              <a:t>В оставшейся популяции леммингов усиливается внутривидовая конкуренция. Зверьки гибнут в драках из-за пищи, среди них распространяются инфекционные болезни, рождаемость снижается, смертность возрастает. Численность грызунов сокращается и поддерживается несколько лет на одном уровне, определяемым емкостью среды.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8107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310</Words>
  <Application>Microsoft Office PowerPoint</Application>
  <PresentationFormat>Широкоэкранный</PresentationFormat>
  <Paragraphs>44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Open Sans</vt:lpstr>
      <vt:lpstr>Tahoma</vt:lpstr>
      <vt:lpstr>Тема Office</vt:lpstr>
      <vt:lpstr>Динамика популяции и ее регуляция</vt:lpstr>
      <vt:lpstr>Презентация PowerPoint</vt:lpstr>
      <vt:lpstr>Типы динамики популяции</vt:lpstr>
      <vt:lpstr>Стабильный тип динамики популяции</vt:lpstr>
      <vt:lpstr>Изменчивый тип динамики популяции</vt:lpstr>
      <vt:lpstr>Взрывной тип динамики популяции</vt:lpstr>
      <vt:lpstr>Оценка численности популяции</vt:lpstr>
      <vt:lpstr>Кривые выживания</vt:lpstr>
      <vt:lpstr>Значение</vt:lpstr>
      <vt:lpstr>Регуляция численности популяции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Динамика популяции и ее регуляция</dc:title>
  <dc:creator>RePack by Diakov</dc:creator>
  <cp:lastModifiedBy>RePack by Diakov</cp:lastModifiedBy>
  <cp:revision>16</cp:revision>
  <dcterms:created xsi:type="dcterms:W3CDTF">2020-04-14T11:30:53Z</dcterms:created>
  <dcterms:modified xsi:type="dcterms:W3CDTF">2020-04-15T06:06:00Z</dcterms:modified>
</cp:coreProperties>
</file>