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0" r:id="rId2"/>
    <p:sldId id="268" r:id="rId3"/>
    <p:sldId id="267" r:id="rId4"/>
    <p:sldId id="266" r:id="rId5"/>
    <p:sldId id="271" r:id="rId6"/>
    <p:sldId id="286" r:id="rId7"/>
    <p:sldId id="303" r:id="rId8"/>
    <p:sldId id="270" r:id="rId9"/>
    <p:sldId id="306" r:id="rId10"/>
    <p:sldId id="307" r:id="rId11"/>
    <p:sldId id="308" r:id="rId12"/>
    <p:sldId id="273" r:id="rId13"/>
    <p:sldId id="275" r:id="rId14"/>
    <p:sldId id="276" r:id="rId15"/>
    <p:sldId id="288" r:id="rId16"/>
    <p:sldId id="289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90" r:id="rId25"/>
    <p:sldId id="304" r:id="rId26"/>
    <p:sldId id="294" r:id="rId27"/>
    <p:sldId id="292" r:id="rId28"/>
    <p:sldId id="301" r:id="rId29"/>
    <p:sldId id="302" r:id="rId30"/>
    <p:sldId id="305" r:id="rId31"/>
    <p:sldId id="297" r:id="rId32"/>
    <p:sldId id="298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66FF"/>
    <a:srgbClr val="8BFC78"/>
    <a:srgbClr val="EFFD9D"/>
    <a:srgbClr val="AAEDF0"/>
    <a:srgbClr val="F6F680"/>
    <a:srgbClr val="50FB33"/>
    <a:srgbClr val="32EE8C"/>
    <a:srgbClr val="D0FAC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22" autoAdjust="0"/>
    <p:restoredTop sz="93486" autoAdjust="0"/>
  </p:normalViewPr>
  <p:slideViewPr>
    <p:cSldViewPr>
      <p:cViewPr>
        <p:scale>
          <a:sx n="120" d="100"/>
          <a:sy n="120" d="100"/>
        </p:scale>
        <p:origin x="-72" y="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3.wmf"/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9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image" Target="../media/image71.wmf"/><Relationship Id="rId7" Type="http://schemas.openxmlformats.org/officeDocument/2006/relationships/image" Target="../media/image75.wmf"/><Relationship Id="rId12" Type="http://schemas.openxmlformats.org/officeDocument/2006/relationships/image" Target="../media/image80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6" Type="http://schemas.openxmlformats.org/officeDocument/2006/relationships/image" Target="../media/image74.wmf"/><Relationship Id="rId11" Type="http://schemas.openxmlformats.org/officeDocument/2006/relationships/image" Target="../media/image79.wmf"/><Relationship Id="rId5" Type="http://schemas.openxmlformats.org/officeDocument/2006/relationships/image" Target="../media/image73.wmf"/><Relationship Id="rId10" Type="http://schemas.openxmlformats.org/officeDocument/2006/relationships/image" Target="../media/image78.wmf"/><Relationship Id="rId4" Type="http://schemas.openxmlformats.org/officeDocument/2006/relationships/image" Target="../media/image72.wmf"/><Relationship Id="rId9" Type="http://schemas.openxmlformats.org/officeDocument/2006/relationships/image" Target="../media/image7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image" Target="../media/image83.wmf"/><Relationship Id="rId7" Type="http://schemas.openxmlformats.org/officeDocument/2006/relationships/image" Target="../media/image87.wmf"/><Relationship Id="rId12" Type="http://schemas.openxmlformats.org/officeDocument/2006/relationships/image" Target="../media/image92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6" Type="http://schemas.openxmlformats.org/officeDocument/2006/relationships/image" Target="../media/image86.wmf"/><Relationship Id="rId11" Type="http://schemas.openxmlformats.org/officeDocument/2006/relationships/image" Target="../media/image91.wmf"/><Relationship Id="rId5" Type="http://schemas.openxmlformats.org/officeDocument/2006/relationships/image" Target="../media/image85.wmf"/><Relationship Id="rId10" Type="http://schemas.openxmlformats.org/officeDocument/2006/relationships/image" Target="../media/image90.wmf"/><Relationship Id="rId4" Type="http://schemas.openxmlformats.org/officeDocument/2006/relationships/image" Target="../media/image84.wmf"/><Relationship Id="rId9" Type="http://schemas.openxmlformats.org/officeDocument/2006/relationships/image" Target="../media/image8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image" Target="../media/image101.wmf"/><Relationship Id="rId7" Type="http://schemas.openxmlformats.org/officeDocument/2006/relationships/image" Target="../media/image105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10" Type="http://schemas.openxmlformats.org/officeDocument/2006/relationships/image" Target="../media/image108.wmf"/><Relationship Id="rId4" Type="http://schemas.openxmlformats.org/officeDocument/2006/relationships/image" Target="../media/image102.wmf"/><Relationship Id="rId9" Type="http://schemas.openxmlformats.org/officeDocument/2006/relationships/image" Target="../media/image107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wmf"/><Relationship Id="rId2" Type="http://schemas.openxmlformats.org/officeDocument/2006/relationships/image" Target="../media/image128.wmf"/><Relationship Id="rId1" Type="http://schemas.openxmlformats.org/officeDocument/2006/relationships/image" Target="../media/image127.wmf"/><Relationship Id="rId6" Type="http://schemas.openxmlformats.org/officeDocument/2006/relationships/image" Target="../media/image132.wmf"/><Relationship Id="rId5" Type="http://schemas.openxmlformats.org/officeDocument/2006/relationships/image" Target="../media/image131.wmf"/><Relationship Id="rId4" Type="http://schemas.openxmlformats.org/officeDocument/2006/relationships/image" Target="../media/image13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wmf"/><Relationship Id="rId13" Type="http://schemas.openxmlformats.org/officeDocument/2006/relationships/image" Target="../media/image145.wmf"/><Relationship Id="rId3" Type="http://schemas.openxmlformats.org/officeDocument/2006/relationships/image" Target="../media/image135.wmf"/><Relationship Id="rId7" Type="http://schemas.openxmlformats.org/officeDocument/2006/relationships/image" Target="../media/image139.wmf"/><Relationship Id="rId12" Type="http://schemas.openxmlformats.org/officeDocument/2006/relationships/image" Target="../media/image144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6" Type="http://schemas.openxmlformats.org/officeDocument/2006/relationships/image" Target="../media/image138.wmf"/><Relationship Id="rId11" Type="http://schemas.openxmlformats.org/officeDocument/2006/relationships/image" Target="../media/image143.wmf"/><Relationship Id="rId5" Type="http://schemas.openxmlformats.org/officeDocument/2006/relationships/image" Target="../media/image137.wmf"/><Relationship Id="rId15" Type="http://schemas.openxmlformats.org/officeDocument/2006/relationships/image" Target="../media/image147.wmf"/><Relationship Id="rId10" Type="http://schemas.openxmlformats.org/officeDocument/2006/relationships/image" Target="../media/image142.wmf"/><Relationship Id="rId4" Type="http://schemas.openxmlformats.org/officeDocument/2006/relationships/image" Target="../media/image136.wmf"/><Relationship Id="rId9" Type="http://schemas.openxmlformats.org/officeDocument/2006/relationships/image" Target="../media/image141.wmf"/><Relationship Id="rId14" Type="http://schemas.openxmlformats.org/officeDocument/2006/relationships/image" Target="../media/image14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wmf"/><Relationship Id="rId2" Type="http://schemas.openxmlformats.org/officeDocument/2006/relationships/image" Target="../media/image149.wmf"/><Relationship Id="rId1" Type="http://schemas.openxmlformats.org/officeDocument/2006/relationships/image" Target="../media/image148.wmf"/><Relationship Id="rId4" Type="http://schemas.openxmlformats.org/officeDocument/2006/relationships/image" Target="../media/image151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wmf"/><Relationship Id="rId2" Type="http://schemas.openxmlformats.org/officeDocument/2006/relationships/image" Target="../media/image153.wmf"/><Relationship Id="rId1" Type="http://schemas.openxmlformats.org/officeDocument/2006/relationships/image" Target="../media/image152.wmf"/><Relationship Id="rId6" Type="http://schemas.openxmlformats.org/officeDocument/2006/relationships/image" Target="../media/image157.wmf"/><Relationship Id="rId5" Type="http://schemas.openxmlformats.org/officeDocument/2006/relationships/image" Target="../media/image156.wmf"/><Relationship Id="rId4" Type="http://schemas.openxmlformats.org/officeDocument/2006/relationships/image" Target="../media/image1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A869887-C522-46CD-A05B-C7AE8E1EF4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ru-RU" altLang="ru-RU" smtClean="0">
                <a:latin typeface="Cambria" pitchFamily="18" charset="0"/>
                <a:cs typeface="Arial" charset="0"/>
              </a:rPr>
              <a:t>Знаете ли вы, почему в окружности 360 градусов, а не 180 или, скажем, не 300? Откуда пошла традиция делить окружность на равные части и почему было выбрано именно такое их число? Оказывается, этому делению мы обязаны вавилонянам. Согласно их календарю, продолжительность года составляла 360 дней — именно столько раз, по наблюдениям древних астрономов, солнечный диск укладывался на годичном пути светила. </a:t>
            </a:r>
            <a:r>
              <a:rPr lang="ru-RU" altLang="ru-RU" smtClean="0">
                <a:latin typeface="Arial" charset="0"/>
                <a:cs typeface="Arial" charset="0"/>
              </a:rPr>
              <a:t/>
            </a:r>
            <a:br>
              <a:rPr lang="ru-RU" altLang="ru-RU" smtClean="0">
                <a:latin typeface="Arial" charset="0"/>
                <a:cs typeface="Arial" charset="0"/>
              </a:rPr>
            </a:br>
            <a:endParaRPr lang="ru-RU" altLang="ru-RU" smtClean="0">
              <a:latin typeface="Arial" charset="0"/>
              <a:cs typeface="Arial" charset="0"/>
            </a:endParaRPr>
          </a:p>
          <a:p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ED38598-840C-4AED-827C-84BC96686B13}" type="slidenum">
              <a:rPr lang="ru-RU" altLang="ru-RU" smtClean="0"/>
              <a:pPr/>
              <a:t>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ru-RU" smtClean="0">
                <a:latin typeface="Arial" charset="0"/>
                <a:cs typeface="Arial" charset="0"/>
              </a:rPr>
              <a:t>Задание: из предложенных слов составить кластер</a:t>
            </a:r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9171532-167F-4781-B6D2-0501066314F2}" type="slidenum">
              <a:rPr lang="ru-RU" altLang="ru-RU" smtClean="0"/>
              <a:pPr/>
              <a:t>13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30D1852-FB44-4182-92C7-C7EC08EFDD48}" type="slidenum">
              <a:rPr lang="ru-RU" altLang="ru-RU" smtClean="0"/>
              <a:pPr/>
              <a:t>24</a:t>
            </a:fld>
            <a:endParaRPr lang="ru-RU" altLang="ru-RU" smtClean="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>
                <a:latin typeface="Arial" charset="0"/>
                <a:cs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FA8CFD6-4842-4334-919F-78C5B44AB2BA}" type="slidenum">
              <a:rPr lang="ru-RU" altLang="ru-RU" smtClean="0"/>
              <a:pPr/>
              <a:t>28</a:t>
            </a:fld>
            <a:endParaRPr lang="ru-RU" altLang="ru-RU" smtClean="0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>
                <a:latin typeface="Arial" charset="0"/>
                <a:cs typeface="Arial" charset="0"/>
              </a:rPr>
              <a:t>Задание: задать с помощью двойных неравенств в градусах и радианах координатные четверти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6CA41E5-4365-41DD-ABFC-22C5F34FE61A}" type="slidenum">
              <a:rPr lang="ru-RU" altLang="ru-RU" smtClean="0"/>
              <a:pPr/>
              <a:t>29</a:t>
            </a:fld>
            <a:endParaRPr lang="ru-RU" altLang="ru-RU" smtClean="0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>
                <a:latin typeface="Arial" charset="0"/>
                <a:cs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FE4F5-2341-4A7F-A65A-8144EAC1838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9DC87-7552-4BBE-B574-60B4E16C612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88E97-3758-49EF-9B6E-C66D99808B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357F4-98A8-414F-BAAC-7A6F27B34C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39FF4-FA67-4C88-BA8D-84A0DAC095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DA03E-0737-48DC-83A4-B52B5189C6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1ADF2-FF5C-461E-B2AD-3D94B95613D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931F5-7E03-4E60-8165-B21D1E2BA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C1493-D80B-41A7-9214-97E28C09F3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EB38B-3C92-4073-AA76-3C5DCCF87D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A85B9-2A8B-417E-BEB3-CF1D340EF0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3F577505-1F98-4B6C-9894-3670F903B0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oleObject" Target="../embeddings/oleObject11.bin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12" Type="http://schemas.openxmlformats.org/officeDocument/2006/relationships/oleObject" Target="../embeddings/oleObject10.bin"/><Relationship Id="rId17" Type="http://schemas.openxmlformats.org/officeDocument/2006/relationships/slide" Target="slide17.xml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4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wmf"/><Relationship Id="rId11" Type="http://schemas.openxmlformats.org/officeDocument/2006/relationships/oleObject" Target="../embeddings/oleObject9.bin"/><Relationship Id="rId5" Type="http://schemas.openxmlformats.org/officeDocument/2006/relationships/image" Target="../media/image35.wmf"/><Relationship Id="rId15" Type="http://schemas.openxmlformats.org/officeDocument/2006/relationships/oleObject" Target="../embeddings/oleObject13.bin"/><Relationship Id="rId10" Type="http://schemas.openxmlformats.org/officeDocument/2006/relationships/oleObject" Target="../embeddings/oleObject8.bin"/><Relationship Id="rId4" Type="http://schemas.openxmlformats.org/officeDocument/2006/relationships/image" Target="../media/image34.wmf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8.bin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17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image" Target="../media/image54.wmf"/><Relationship Id="rId7" Type="http://schemas.openxmlformats.org/officeDocument/2006/relationships/oleObject" Target="../embeddings/oleObject26.bin"/><Relationship Id="rId12" Type="http://schemas.openxmlformats.org/officeDocument/2006/relationships/slide" Target="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5.bin"/><Relationship Id="rId11" Type="http://schemas.openxmlformats.org/officeDocument/2006/relationships/slide" Target="slide19.xml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image" Target="../media/image55.wmf"/><Relationship Id="rId9" Type="http://schemas.openxmlformats.org/officeDocument/2006/relationships/oleObject" Target="../embeddings/oleObject2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6.bin"/><Relationship Id="rId10" Type="http://schemas.openxmlformats.org/officeDocument/2006/relationships/oleObject" Target="../embeddings/oleObject41.bin"/><Relationship Id="rId4" Type="http://schemas.openxmlformats.org/officeDocument/2006/relationships/oleObject" Target="../embeddings/oleObject35.bin"/><Relationship Id="rId9" Type="http://schemas.openxmlformats.org/officeDocument/2006/relationships/oleObject" Target="../embeddings/oleObject40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oleObject" Target="../embeddings/oleObject53.bin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7.bin"/><Relationship Id="rId12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6" Type="http://schemas.openxmlformats.org/officeDocument/2006/relationships/slide" Target="slide20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6.bin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5.bin"/><Relationship Id="rId15" Type="http://schemas.openxmlformats.org/officeDocument/2006/relationships/slide" Target="slide22.xml"/><Relationship Id="rId10" Type="http://schemas.openxmlformats.org/officeDocument/2006/relationships/oleObject" Target="../embeddings/oleObject50.bin"/><Relationship Id="rId4" Type="http://schemas.openxmlformats.org/officeDocument/2006/relationships/oleObject" Target="../embeddings/oleObject44.bin"/><Relationship Id="rId9" Type="http://schemas.openxmlformats.org/officeDocument/2006/relationships/oleObject" Target="../embeddings/oleObject49.bin"/><Relationship Id="rId14" Type="http://schemas.openxmlformats.org/officeDocument/2006/relationships/oleObject" Target="../embeddings/oleObject54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oleObject" Target="../embeddings/oleObject65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12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6" Type="http://schemas.openxmlformats.org/officeDocument/2006/relationships/slide" Target="slide20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8.bin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57.bin"/><Relationship Id="rId15" Type="http://schemas.openxmlformats.org/officeDocument/2006/relationships/slide" Target="slide23.xml"/><Relationship Id="rId10" Type="http://schemas.openxmlformats.org/officeDocument/2006/relationships/oleObject" Target="../embeddings/oleObject62.bin"/><Relationship Id="rId4" Type="http://schemas.openxmlformats.org/officeDocument/2006/relationships/oleObject" Target="../embeddings/oleObject56.bin"/><Relationship Id="rId9" Type="http://schemas.openxmlformats.org/officeDocument/2006/relationships/oleObject" Target="../embeddings/oleObject61.bin"/><Relationship Id="rId14" Type="http://schemas.openxmlformats.org/officeDocument/2006/relationships/oleObject" Target="../embeddings/oleObject66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68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1.bin"/><Relationship Id="rId5" Type="http://schemas.openxmlformats.org/officeDocument/2006/relationships/oleObject" Target="../embeddings/oleObject70.bin"/><Relationship Id="rId4" Type="http://schemas.openxmlformats.org/officeDocument/2006/relationships/oleObject" Target="../embeddings/oleObject69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13" Type="http://schemas.openxmlformats.org/officeDocument/2006/relationships/image" Target="../media/image119.wmf"/><Relationship Id="rId18" Type="http://schemas.openxmlformats.org/officeDocument/2006/relationships/oleObject" Target="../embeddings/oleObject73.bin"/><Relationship Id="rId26" Type="http://schemas.openxmlformats.org/officeDocument/2006/relationships/oleObject" Target="../embeddings/oleObject81.bin"/><Relationship Id="rId3" Type="http://schemas.openxmlformats.org/officeDocument/2006/relationships/image" Target="../media/image109.wmf"/><Relationship Id="rId21" Type="http://schemas.openxmlformats.org/officeDocument/2006/relationships/oleObject" Target="../embeddings/oleObject76.bin"/><Relationship Id="rId7" Type="http://schemas.openxmlformats.org/officeDocument/2006/relationships/image" Target="../media/image113.wmf"/><Relationship Id="rId12" Type="http://schemas.openxmlformats.org/officeDocument/2006/relationships/image" Target="../media/image118.wmf"/><Relationship Id="rId17" Type="http://schemas.openxmlformats.org/officeDocument/2006/relationships/oleObject" Target="../embeddings/oleObject72.bin"/><Relationship Id="rId25" Type="http://schemas.openxmlformats.org/officeDocument/2006/relationships/oleObject" Target="../embeddings/oleObject8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2.wmf"/><Relationship Id="rId20" Type="http://schemas.openxmlformats.org/officeDocument/2006/relationships/oleObject" Target="../embeddings/oleObject75.bin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2.wmf"/><Relationship Id="rId11" Type="http://schemas.openxmlformats.org/officeDocument/2006/relationships/image" Target="../media/image117.wmf"/><Relationship Id="rId24" Type="http://schemas.openxmlformats.org/officeDocument/2006/relationships/oleObject" Target="../embeddings/oleObject79.bin"/><Relationship Id="rId5" Type="http://schemas.openxmlformats.org/officeDocument/2006/relationships/image" Target="../media/image111.wmf"/><Relationship Id="rId15" Type="http://schemas.openxmlformats.org/officeDocument/2006/relationships/image" Target="../media/image121.wmf"/><Relationship Id="rId23" Type="http://schemas.openxmlformats.org/officeDocument/2006/relationships/oleObject" Target="../embeddings/oleObject78.bin"/><Relationship Id="rId10" Type="http://schemas.openxmlformats.org/officeDocument/2006/relationships/image" Target="../media/image116.wmf"/><Relationship Id="rId19" Type="http://schemas.openxmlformats.org/officeDocument/2006/relationships/oleObject" Target="../embeddings/oleObject74.bin"/><Relationship Id="rId4" Type="http://schemas.openxmlformats.org/officeDocument/2006/relationships/image" Target="../media/image110.wmf"/><Relationship Id="rId9" Type="http://schemas.openxmlformats.org/officeDocument/2006/relationships/image" Target="../media/image115.wmf"/><Relationship Id="rId14" Type="http://schemas.openxmlformats.org/officeDocument/2006/relationships/image" Target="../media/image120.wmf"/><Relationship Id="rId22" Type="http://schemas.openxmlformats.org/officeDocument/2006/relationships/oleObject" Target="../embeddings/oleObject77.bin"/><Relationship Id="rId27" Type="http://schemas.openxmlformats.org/officeDocument/2006/relationships/slide" Target="slide3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wmf"/><Relationship Id="rId5" Type="http://schemas.openxmlformats.org/officeDocument/2006/relationships/image" Target="../media/image125.wmf"/><Relationship Id="rId4" Type="http://schemas.openxmlformats.org/officeDocument/2006/relationships/image" Target="../media/image124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6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84.bin"/><Relationship Id="rId5" Type="http://schemas.openxmlformats.org/officeDocument/2006/relationships/oleObject" Target="../embeddings/oleObject83.bin"/><Relationship Id="rId4" Type="http://schemas.openxmlformats.org/officeDocument/2006/relationships/oleObject" Target="../embeddings/oleObject82.bin"/><Relationship Id="rId9" Type="http://schemas.openxmlformats.org/officeDocument/2006/relationships/oleObject" Target="../embeddings/oleObject87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13" Type="http://schemas.openxmlformats.org/officeDocument/2006/relationships/oleObject" Target="../embeddings/oleObject95.bin"/><Relationship Id="rId18" Type="http://schemas.openxmlformats.org/officeDocument/2006/relationships/oleObject" Target="../embeddings/oleObject100.bin"/><Relationship Id="rId26" Type="http://schemas.openxmlformats.org/officeDocument/2006/relationships/oleObject" Target="../embeddings/oleObject107.bin"/><Relationship Id="rId3" Type="http://schemas.openxmlformats.org/officeDocument/2006/relationships/oleObject" Target="../embeddings/oleObject88.bin"/><Relationship Id="rId21" Type="http://schemas.openxmlformats.org/officeDocument/2006/relationships/oleObject" Target="../embeddings/oleObject103.bin"/><Relationship Id="rId7" Type="http://schemas.openxmlformats.org/officeDocument/2006/relationships/audio" Target="../media/audio1.wav"/><Relationship Id="rId12" Type="http://schemas.openxmlformats.org/officeDocument/2006/relationships/oleObject" Target="../embeddings/oleObject94.bin"/><Relationship Id="rId17" Type="http://schemas.openxmlformats.org/officeDocument/2006/relationships/oleObject" Target="../embeddings/oleObject99.bin"/><Relationship Id="rId25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98.bin"/><Relationship Id="rId20" Type="http://schemas.openxmlformats.org/officeDocument/2006/relationships/oleObject" Target="../embeddings/oleObject102.bin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1.bin"/><Relationship Id="rId11" Type="http://schemas.openxmlformats.org/officeDocument/2006/relationships/audio" Target="../media/audio2.wav"/><Relationship Id="rId24" Type="http://schemas.openxmlformats.org/officeDocument/2006/relationships/audio" Target="../media/audio3.wav"/><Relationship Id="rId5" Type="http://schemas.openxmlformats.org/officeDocument/2006/relationships/oleObject" Target="../embeddings/oleObject90.bin"/><Relationship Id="rId15" Type="http://schemas.openxmlformats.org/officeDocument/2006/relationships/oleObject" Target="../embeddings/oleObject97.bin"/><Relationship Id="rId23" Type="http://schemas.openxmlformats.org/officeDocument/2006/relationships/oleObject" Target="../embeddings/oleObject105.bin"/><Relationship Id="rId10" Type="http://schemas.openxmlformats.org/officeDocument/2006/relationships/oleObject" Target="../embeddings/oleObject93.bin"/><Relationship Id="rId19" Type="http://schemas.openxmlformats.org/officeDocument/2006/relationships/oleObject" Target="../embeddings/oleObject101.bin"/><Relationship Id="rId4" Type="http://schemas.openxmlformats.org/officeDocument/2006/relationships/oleObject" Target="../embeddings/oleObject89.bin"/><Relationship Id="rId9" Type="http://schemas.openxmlformats.org/officeDocument/2006/relationships/slide" Target="slide3.xml"/><Relationship Id="rId14" Type="http://schemas.openxmlformats.org/officeDocument/2006/relationships/oleObject" Target="../embeddings/oleObject96.bin"/><Relationship Id="rId22" Type="http://schemas.openxmlformats.org/officeDocument/2006/relationships/oleObject" Target="../embeddings/oleObject104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11.bin"/><Relationship Id="rId5" Type="http://schemas.openxmlformats.org/officeDocument/2006/relationships/oleObject" Target="../embeddings/oleObject110.bin"/><Relationship Id="rId4" Type="http://schemas.openxmlformats.org/officeDocument/2006/relationships/oleObject" Target="../embeddings/oleObject109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7.bin"/><Relationship Id="rId3" Type="http://schemas.openxmlformats.org/officeDocument/2006/relationships/oleObject" Target="../embeddings/oleObject112.bin"/><Relationship Id="rId7" Type="http://schemas.openxmlformats.org/officeDocument/2006/relationships/oleObject" Target="../embeddings/oleObject1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15.bin"/><Relationship Id="rId5" Type="http://schemas.openxmlformats.org/officeDocument/2006/relationships/oleObject" Target="../embeddings/oleObject114.bin"/><Relationship Id="rId4" Type="http://schemas.openxmlformats.org/officeDocument/2006/relationships/oleObject" Target="../embeddings/oleObject11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9FFFFF">
                <a:tint val="45000"/>
                <a:satMod val="400000"/>
              </a:srgbClr>
            </a:duotone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>
            <a:off x="526461" y="533400"/>
            <a:ext cx="7879947" cy="5562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7833" y="1837310"/>
            <a:ext cx="7620000" cy="1569660"/>
          </a:xfrm>
          <a:prstGeom prst="rect">
            <a:avLst/>
          </a:prstGeom>
        </p:spPr>
        <p:txBody>
          <a:bodyPr>
            <a:spAutoFit/>
            <a:scene3d>
              <a:camera prst="obliqueBottomRight"/>
              <a:lightRig rig="threePt" dir="t"/>
            </a:scene3d>
          </a:bodyPr>
          <a:lstStyle/>
          <a:p>
            <a:pPr algn="ctr" eaLnBrk="0" hangingPunct="0">
              <a:defRPr/>
            </a:pPr>
            <a:r>
              <a:rPr lang="ru-RU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</a:rPr>
              <a:t>Радианная мера угла</a:t>
            </a:r>
            <a:br>
              <a:rPr lang="ru-RU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</a:rPr>
            </a:br>
            <a:r>
              <a:rPr lang="ru-RU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</a:rPr>
              <a:t>Угол поворота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V="1">
            <a:off x="1295400" y="2362200"/>
            <a:ext cx="1676400" cy="3276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1281113" y="5646738"/>
            <a:ext cx="3916362" cy="127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1219200" y="5589588"/>
            <a:ext cx="152400" cy="152400"/>
          </a:xfrm>
          <a:prstGeom prst="ellipse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381000" y="274638"/>
            <a:ext cx="8458200" cy="1701119"/>
          </a:xfrm>
          <a:prstGeom prst="wedgeRoundRectCallout">
            <a:avLst>
              <a:gd name="adj1" fmla="val 38240"/>
              <a:gd name="adj2" fmla="val 75351"/>
              <a:gd name="adj3" fmla="val 16667"/>
            </a:avLst>
          </a:prstGeom>
          <a:solidFill>
            <a:schemeClr val="bg1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76200" y="274638"/>
            <a:ext cx="89154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altLang="ru-RU" sz="3600" b="1">
                <a:solidFill>
                  <a:schemeClr val="tx2"/>
                </a:solidFill>
                <a:latin typeface="Cambria" pitchFamily="18" charset="0"/>
              </a:rPr>
              <a:t>Угол – геометрическая фигура, состоящая из двух лучей, выходящих из одной точки  </a:t>
            </a:r>
          </a:p>
        </p:txBody>
      </p:sp>
      <p:pic>
        <p:nvPicPr>
          <p:cNvPr id="10" name="Picture 3" descr="http://www.nkj.ru/upload/iblock/0f5/0f5ff636d7eaf9c51689370f5a52a4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flipH="1">
            <a:off x="5611132" y="2438400"/>
            <a:ext cx="3532868" cy="3810000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/>
          </a:extLst>
        </p:spPr>
      </p:pic>
      <p:sp>
        <p:nvSpPr>
          <p:cNvPr id="2" name="Дуга 1"/>
          <p:cNvSpPr/>
          <p:nvPr/>
        </p:nvSpPr>
        <p:spPr>
          <a:xfrm rot="816918">
            <a:off x="1403350" y="4913313"/>
            <a:ext cx="877888" cy="877887"/>
          </a:xfrm>
          <a:prstGeom prst="arc">
            <a:avLst>
              <a:gd name="adj1" fmla="val 13631326"/>
              <a:gd name="adj2" fmla="val 1957649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439988" y="4560888"/>
            <a:ext cx="392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800" i="1">
                <a:latin typeface="Cambria Math" pitchFamily="18" charset="0"/>
              </a:rPr>
              <a:t>α</a:t>
            </a:r>
            <a:endParaRPr lang="ru-RU" sz="2800" i="1">
              <a:latin typeface="Cambria Math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2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422275" y="457200"/>
            <a:ext cx="8229600" cy="633413"/>
          </a:xfrm>
        </p:spPr>
        <p:txBody>
          <a:bodyPr/>
          <a:lstStyle/>
          <a:p>
            <a:r>
              <a:rPr lang="ru-RU" altLang="ru-RU" b="1" smtClean="0">
                <a:latin typeface="Cambria" pitchFamily="18" charset="0"/>
              </a:rPr>
              <a:t>Измерение углов</a:t>
            </a:r>
          </a:p>
        </p:txBody>
      </p:sp>
      <p:sp>
        <p:nvSpPr>
          <p:cNvPr id="3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 rotWithShape="1">
            <a:blip r:embed="rId2"/>
            <a:stretch>
              <a:fillRect l="-296" t="-674" r="-963"/>
            </a:stretch>
          </a:blipFill>
          <a:extLst/>
        </p:spPr>
        <p:txBody>
          <a:bodyPr/>
          <a:lstStyle/>
          <a:p>
            <a:pPr>
              <a:defRPr/>
            </a:pPr>
            <a:r>
              <a:rPr lang="ru-RU">
                <a:noFill/>
              </a:rPr>
              <a:t> </a:t>
            </a:r>
          </a:p>
        </p:txBody>
      </p:sp>
      <p:pic>
        <p:nvPicPr>
          <p:cNvPr id="16387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22363" y="2917825"/>
            <a:ext cx="7272337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flipH="1">
            <a:off x="1295400" y="6248400"/>
            <a:ext cx="3200400" cy="0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4454525" y="6205538"/>
            <a:ext cx="82550" cy="762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38" name="Группа 37"/>
          <p:cNvGrpSpPr>
            <a:grpSpLocks/>
          </p:cNvGrpSpPr>
          <p:nvPr/>
        </p:nvGrpSpPr>
        <p:grpSpPr bwMode="auto">
          <a:xfrm>
            <a:off x="1219200" y="6216650"/>
            <a:ext cx="6477000" cy="26988"/>
            <a:chOff x="1219202" y="6216341"/>
            <a:chExt cx="6476998" cy="26942"/>
          </a:xfrm>
        </p:grpSpPr>
        <p:cxnSp>
          <p:nvCxnSpPr>
            <p:cNvPr id="30" name="Прямая соединительная линия 29"/>
            <p:cNvCxnSpPr/>
            <p:nvPr/>
          </p:nvCxnSpPr>
          <p:spPr>
            <a:xfrm>
              <a:off x="4495801" y="6243283"/>
              <a:ext cx="3200399" cy="0"/>
            </a:xfrm>
            <a:prstGeom prst="line">
              <a:avLst/>
            </a:prstGeom>
            <a:ln w="317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>
              <a:stCxn id="26" idx="1"/>
            </p:cNvCxnSpPr>
            <p:nvPr/>
          </p:nvCxnSpPr>
          <p:spPr>
            <a:xfrm flipH="1">
              <a:off x="1219202" y="6216341"/>
              <a:ext cx="3248024" cy="26942"/>
            </a:xfrm>
            <a:prstGeom prst="line">
              <a:avLst/>
            </a:prstGeom>
            <a:ln w="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9" name="Объект 3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66000" y="4140200"/>
            <a:ext cx="15748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Прямоугольник 39"/>
          <p:cNvSpPr/>
          <p:nvPr/>
        </p:nvSpPr>
        <p:spPr>
          <a:xfrm>
            <a:off x="8001000" y="6400800"/>
            <a:ext cx="152400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6393" name="Группа 44"/>
          <p:cNvGrpSpPr>
            <a:grpSpLocks/>
          </p:cNvGrpSpPr>
          <p:nvPr/>
        </p:nvGrpSpPr>
        <p:grpSpPr bwMode="auto">
          <a:xfrm>
            <a:off x="1216025" y="6221413"/>
            <a:ext cx="6477000" cy="26987"/>
            <a:chOff x="1219202" y="6216341"/>
            <a:chExt cx="6476998" cy="26942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4495801" y="6243283"/>
              <a:ext cx="3200399" cy="0"/>
            </a:xfrm>
            <a:prstGeom prst="line">
              <a:avLst/>
            </a:prstGeom>
            <a:ln w="317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flipH="1">
              <a:off x="1219202" y="6216341"/>
              <a:ext cx="3248024" cy="26942"/>
            </a:xfrm>
            <a:prstGeom prst="line">
              <a:avLst/>
            </a:prstGeom>
            <a:ln w="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94" name="Группа 47"/>
          <p:cNvGrpSpPr>
            <a:grpSpLocks/>
          </p:cNvGrpSpPr>
          <p:nvPr/>
        </p:nvGrpSpPr>
        <p:grpSpPr bwMode="auto">
          <a:xfrm>
            <a:off x="1209675" y="6215063"/>
            <a:ext cx="6477000" cy="26987"/>
            <a:chOff x="1219202" y="6216341"/>
            <a:chExt cx="6476998" cy="26942"/>
          </a:xfrm>
        </p:grpSpPr>
        <p:cxnSp>
          <p:nvCxnSpPr>
            <p:cNvPr id="49" name="Прямая соединительная линия 48"/>
            <p:cNvCxnSpPr/>
            <p:nvPr/>
          </p:nvCxnSpPr>
          <p:spPr>
            <a:xfrm>
              <a:off x="4495801" y="6243283"/>
              <a:ext cx="3200399" cy="0"/>
            </a:xfrm>
            <a:prstGeom prst="line">
              <a:avLst/>
            </a:prstGeom>
            <a:ln w="317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flipH="1">
              <a:off x="1219202" y="6216341"/>
              <a:ext cx="3248024" cy="26942"/>
            </a:xfrm>
            <a:prstGeom prst="line">
              <a:avLst/>
            </a:prstGeom>
            <a:ln w="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Овал 57"/>
          <p:cNvSpPr/>
          <p:nvPr/>
        </p:nvSpPr>
        <p:spPr>
          <a:xfrm>
            <a:off x="4406900" y="6170613"/>
            <a:ext cx="119063" cy="11906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Прямоугольник 1">
            <a:hlinkClick r:id="rId5" action="ppaction://hlinksldjump"/>
          </p:cNvPr>
          <p:cNvSpPr/>
          <p:nvPr/>
        </p:nvSpPr>
        <p:spPr>
          <a:xfrm>
            <a:off x="7848600" y="6400800"/>
            <a:ext cx="457200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ая прямоугольная выноска 5"/>
          <p:cNvSpPr/>
          <p:nvPr/>
        </p:nvSpPr>
        <p:spPr>
          <a:xfrm>
            <a:off x="2667000" y="228601"/>
            <a:ext cx="5886734" cy="2438400"/>
          </a:xfrm>
          <a:prstGeom prst="wedgeRoundRectCallout">
            <a:avLst>
              <a:gd name="adj1" fmla="val -46855"/>
              <a:gd name="adj2" fmla="val 86924"/>
              <a:gd name="adj3" fmla="val 16667"/>
            </a:avLst>
          </a:prstGeom>
          <a:solidFill>
            <a:schemeClr val="bg1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7" name="Picture 3" descr="http://www.nkj.ru/upload/iblock/0f5/0f5ff636d7eaf9c51689370f5a52a4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-76200" y="3428999"/>
            <a:ext cx="3400566" cy="3278627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/>
          </a:extLst>
        </p:spPr>
      </p:pic>
      <p:sp>
        <p:nvSpPr>
          <p:cNvPr id="4" name="TextBox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58395" y="609600"/>
            <a:ext cx="5503943" cy="1745350"/>
          </a:xfrm>
          <a:prstGeom prst="rect">
            <a:avLst/>
          </a:prstGeom>
          <a:blipFill rotWithShape="1">
            <a:blip r:embed="rId3"/>
            <a:stretch>
              <a:fillRect l="-2326" t="-3497" r="-886" b="-3147"/>
            </a:stretch>
          </a:blipFill>
        </p:spPr>
        <p:txBody>
          <a:bodyPr/>
          <a:lstStyle/>
          <a:p>
            <a:pPr>
              <a:defRPr/>
            </a:pPr>
            <a:r>
              <a:rPr lang="ru-RU">
                <a:noFill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http://www.nkj.ru/upload/iblock/0f5/0f5ff636d7eaf9c51689370f5a52a4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-76200" y="2514600"/>
            <a:ext cx="3905250" cy="3810000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/>
          </a:ex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1523999" y="228600"/>
            <a:ext cx="6810955" cy="2133600"/>
          </a:xfrm>
          <a:prstGeom prst="wedgeRoundRectCallout">
            <a:avLst>
              <a:gd name="adj1" fmla="val -38064"/>
              <a:gd name="adj2" fmla="val 69368"/>
              <a:gd name="adj3" fmla="val 16667"/>
            </a:avLst>
          </a:prstGeom>
          <a:solidFill>
            <a:schemeClr val="bg1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752600" y="298450"/>
            <a:ext cx="65532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Cambria" pitchFamily="18" charset="0"/>
              </a:rPr>
              <a:t>Вавилоняне считали, что за каждые сутки солнце делало один «шаг», поэтому разделили окружность на 360 равных частей, каждую из которых называют градусом (от лат. gradus — шаг, ступень). </a:t>
            </a:r>
            <a:br>
              <a:rPr lang="ru-RU" altLang="ru-RU" sz="2400">
                <a:latin typeface="Cambria" pitchFamily="18" charset="0"/>
              </a:rPr>
            </a:br>
            <a:endParaRPr lang="ru-RU" sz="2400">
              <a:latin typeface="Cambria" pitchFamily="18" charset="0"/>
            </a:endParaRPr>
          </a:p>
        </p:txBody>
      </p:sp>
      <p:sp>
        <p:nvSpPr>
          <p:cNvPr id="30726" name="Прямоугольник 2"/>
          <p:cNvSpPr>
            <a:spLocks noChangeArrowheads="1"/>
          </p:cNvSpPr>
          <p:nvPr/>
        </p:nvSpPr>
        <p:spPr bwMode="auto">
          <a:xfrm>
            <a:off x="3124200" y="796925"/>
            <a:ext cx="6172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pic>
        <p:nvPicPr>
          <p:cNvPr id="13" name="Picture 2" descr="http://img.lenagold.ru/ch/chas/sun/solnchas01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47597">
            <a:off x="4457700" y="3106738"/>
            <a:ext cx="4170363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ая прямоугольная выноска 5"/>
          <p:cNvSpPr/>
          <p:nvPr/>
        </p:nvSpPr>
        <p:spPr>
          <a:xfrm>
            <a:off x="2819400" y="76200"/>
            <a:ext cx="5867400" cy="2372764"/>
          </a:xfrm>
          <a:prstGeom prst="wedgeRoundRectCallout">
            <a:avLst>
              <a:gd name="adj1" fmla="val -50859"/>
              <a:gd name="adj2" fmla="val 76536"/>
              <a:gd name="adj3" fmla="val 16667"/>
            </a:avLst>
          </a:prstGeom>
          <a:solidFill>
            <a:schemeClr val="bg1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3124200" y="201613"/>
            <a:ext cx="50292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>
                <a:latin typeface="Cambria" pitchFamily="18" charset="0"/>
              </a:rPr>
              <a:t>Развитие тригонометрии вызвало необходимость в 19 веке введения новой меры измерения углов- </a:t>
            </a:r>
            <a:r>
              <a:rPr lang="ru-RU" sz="2800" b="1">
                <a:solidFill>
                  <a:srgbClr val="FF0000"/>
                </a:solidFill>
                <a:latin typeface="Cambria" pitchFamily="18" charset="0"/>
              </a:rPr>
              <a:t>радианной.</a:t>
            </a:r>
          </a:p>
        </p:txBody>
      </p:sp>
      <p:pic>
        <p:nvPicPr>
          <p:cNvPr id="48131" name="Picture 3" descr="http://www.nkj.ru/upload/iblock/0f5/0f5ff636d7eaf9c51689370f5a52a4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81882" y="2895600"/>
            <a:ext cx="3905250" cy="3810000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/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39750" y="196850"/>
            <a:ext cx="8280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200">
                <a:latin typeface="Calibri" pitchFamily="34" charset="0"/>
                <a:cs typeface="Times New Roman" pitchFamily="18" charset="0"/>
              </a:rPr>
              <a:t>РАДИАННОЕ ИЗМЕРЕНИЕ УГЛОВ </a:t>
            </a:r>
            <a:endParaRPr lang="ru-RU" sz="4400">
              <a:latin typeface="Calibri" pitchFamily="34" charset="0"/>
            </a:endParaRPr>
          </a:p>
        </p:txBody>
      </p:sp>
      <p:pic>
        <p:nvPicPr>
          <p:cNvPr id="61443" name="Рисунок 4" descr="http://tvsh2004.narod.ru/ima_10/trig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908050"/>
            <a:ext cx="4535488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61445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1341438"/>
            <a:ext cx="2519363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Прямоугольник 8"/>
          <p:cNvSpPr>
            <a:spLocks noChangeArrowheads="1"/>
          </p:cNvSpPr>
          <p:nvPr/>
        </p:nvSpPr>
        <p:spPr bwMode="auto">
          <a:xfrm>
            <a:off x="684213" y="4941888"/>
            <a:ext cx="79200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Угол в 1 радиан есть центральный угол </a:t>
            </a:r>
            <a:r>
              <a:rPr lang="ru-RU" sz="2800" i="1">
                <a:latin typeface="Calibri" pitchFamily="34" charset="0"/>
              </a:rPr>
              <a:t>BOA , </a:t>
            </a:r>
            <a:r>
              <a:rPr lang="ru-RU" sz="2800">
                <a:latin typeface="Calibri" pitchFamily="34" charset="0"/>
              </a:rPr>
              <a:t>опирающийся на дугу окружности, длина которой равна радиусу этой окружности</a:t>
            </a:r>
            <a:r>
              <a:rPr lang="en-US" sz="2800">
                <a:latin typeface="Calibri" pitchFamily="34" charset="0"/>
              </a:rPr>
              <a:t>.</a:t>
            </a:r>
            <a:endParaRPr lang="ru-RU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altLang="ru-RU" sz="4400" b="1">
                <a:solidFill>
                  <a:schemeClr val="tx2"/>
                </a:solidFill>
                <a:latin typeface="Cambria" pitchFamily="18" charset="0"/>
              </a:rPr>
              <a:t>Измерение углов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57200" y="908050"/>
            <a:ext cx="84582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 sz="2800" b="1">
                <a:solidFill>
                  <a:srgbClr val="333333"/>
                </a:solidFill>
                <a:latin typeface="Cambria" pitchFamily="18" charset="0"/>
              </a:rPr>
              <a:t>1</a:t>
            </a:r>
            <a:r>
              <a:rPr lang="ru-RU" altLang="ru-RU" sz="2800">
                <a:solidFill>
                  <a:srgbClr val="333333"/>
                </a:solidFill>
                <a:latin typeface="Cambria" pitchFamily="18" charset="0"/>
              </a:rPr>
              <a:t> </a:t>
            </a:r>
            <a:r>
              <a:rPr lang="ru-RU" altLang="ru-RU" sz="2800" b="1">
                <a:solidFill>
                  <a:srgbClr val="333333"/>
                </a:solidFill>
                <a:latin typeface="Cambria" pitchFamily="18" charset="0"/>
              </a:rPr>
              <a:t>радиан </a:t>
            </a:r>
            <a:r>
              <a:rPr lang="ru-RU" altLang="ru-RU" sz="2800">
                <a:solidFill>
                  <a:srgbClr val="333333"/>
                </a:solidFill>
                <a:latin typeface="Cambria" pitchFamily="18" charset="0"/>
              </a:rPr>
              <a:t>(</a:t>
            </a:r>
            <a:r>
              <a:rPr lang="ru-RU" sz="2800">
                <a:latin typeface="Cambria" pitchFamily="18" charset="0"/>
              </a:rPr>
              <a:t>от латинского radius - спица колеса)</a:t>
            </a:r>
            <a:r>
              <a:rPr lang="ru-RU" altLang="ru-RU" sz="2800">
                <a:solidFill>
                  <a:srgbClr val="333333"/>
                </a:solidFill>
                <a:latin typeface="Cambria" pitchFamily="18" charset="0"/>
              </a:rPr>
              <a:t> - центральный угол, длина дуги которого равна радиусу окружности</a:t>
            </a:r>
            <a:r>
              <a:rPr lang="ru-RU" altLang="ru-RU" sz="2800">
                <a:latin typeface="Cambria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396407" y="2286000"/>
            <a:ext cx="4286250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-180975" y="1628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3373438" algn="ctr"/>
              </a:tabLst>
            </a:pPr>
            <a:endParaRPr lang="ru-RU"/>
          </a:p>
        </p:txBody>
      </p:sp>
      <p:sp>
        <p:nvSpPr>
          <p:cNvPr id="64516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4517" name="Rectangle 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4518" name="Rectangle 9"/>
          <p:cNvSpPr>
            <a:spLocks noChangeArrowheads="1"/>
          </p:cNvSpPr>
          <p:nvPr/>
        </p:nvSpPr>
        <p:spPr bwMode="auto">
          <a:xfrm>
            <a:off x="755650" y="2114550"/>
            <a:ext cx="676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1476375" y="1125538"/>
            <a:ext cx="55435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3600" b="1">
                <a:latin typeface="Calibri" pitchFamily="34" charset="0"/>
                <a:cs typeface="Times New Roman" pitchFamily="18" charset="0"/>
              </a:rPr>
              <a:t>1 рад   </a:t>
            </a:r>
            <a:r>
              <a:rPr lang="ru-RU" sz="3600">
                <a:latin typeface="Calibri" pitchFamily="34" charset="0"/>
                <a:cs typeface="Times New Roman" pitchFamily="18" charset="0"/>
              </a:rPr>
              <a:t>=    </a:t>
            </a:r>
            <a:endParaRPr lang="ru-RU" sz="2400"/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475" y="765175"/>
            <a:ext cx="10810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 rot="10800000" flipV="1">
            <a:off x="5003800" y="1125538"/>
            <a:ext cx="1584325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600">
                <a:latin typeface="Calibri" pitchFamily="34" charset="0"/>
                <a:cs typeface="Times New Roman" pitchFamily="18" charset="0"/>
              </a:rPr>
              <a:t>≈  </a:t>
            </a:r>
            <a:r>
              <a:rPr lang="ru-RU" sz="4000" b="1">
                <a:latin typeface="Calibri" pitchFamily="34" charset="0"/>
                <a:cs typeface="Times New Roman" pitchFamily="18" charset="0"/>
              </a:rPr>
              <a:t>57°</a:t>
            </a:r>
            <a:r>
              <a:rPr lang="ru-RU" sz="4000">
                <a:latin typeface="Calibri" pitchFamily="34" charset="0"/>
                <a:cs typeface="Times New Roman" pitchFamily="18" charset="0"/>
              </a:rPr>
              <a:t>.</a:t>
            </a:r>
            <a:endParaRPr lang="ru-RU" sz="2800"/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00" y="4221163"/>
            <a:ext cx="10795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4787900" y="4581525"/>
            <a:ext cx="3044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≈ </a:t>
            </a:r>
            <a:r>
              <a:rPr lang="ru-RU" sz="3600" b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0,017 рад</a:t>
            </a:r>
            <a:endParaRPr lang="ru-RU" b="1">
              <a:latin typeface="Calibri" pitchFamily="34" charset="0"/>
            </a:endParaRP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908175" y="4437063"/>
            <a:ext cx="13604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1°</a:t>
            </a:r>
            <a:r>
              <a:rPr lang="ru-RU" sz="36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=  </a:t>
            </a:r>
            <a:endParaRPr lang="ru-RU">
              <a:solidFill>
                <a:srgbClr val="000000"/>
              </a:solidFill>
            </a:endParaRPr>
          </a:p>
        </p:txBody>
      </p:sp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975" y="2492375"/>
            <a:ext cx="33115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323850" y="2863850"/>
            <a:ext cx="84963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•</a:t>
            </a:r>
            <a:r>
              <a:rPr lang="ru-RU" sz="3200">
                <a:latin typeface="Calibri" pitchFamily="34" charset="0"/>
                <a:ea typeface="Cambria Math" pitchFamily="18" charset="0"/>
                <a:cs typeface="Times New Roman" pitchFamily="18" charset="0"/>
              </a:rPr>
              <a:t>Формула перехода от градусной меры угла в радианы:</a:t>
            </a:r>
            <a:endParaRPr lang="ru-RU" sz="4000"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6553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554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200">
                <a:cs typeface="Times New Roman" pitchFamily="18" charset="0"/>
              </a:rPr>
              <a:t> </a:t>
            </a:r>
            <a:endParaRPr lang="ru-RU"/>
          </a:p>
        </p:txBody>
      </p:sp>
      <p:sp>
        <p:nvSpPr>
          <p:cNvPr id="65541" name="Rectangle 7"/>
          <p:cNvSpPr>
            <a:spLocks noChangeArrowheads="1"/>
          </p:cNvSpPr>
          <p:nvPr/>
        </p:nvSpPr>
        <p:spPr bwMode="auto">
          <a:xfrm>
            <a:off x="0" y="676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900"/>
              <a:t> </a:t>
            </a:r>
            <a:endParaRPr lang="ru-RU"/>
          </a:p>
        </p:txBody>
      </p:sp>
      <p:sp>
        <p:nvSpPr>
          <p:cNvPr id="655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76700"/>
            <a:ext cx="5903913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4" name="Rectangle 5"/>
          <p:cNvSpPr>
            <a:spLocks noChangeArrowheads="1"/>
          </p:cNvSpPr>
          <p:nvPr/>
        </p:nvSpPr>
        <p:spPr bwMode="auto">
          <a:xfrm>
            <a:off x="0" y="619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900"/>
              <a:t> </a:t>
            </a:r>
            <a:endParaRPr lang="ru-RU"/>
          </a:p>
        </p:txBody>
      </p:sp>
      <p:sp>
        <p:nvSpPr>
          <p:cNvPr id="6554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554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8175" y="188913"/>
            <a:ext cx="4535488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8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4075" y="1557338"/>
            <a:ext cx="424815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8175" y="1412875"/>
            <a:ext cx="45354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333375"/>
            <a:ext cx="4608512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79388" y="2730500"/>
            <a:ext cx="87852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•</a:t>
            </a:r>
            <a:r>
              <a:rPr lang="ru-RU" sz="2800">
                <a:latin typeface="Calibri" pitchFamily="34" charset="0"/>
                <a:ea typeface="Cambria Math" pitchFamily="18" charset="0"/>
                <a:cs typeface="Times New Roman" pitchFamily="18" charset="0"/>
              </a:rPr>
              <a:t>Формула перехода от радианной меры угла к градусной: </a:t>
            </a:r>
            <a:endParaRPr lang="ru-RU" sz="4000"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6656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2275" y="3789363"/>
            <a:ext cx="4824413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8" name="Rectangle 6"/>
          <p:cNvSpPr>
            <a:spLocks noChangeArrowheads="1"/>
          </p:cNvSpPr>
          <p:nvPr/>
        </p:nvSpPr>
        <p:spPr bwMode="auto">
          <a:xfrm>
            <a:off x="0" y="15716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3373438" algn="ctr"/>
              </a:tabLst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thumbs.dreamstime.com/z/pi-698789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r="17"/>
          <a:stretch/>
        </p:blipFill>
        <p:spPr bwMode="auto">
          <a:xfrm>
            <a:off x="0" y="0"/>
            <a:ext cx="2958381" cy="3008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3124200" y="304800"/>
            <a:ext cx="5867400" cy="2096360"/>
          </a:xfrm>
          <a:prstGeom prst="wedgeRoundRectCallout">
            <a:avLst>
              <a:gd name="adj1" fmla="val -53645"/>
              <a:gd name="adj2" fmla="val 73152"/>
              <a:gd name="adj3" fmla="val 16667"/>
            </a:avLst>
          </a:prstGeom>
          <a:solidFill>
            <a:schemeClr val="bg1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3336925" y="417513"/>
            <a:ext cx="57912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2800" b="1">
                <a:latin typeface="Cambria" pitchFamily="18" charset="0"/>
              </a:rPr>
              <a:t>Число</a:t>
            </a:r>
            <a:r>
              <a:rPr lang="ru-RU" sz="2800">
                <a:latin typeface="Cambria" pitchFamily="18" charset="0"/>
              </a:rPr>
              <a:t> </a:t>
            </a:r>
            <a:r>
              <a:rPr lang="ru-RU" sz="2800" b="1">
                <a:latin typeface="Cambria" pitchFamily="18" charset="0"/>
              </a:rPr>
              <a:t>Пи</a:t>
            </a:r>
            <a:r>
              <a:rPr lang="ru-RU" sz="2800">
                <a:latin typeface="Cambria" pitchFamily="18" charset="0"/>
              </a:rPr>
              <a:t> – математическая константа, которая выражает отношение длины окружности к её диаметру</a:t>
            </a:r>
            <a:endParaRPr lang="ru-RU" altLang="ru-RU" sz="2800">
              <a:latin typeface="Cambria" pitchFamily="18" charset="0"/>
            </a:endParaRPr>
          </a:p>
        </p:txBody>
      </p:sp>
      <p:pic>
        <p:nvPicPr>
          <p:cNvPr id="22534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429000"/>
            <a:ext cx="5410200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3" descr="http://www.nkj.ru/upload/iblock/0f5/0f5ff636d7eaf9c51689370f5a52a4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81882" y="2895600"/>
            <a:ext cx="3905250" cy="3810000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/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уппа 24"/>
          <p:cNvGrpSpPr>
            <a:grpSpLocks/>
          </p:cNvGrpSpPr>
          <p:nvPr/>
        </p:nvGrpSpPr>
        <p:grpSpPr bwMode="auto">
          <a:xfrm>
            <a:off x="225425" y="2660650"/>
            <a:ext cx="8642350" cy="2279650"/>
            <a:chOff x="259439" y="429488"/>
            <a:chExt cx="8642350" cy="2279650"/>
          </a:xfrm>
        </p:grpSpPr>
        <p:sp>
          <p:nvSpPr>
            <p:cNvPr id="2" name="Овал 1"/>
            <p:cNvSpPr/>
            <p:nvPr/>
          </p:nvSpPr>
          <p:spPr>
            <a:xfrm>
              <a:off x="465814" y="429488"/>
              <a:ext cx="8229600" cy="2279650"/>
            </a:xfrm>
            <a:prstGeom prst="ellipse">
              <a:avLst/>
            </a:prstGeom>
            <a:solidFill>
              <a:srgbClr val="FF66FF">
                <a:alpha val="49000"/>
              </a:srgbClr>
            </a:solidFill>
            <a:ln>
              <a:solidFill>
                <a:schemeClr val="bg1"/>
              </a:solidFill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8194" name="Text Box 2"/>
            <p:cNvSpPr txBox="1">
              <a:spLocks noChangeArrowheads="1"/>
            </p:cNvSpPr>
            <p:nvPr/>
          </p:nvSpPr>
          <p:spPr bwMode="auto">
            <a:xfrm>
              <a:off x="259439" y="762000"/>
              <a:ext cx="8642350" cy="1754326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5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</a:rPr>
                <a:t>Единицы измерения углов</a:t>
              </a:r>
            </a:p>
          </p:txBody>
        </p:sp>
      </p:grpSp>
      <p:sp>
        <p:nvSpPr>
          <p:cNvPr id="8195" name="Line 3"/>
          <p:cNvSpPr>
            <a:spLocks noChangeShapeType="1"/>
          </p:cNvSpPr>
          <p:nvPr/>
        </p:nvSpPr>
        <p:spPr bwMode="auto">
          <a:xfrm flipH="1">
            <a:off x="1889125" y="2425700"/>
            <a:ext cx="863600" cy="9350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6145213" y="2405063"/>
            <a:ext cx="1008062" cy="10080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6550025" y="5181600"/>
            <a:ext cx="2362200" cy="1176338"/>
            <a:chOff x="6550390" y="5181600"/>
            <a:chExt cx="2362200" cy="1176012"/>
          </a:xfrm>
        </p:grpSpPr>
        <p:sp>
          <p:nvSpPr>
            <p:cNvPr id="23" name="Овал 22"/>
            <p:cNvSpPr/>
            <p:nvPr/>
          </p:nvSpPr>
          <p:spPr>
            <a:xfrm>
              <a:off x="6550390" y="5181600"/>
              <a:ext cx="2362200" cy="1176012"/>
            </a:xfrm>
            <a:prstGeom prst="ellipse">
              <a:avLst/>
            </a:prstGeom>
            <a:solidFill>
              <a:srgbClr val="FF66FF">
                <a:alpha val="28000"/>
              </a:srgb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6728683" y="5419803"/>
              <a:ext cx="2005614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altLang="ru-RU" sz="3600" b="1" i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</a:rPr>
                <a:t>Градусы</a:t>
              </a:r>
            </a:p>
          </p:txBody>
        </p:sp>
      </p:grpSp>
      <p:grpSp>
        <p:nvGrpSpPr>
          <p:cNvPr id="28" name="Группа 27"/>
          <p:cNvGrpSpPr>
            <a:grpSpLocks/>
          </p:cNvGrpSpPr>
          <p:nvPr/>
        </p:nvGrpSpPr>
        <p:grpSpPr bwMode="auto">
          <a:xfrm>
            <a:off x="2711450" y="4778375"/>
            <a:ext cx="3265488" cy="1797050"/>
            <a:chOff x="1136919" y="2784951"/>
            <a:chExt cx="3265735" cy="1796574"/>
          </a:xfrm>
        </p:grpSpPr>
        <p:sp>
          <p:nvSpPr>
            <p:cNvPr id="29" name="Овал 28"/>
            <p:cNvSpPr/>
            <p:nvPr/>
          </p:nvSpPr>
          <p:spPr>
            <a:xfrm>
              <a:off x="1136919" y="3334613"/>
              <a:ext cx="3265735" cy="1246912"/>
            </a:xfrm>
            <a:prstGeom prst="ellipse">
              <a:avLst/>
            </a:prstGeom>
            <a:solidFill>
              <a:srgbClr val="FF66FF">
                <a:alpha val="36000"/>
              </a:srgb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8199" name="Text Box 7"/>
            <p:cNvSpPr txBox="1">
              <a:spLocks noChangeArrowheads="1"/>
            </p:cNvSpPr>
            <p:nvPr/>
          </p:nvSpPr>
          <p:spPr bwMode="auto">
            <a:xfrm>
              <a:off x="1214182" y="2784951"/>
              <a:ext cx="3165943" cy="1723549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altLang="ru-RU" sz="10600" i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  <a:sym typeface="Symbol" pitchFamily="18" charset="2"/>
                </a:rPr>
                <a:t></a:t>
              </a:r>
              <a:r>
                <a:rPr lang="ru-RU" altLang="ru-RU" sz="4800" i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  <a:sym typeface="Symbol" pitchFamily="18" charset="2"/>
                </a:rPr>
                <a:t> радиан</a:t>
              </a:r>
              <a:endParaRPr lang="ru-RU" altLang="ru-RU" sz="6600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anose="02040503050406030204" pitchFamily="18" charset="0"/>
                <a:sym typeface="Symbol" pitchFamily="18" charset="2"/>
              </a:endParaRPr>
            </a:p>
          </p:txBody>
        </p:sp>
      </p:grp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2209800" y="4508500"/>
            <a:ext cx="633413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 flipH="1">
            <a:off x="6467475" y="4508500"/>
            <a:ext cx="473075" cy="431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6127750" y="490538"/>
            <a:ext cx="2319338" cy="1203325"/>
            <a:chOff x="4538870" y="3522176"/>
            <a:chExt cx="2319130" cy="1202223"/>
          </a:xfrm>
        </p:grpSpPr>
        <p:sp>
          <p:nvSpPr>
            <p:cNvPr id="14" name="Овал 13"/>
            <p:cNvSpPr/>
            <p:nvPr/>
          </p:nvSpPr>
          <p:spPr>
            <a:xfrm>
              <a:off x="4538870" y="3522176"/>
              <a:ext cx="2319130" cy="1202223"/>
            </a:xfrm>
            <a:prstGeom prst="ellipse">
              <a:avLst/>
            </a:prstGeom>
            <a:solidFill>
              <a:srgbClr val="FF66FF">
                <a:alpha val="27000"/>
              </a:srgb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4766128" y="3547946"/>
              <a:ext cx="1864613" cy="1107996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altLang="ru-RU" sz="6600" i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  <a:sym typeface="Symbol" pitchFamily="18" charset="2"/>
                </a:rPr>
                <a:t>180</a:t>
              </a:r>
            </a:p>
          </p:txBody>
        </p:sp>
      </p:grp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434975" y="490538"/>
            <a:ext cx="2487613" cy="1095375"/>
            <a:chOff x="434351" y="491322"/>
            <a:chExt cx="2488013" cy="1094512"/>
          </a:xfrm>
        </p:grpSpPr>
        <p:sp>
          <p:nvSpPr>
            <p:cNvPr id="20" name="Овал 19"/>
            <p:cNvSpPr/>
            <p:nvPr/>
          </p:nvSpPr>
          <p:spPr>
            <a:xfrm>
              <a:off x="434351" y="491322"/>
              <a:ext cx="2488013" cy="1094512"/>
            </a:xfrm>
            <a:prstGeom prst="ellipse">
              <a:avLst/>
            </a:prstGeom>
            <a:solidFill>
              <a:srgbClr val="FF66FF">
                <a:alpha val="23000"/>
              </a:srgb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8198" name="Text Box 6"/>
            <p:cNvSpPr txBox="1">
              <a:spLocks noChangeArrowheads="1"/>
            </p:cNvSpPr>
            <p:nvPr/>
          </p:nvSpPr>
          <p:spPr bwMode="auto">
            <a:xfrm>
              <a:off x="591264" y="674662"/>
              <a:ext cx="2174185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altLang="ru-RU" sz="3600" b="1" i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</a:rPr>
                <a:t>Радианы</a:t>
              </a:r>
            </a:p>
          </p:txBody>
        </p:sp>
      </p:grpSp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4202113" y="1296988"/>
            <a:ext cx="754062" cy="1108075"/>
            <a:chOff x="4202748" y="1297010"/>
            <a:chExt cx="753386" cy="1107996"/>
          </a:xfrm>
        </p:grpSpPr>
        <p:sp>
          <p:nvSpPr>
            <p:cNvPr id="17" name="Овал 16"/>
            <p:cNvSpPr/>
            <p:nvPr/>
          </p:nvSpPr>
          <p:spPr>
            <a:xfrm>
              <a:off x="4202748" y="1728058"/>
              <a:ext cx="753386" cy="484912"/>
            </a:xfrm>
            <a:prstGeom prst="ellipse">
              <a:avLst/>
            </a:prstGeom>
            <a:solidFill>
              <a:srgbClr val="FF66FF">
                <a:alpha val="29000"/>
              </a:srgb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>
              <a:off x="4235660" y="1297010"/>
              <a:ext cx="631904" cy="11079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altLang="ru-RU" sz="6600" i="1" dirty="0">
                  <a:ln>
                    <a:solidFill>
                      <a:srgbClr val="FFFF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  <a:sym typeface="Symbol" pitchFamily="18" charset="2"/>
                </a:rPr>
                <a:t>=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09577E-6 L -0.00555 -0.376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18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2607E-6 L -0.0552 0.6736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3368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102E-6 L -0.15 -0.0166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83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83067E-6 L -0.00018 0.426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2130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01781E-7 L 0.06598 0.563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281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6.01434E-8 L -0.00382 -0.2521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26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  <p:bldP spid="8196" grpId="0" animBg="1"/>
      <p:bldP spid="8200" grpId="0" animBg="1"/>
      <p:bldP spid="820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268538" y="1635125"/>
            <a:ext cx="42830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r>
              <a:rPr lang="ru-RU" altLang="ru-RU" sz="4000" i="1">
                <a:latin typeface="Cambria" pitchFamily="18" charset="0"/>
                <a:sym typeface="Symbol" pitchFamily="18" charset="2"/>
              </a:rPr>
              <a:t> радиан</a:t>
            </a:r>
            <a:r>
              <a:rPr lang="ru-RU" altLang="ru-RU" sz="5400" i="1">
                <a:latin typeface="Cambria" pitchFamily="18" charset="0"/>
                <a:sym typeface="Symbol" pitchFamily="18" charset="2"/>
              </a:rPr>
              <a:t>=180</a:t>
            </a:r>
          </a:p>
        </p:txBody>
      </p:sp>
      <p:sp>
        <p:nvSpPr>
          <p:cNvPr id="7254" name="Text Box 5"/>
          <p:cNvSpPr txBox="1">
            <a:spLocks noChangeArrowheads="1"/>
          </p:cNvSpPr>
          <p:nvPr/>
        </p:nvSpPr>
        <p:spPr bwMode="auto">
          <a:xfrm>
            <a:off x="179388" y="260350"/>
            <a:ext cx="8964612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Перевод из градусной меры в радианную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284663" y="2924175"/>
            <a:ext cx="792162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6600" b="1">
                <a:latin typeface="Cambria" pitchFamily="18" charset="0"/>
                <a:sym typeface="Symbol" pitchFamily="18" charset="2"/>
              </a:rPr>
              <a:t></a:t>
            </a:r>
          </a:p>
        </p:txBody>
      </p:sp>
      <p:graphicFrame>
        <p:nvGraphicFramePr>
          <p:cNvPr id="2" name="Object 82"/>
          <p:cNvGraphicFramePr>
            <a:graphicFrameLocks noChangeAspect="1"/>
          </p:cNvGraphicFramePr>
          <p:nvPr/>
        </p:nvGraphicFramePr>
        <p:xfrm>
          <a:off x="2438400" y="4267200"/>
          <a:ext cx="1846263" cy="1317625"/>
        </p:xfrm>
        <a:graphic>
          <a:graphicData uri="http://schemas.openxmlformats.org/presentationml/2006/ole">
            <p:oleObj spid="_x0000_s7250" name="Формула" r:id="rId3" imgW="266400" imgH="190440" progId="Equation.3">
              <p:embed/>
            </p:oleObj>
          </a:graphicData>
        </a:graphic>
      </p:graphicFrame>
      <p:graphicFrame>
        <p:nvGraphicFramePr>
          <p:cNvPr id="7251" name="Object 83"/>
          <p:cNvGraphicFramePr>
            <a:graphicFrameLocks noChangeAspect="1"/>
          </p:cNvGraphicFramePr>
          <p:nvPr/>
        </p:nvGraphicFramePr>
        <p:xfrm>
          <a:off x="6696075" y="2333625"/>
          <a:ext cx="790575" cy="1493838"/>
        </p:xfrm>
        <a:graphic>
          <a:graphicData uri="http://schemas.openxmlformats.org/presentationml/2006/ole">
            <p:oleObj spid="_x0000_s7251" name="Формула" r:id="rId4" imgW="114120" imgH="215640" progId="Equation.3">
              <p:embed/>
            </p:oleObj>
          </a:graphicData>
        </a:graphic>
      </p:graphicFrame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255838" y="1641475"/>
            <a:ext cx="8032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endParaRPr lang="ru-RU" sz="880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695825" y="5105400"/>
            <a:ext cx="762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953000" y="2057400"/>
            <a:ext cx="12811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5400" i="1">
                <a:latin typeface="Cambria" pitchFamily="18" charset="0"/>
                <a:sym typeface="Symbol" pitchFamily="18" charset="2"/>
              </a:rPr>
              <a:t>180</a:t>
            </a:r>
          </a:p>
        </p:txBody>
      </p:sp>
      <p:graphicFrame>
        <p:nvGraphicFramePr>
          <p:cNvPr id="11" name="Object 84"/>
          <p:cNvGraphicFramePr>
            <a:graphicFrameLocks noChangeAspect="1"/>
          </p:cNvGraphicFramePr>
          <p:nvPr/>
        </p:nvGraphicFramePr>
        <p:xfrm>
          <a:off x="5715000" y="4724400"/>
          <a:ext cx="1371600" cy="746125"/>
        </p:xfrm>
        <a:graphic>
          <a:graphicData uri="http://schemas.openxmlformats.org/presentationml/2006/ole">
            <p:oleObj spid="_x0000_s7252" name="Формула" r:id="rId5" imgW="317225" imgH="203024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94541E-6 L 0.25938 0.3215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1607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82373E-6 L -0.0533 0.4212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4" y="210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4" grpId="0"/>
      <p:bldP spid="6" grpId="1"/>
      <p:bldP spid="6" grpId="2"/>
      <p:bldP spid="9" grpId="1"/>
      <p:bldP spid="9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268538" y="1635125"/>
            <a:ext cx="42830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r>
              <a:rPr lang="ru-RU" altLang="ru-RU" sz="4000" i="1">
                <a:latin typeface="Cambria" pitchFamily="18" charset="0"/>
                <a:sym typeface="Symbol" pitchFamily="18" charset="2"/>
              </a:rPr>
              <a:t> радиан</a:t>
            </a:r>
            <a:r>
              <a:rPr lang="ru-RU" altLang="ru-RU" sz="5400" i="1">
                <a:latin typeface="Cambria" pitchFamily="18" charset="0"/>
                <a:sym typeface="Symbol" pitchFamily="18" charset="2"/>
              </a:rPr>
              <a:t>=180</a:t>
            </a:r>
          </a:p>
        </p:txBody>
      </p:sp>
      <p:sp>
        <p:nvSpPr>
          <p:cNvPr id="17486" name="Text Box 5"/>
          <p:cNvSpPr txBox="1">
            <a:spLocks noChangeArrowheads="1"/>
          </p:cNvSpPr>
          <p:nvPr/>
        </p:nvSpPr>
        <p:spPr bwMode="auto">
          <a:xfrm>
            <a:off x="179388" y="260350"/>
            <a:ext cx="8964612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Перевод из градусной меры в радианную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284663" y="2924175"/>
            <a:ext cx="792162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6600" b="1">
                <a:latin typeface="Cambria" pitchFamily="18" charset="0"/>
                <a:sym typeface="Symbol" pitchFamily="18" charset="2"/>
              </a:rPr>
              <a:t></a:t>
            </a:r>
          </a:p>
        </p:txBody>
      </p:sp>
      <p:graphicFrame>
        <p:nvGraphicFramePr>
          <p:cNvPr id="2" name="Object 74"/>
          <p:cNvGraphicFramePr>
            <a:graphicFrameLocks noChangeAspect="1"/>
          </p:cNvGraphicFramePr>
          <p:nvPr/>
        </p:nvGraphicFramePr>
        <p:xfrm>
          <a:off x="2306638" y="4222750"/>
          <a:ext cx="2111375" cy="1406525"/>
        </p:xfrm>
        <a:graphic>
          <a:graphicData uri="http://schemas.openxmlformats.org/presentationml/2006/ole">
            <p:oleObj spid="_x0000_s17482" name="Формула" r:id="rId3" imgW="304560" imgH="203040" progId="Equation.3">
              <p:embed/>
            </p:oleObj>
          </a:graphicData>
        </a:graphic>
      </p:graphicFrame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255838" y="1641475"/>
            <a:ext cx="8032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endParaRPr lang="ru-RU" sz="880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695825" y="5105400"/>
            <a:ext cx="762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953000" y="2057400"/>
            <a:ext cx="12811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5400" i="1">
                <a:latin typeface="Cambria" pitchFamily="18" charset="0"/>
                <a:sym typeface="Symbol" pitchFamily="18" charset="2"/>
              </a:rPr>
              <a:t>180</a:t>
            </a:r>
          </a:p>
        </p:txBody>
      </p:sp>
      <p:graphicFrame>
        <p:nvGraphicFramePr>
          <p:cNvPr id="3" name="Object 75"/>
          <p:cNvGraphicFramePr>
            <a:graphicFrameLocks noChangeAspect="1"/>
          </p:cNvGraphicFramePr>
          <p:nvPr/>
        </p:nvGraphicFramePr>
        <p:xfrm>
          <a:off x="6540500" y="4800600"/>
          <a:ext cx="1309688" cy="838200"/>
        </p:xfrm>
        <a:graphic>
          <a:graphicData uri="http://schemas.openxmlformats.org/presentationml/2006/ole">
            <p:oleObj spid="_x0000_s17483" name="Формула" r:id="rId4" imgW="317225" imgH="203024" progId="Equation.3">
              <p:embed/>
            </p:oleObj>
          </a:graphicData>
        </a:graphic>
      </p:graphicFrame>
      <p:graphicFrame>
        <p:nvGraphicFramePr>
          <p:cNvPr id="4" name="Object 76"/>
          <p:cNvGraphicFramePr>
            <a:graphicFrameLocks noChangeAspect="1"/>
          </p:cNvGraphicFramePr>
          <p:nvPr/>
        </p:nvGraphicFramePr>
        <p:xfrm>
          <a:off x="2292350" y="4648200"/>
          <a:ext cx="881063" cy="966788"/>
        </p:xfrm>
        <a:graphic>
          <a:graphicData uri="http://schemas.openxmlformats.org/presentationml/2006/ole">
            <p:oleObj spid="_x0000_s17484" name="Формула" r:id="rId5" imgW="126720" imgH="139680" progId="Equation.3">
              <p:embed/>
            </p:oleObj>
          </a:graphicData>
        </a:graphic>
      </p:graphicFrame>
      <p:sp>
        <p:nvSpPr>
          <p:cNvPr id="7" name="Овал 6"/>
          <p:cNvSpPr/>
          <p:nvPr/>
        </p:nvSpPr>
        <p:spPr>
          <a:xfrm flipV="1">
            <a:off x="5715000" y="5105400"/>
            <a:ext cx="46038" cy="460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Выгнутая вниз стрелка 4"/>
          <p:cNvSpPr/>
          <p:nvPr/>
        </p:nvSpPr>
        <p:spPr>
          <a:xfrm>
            <a:off x="2890838" y="5537200"/>
            <a:ext cx="3509962" cy="838200"/>
          </a:xfrm>
          <a:prstGeom prst="curved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94541E-6 L 0.25938 0.3215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1607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82373E-6 L -0.0533 0.421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4" y="210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2748E-6 L 0.1007 0.09855 C 0.12188 0.12099 0.15348 0.13325 0.18646 0.13325 C 0.22414 0.13325 0.25417 0.12099 0.27535 0.09855 L 0.37622 -4.42748E-6 " pathEditMode="relative" rAng="0" ptsTypes="FffFF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6662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4" grpId="0"/>
      <p:bldP spid="6" grpId="0"/>
      <p:bldP spid="6" grpId="1"/>
      <p:bldP spid="9" grpId="0"/>
      <p:bldP spid="9" grpId="1"/>
      <p:bldP spid="7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79" name="Text Box 4"/>
          <p:cNvSpPr txBox="1">
            <a:spLocks noChangeArrowheads="1"/>
          </p:cNvSpPr>
          <p:nvPr/>
        </p:nvSpPr>
        <p:spPr bwMode="auto">
          <a:xfrm>
            <a:off x="2554288" y="368300"/>
            <a:ext cx="42830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r>
              <a:rPr lang="ru-RU" altLang="ru-RU" sz="4000" i="1">
                <a:latin typeface="Cambria" pitchFamily="18" charset="0"/>
                <a:sym typeface="Symbol" pitchFamily="18" charset="2"/>
              </a:rPr>
              <a:t> радиан</a:t>
            </a:r>
            <a:r>
              <a:rPr lang="ru-RU" altLang="ru-RU" sz="5400" i="1">
                <a:latin typeface="Cambria" pitchFamily="18" charset="0"/>
                <a:sym typeface="Symbol" pitchFamily="18" charset="2"/>
              </a:rPr>
              <a:t>=180</a:t>
            </a:r>
          </a:p>
        </p:txBody>
      </p:sp>
      <p:sp>
        <p:nvSpPr>
          <p:cNvPr id="18880" name="Text Box 5"/>
          <p:cNvSpPr txBox="1">
            <a:spLocks noChangeArrowheads="1"/>
          </p:cNvSpPr>
          <p:nvPr/>
        </p:nvSpPr>
        <p:spPr bwMode="auto">
          <a:xfrm>
            <a:off x="179388" y="76200"/>
            <a:ext cx="89646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 i="1">
                <a:latin typeface="Cambria" pitchFamily="18" charset="0"/>
              </a:rPr>
              <a:t>Примеры: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059113" y="5013325"/>
            <a:ext cx="79692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endParaRPr lang="ru-RU" sz="880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619250" y="5734050"/>
            <a:ext cx="1270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5400" i="1">
                <a:latin typeface="Cambria" pitchFamily="18" charset="0"/>
                <a:sym typeface="Symbol" pitchFamily="18" charset="2"/>
              </a:rPr>
              <a:t>180</a:t>
            </a:r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1844675"/>
            <a:ext cx="901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Объект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989138"/>
            <a:ext cx="1651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1905000" y="2590800"/>
            <a:ext cx="762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 flipV="1">
            <a:off x="2819400" y="2568575"/>
            <a:ext cx="46038" cy="444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Объект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05600" y="1600200"/>
            <a:ext cx="1192213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Объект 1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100" y="1557338"/>
            <a:ext cx="2151063" cy="191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Объект 1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57600" y="2378075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Объект 1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1613" y="3657600"/>
            <a:ext cx="1651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2012950" y="4267200"/>
            <a:ext cx="762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 flipV="1">
            <a:off x="2887663" y="4244975"/>
            <a:ext cx="46037" cy="444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2" name="Объект 2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35375" y="4005263"/>
            <a:ext cx="1303338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" name="Object 439"/>
          <p:cNvGraphicFramePr>
            <a:graphicFrameLocks noChangeAspect="1"/>
          </p:cNvGraphicFramePr>
          <p:nvPr/>
        </p:nvGraphicFramePr>
        <p:xfrm>
          <a:off x="1908175" y="3429000"/>
          <a:ext cx="909638" cy="866775"/>
        </p:xfrm>
        <a:graphic>
          <a:graphicData uri="http://schemas.openxmlformats.org/presentationml/2006/ole">
            <p:oleObj spid="_x0000_s18871" name="Формула" r:id="rId9" imgW="203040" imgH="177480" progId="Equation.3">
              <p:embed/>
            </p:oleObj>
          </a:graphicData>
        </a:graphic>
      </p:graphicFrame>
      <p:graphicFrame>
        <p:nvGraphicFramePr>
          <p:cNvPr id="18" name="Object 440"/>
          <p:cNvGraphicFramePr>
            <a:graphicFrameLocks noChangeAspect="1"/>
          </p:cNvGraphicFramePr>
          <p:nvPr/>
        </p:nvGraphicFramePr>
        <p:xfrm>
          <a:off x="4500563" y="3141663"/>
          <a:ext cx="2271712" cy="2028825"/>
        </p:xfrm>
        <a:graphic>
          <a:graphicData uri="http://schemas.openxmlformats.org/presentationml/2006/ole">
            <p:oleObj spid="_x0000_s18872" name="Формула" r:id="rId10" imgW="469800" imgH="419040" progId="Equation.3">
              <p:embed/>
            </p:oleObj>
          </a:graphicData>
        </a:graphic>
      </p:graphicFrame>
      <p:graphicFrame>
        <p:nvGraphicFramePr>
          <p:cNvPr id="23" name="Object 441"/>
          <p:cNvGraphicFramePr>
            <a:graphicFrameLocks noChangeAspect="1"/>
          </p:cNvGraphicFramePr>
          <p:nvPr/>
        </p:nvGraphicFramePr>
        <p:xfrm>
          <a:off x="6837363" y="3276600"/>
          <a:ext cx="1697037" cy="1816100"/>
        </p:xfrm>
        <a:graphic>
          <a:graphicData uri="http://schemas.openxmlformats.org/presentationml/2006/ole">
            <p:oleObj spid="_x0000_s18873" name="Формула" r:id="rId11" imgW="368280" imgH="393480" progId="Equation.3">
              <p:embed/>
            </p:oleObj>
          </a:graphicData>
        </a:graphic>
      </p:graphicFrame>
      <p:sp>
        <p:nvSpPr>
          <p:cNvPr id="27" name="Прямоугольник 26"/>
          <p:cNvSpPr>
            <a:spLocks noChangeArrowheads="1"/>
          </p:cNvSpPr>
          <p:nvPr/>
        </p:nvSpPr>
        <p:spPr bwMode="auto">
          <a:xfrm>
            <a:off x="2987675" y="3357563"/>
            <a:ext cx="796925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endParaRPr lang="ru-RU" sz="8800"/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835150" y="4221163"/>
            <a:ext cx="1270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5400" i="1">
                <a:latin typeface="Cambria" pitchFamily="18" charset="0"/>
                <a:sym typeface="Symbol" pitchFamily="18" charset="2"/>
              </a:rPr>
              <a:t>180</a:t>
            </a:r>
          </a:p>
        </p:txBody>
      </p:sp>
      <p:graphicFrame>
        <p:nvGraphicFramePr>
          <p:cNvPr id="29" name="Object 442"/>
          <p:cNvGraphicFramePr>
            <a:graphicFrameLocks noChangeAspect="1"/>
          </p:cNvGraphicFramePr>
          <p:nvPr/>
        </p:nvGraphicFramePr>
        <p:xfrm>
          <a:off x="12700" y="5105400"/>
          <a:ext cx="1936750" cy="990600"/>
        </p:xfrm>
        <a:graphic>
          <a:graphicData uri="http://schemas.openxmlformats.org/presentationml/2006/ole">
            <p:oleObj spid="_x0000_s18874" name="Формула" r:id="rId12" imgW="431640" imgH="203040" progId="Equation.3">
              <p:embed/>
            </p:oleObj>
          </a:graphicData>
        </a:graphic>
      </p:graphicFrame>
      <p:cxnSp>
        <p:nvCxnSpPr>
          <p:cNvPr id="30" name="Прямая соединительная линия 29"/>
          <p:cNvCxnSpPr/>
          <p:nvPr/>
        </p:nvCxnSpPr>
        <p:spPr>
          <a:xfrm>
            <a:off x="1949450" y="5715000"/>
            <a:ext cx="7620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 flipV="1">
            <a:off x="2828925" y="5715000"/>
            <a:ext cx="46038" cy="460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32" name="AutoShape 443"/>
          <p:cNvGraphicFramePr>
            <a:graphicFrameLocks noChangeAspect="1"/>
          </p:cNvGraphicFramePr>
          <p:nvPr/>
        </p:nvGraphicFramePr>
        <p:xfrm>
          <a:off x="4038600" y="5486400"/>
          <a:ext cx="838200" cy="457200"/>
        </p:xfrm>
        <a:graphic>
          <a:graphicData uri="http://schemas.openxmlformats.org/presentationml/2006/ole">
            <p:oleObj spid="_x0000_s18875" name="Формула" r:id="rId13" imgW="0" imgH="0" progId="Equation.3">
              <p:embed/>
            </p:oleObj>
          </a:graphicData>
        </a:graphic>
      </p:graphicFrame>
      <p:graphicFrame>
        <p:nvGraphicFramePr>
          <p:cNvPr id="33" name="Object 444"/>
          <p:cNvGraphicFramePr>
            <a:graphicFrameLocks noChangeAspect="1"/>
          </p:cNvGraphicFramePr>
          <p:nvPr/>
        </p:nvGraphicFramePr>
        <p:xfrm>
          <a:off x="1835150" y="4868863"/>
          <a:ext cx="1138238" cy="866775"/>
        </p:xfrm>
        <a:graphic>
          <a:graphicData uri="http://schemas.openxmlformats.org/presentationml/2006/ole">
            <p:oleObj spid="_x0000_s18876" name="Формула" r:id="rId14" imgW="253800" imgH="177480" progId="Equation.3">
              <p:embed/>
            </p:oleObj>
          </a:graphicData>
        </a:graphic>
      </p:graphicFrame>
      <p:graphicFrame>
        <p:nvGraphicFramePr>
          <p:cNvPr id="34" name="Object 445"/>
          <p:cNvGraphicFramePr>
            <a:graphicFrameLocks noChangeAspect="1"/>
          </p:cNvGraphicFramePr>
          <p:nvPr/>
        </p:nvGraphicFramePr>
        <p:xfrm>
          <a:off x="4716463" y="4581525"/>
          <a:ext cx="2616200" cy="1981200"/>
        </p:xfrm>
        <a:graphic>
          <a:graphicData uri="http://schemas.openxmlformats.org/presentationml/2006/ole">
            <p:oleObj spid="_x0000_s18877" name="Формула" r:id="rId15" imgW="533160" imgH="419040" progId="Equation.3">
              <p:embed/>
            </p:oleObj>
          </a:graphicData>
        </a:graphic>
      </p:graphicFrame>
      <p:graphicFrame>
        <p:nvGraphicFramePr>
          <p:cNvPr id="35" name="Object 446"/>
          <p:cNvGraphicFramePr>
            <a:graphicFrameLocks noChangeAspect="1"/>
          </p:cNvGraphicFramePr>
          <p:nvPr/>
        </p:nvGraphicFramePr>
        <p:xfrm>
          <a:off x="7315200" y="4800600"/>
          <a:ext cx="1657350" cy="1684338"/>
        </p:xfrm>
        <a:graphic>
          <a:graphicData uri="http://schemas.openxmlformats.org/presentationml/2006/ole">
            <p:oleObj spid="_x0000_s18878" name="Формула" r:id="rId16" imgW="368280" imgH="393480" progId="Equation.3">
              <p:embed/>
            </p:oleObj>
          </a:graphicData>
        </a:graphic>
      </p:graphicFrame>
      <p:sp>
        <p:nvSpPr>
          <p:cNvPr id="36" name="Прямоугольник 35"/>
          <p:cNvSpPr>
            <a:spLocks noChangeArrowheads="1"/>
          </p:cNvSpPr>
          <p:nvPr/>
        </p:nvSpPr>
        <p:spPr bwMode="auto">
          <a:xfrm>
            <a:off x="2916238" y="1773238"/>
            <a:ext cx="796925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endParaRPr lang="ru-RU" sz="8800"/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763713" y="2636838"/>
            <a:ext cx="1270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5400" i="1">
                <a:latin typeface="Cambria" pitchFamily="18" charset="0"/>
                <a:sym typeface="Symbol" pitchFamily="18" charset="2"/>
              </a:rPr>
              <a:t>180</a:t>
            </a:r>
          </a:p>
        </p:txBody>
      </p:sp>
      <p:sp>
        <p:nvSpPr>
          <p:cNvPr id="2" name="Стрелка вправо 1">
            <a:hlinkClick r:id="rId17" action="ppaction://hlinksldjump"/>
          </p:cNvPr>
          <p:cNvSpPr/>
          <p:nvPr/>
        </p:nvSpPr>
        <p:spPr>
          <a:xfrm>
            <a:off x="76200" y="6400800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" name="Объект 2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79838" y="5445125"/>
            <a:ext cx="1303337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1" name="Text Box 4"/>
          <p:cNvSpPr txBox="1">
            <a:spLocks noChangeArrowheads="1"/>
          </p:cNvSpPr>
          <p:nvPr/>
        </p:nvSpPr>
        <p:spPr bwMode="auto">
          <a:xfrm>
            <a:off x="0" y="188913"/>
            <a:ext cx="89646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 i="1">
                <a:latin typeface="Cambria" pitchFamily="18" charset="0"/>
              </a:rPr>
              <a:t>Примеры:</a:t>
            </a:r>
          </a:p>
        </p:txBody>
      </p:sp>
      <p:graphicFrame>
        <p:nvGraphicFramePr>
          <p:cNvPr id="12293" name="Object 230"/>
          <p:cNvGraphicFramePr>
            <a:graphicFrameLocks noChangeAspect="1"/>
          </p:cNvGraphicFramePr>
          <p:nvPr/>
        </p:nvGraphicFramePr>
        <p:xfrm>
          <a:off x="1042988" y="1484313"/>
          <a:ext cx="1636712" cy="903287"/>
        </p:xfrm>
        <a:graphic>
          <a:graphicData uri="http://schemas.openxmlformats.org/presentationml/2006/ole">
            <p:oleObj spid="_x0000_s8422" name="Формула" r:id="rId3" imgW="368280" imgH="203040" progId="Equation.3">
              <p:embed/>
            </p:oleObj>
          </a:graphicData>
        </a:graphic>
      </p:graphicFrame>
      <p:sp>
        <p:nvSpPr>
          <p:cNvPr id="8432" name="Text Box 6"/>
          <p:cNvSpPr txBox="1">
            <a:spLocks noChangeArrowheads="1"/>
          </p:cNvSpPr>
          <p:nvPr/>
        </p:nvSpPr>
        <p:spPr bwMode="auto">
          <a:xfrm>
            <a:off x="250825" y="1628775"/>
            <a:ext cx="863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1.</a:t>
            </a:r>
          </a:p>
        </p:txBody>
      </p:sp>
      <p:graphicFrame>
        <p:nvGraphicFramePr>
          <p:cNvPr id="12295" name="Object 231"/>
          <p:cNvGraphicFramePr>
            <a:graphicFrameLocks noChangeAspect="1"/>
          </p:cNvGraphicFramePr>
          <p:nvPr/>
        </p:nvGraphicFramePr>
        <p:xfrm>
          <a:off x="6008688" y="1071563"/>
          <a:ext cx="2595562" cy="1751012"/>
        </p:xfrm>
        <a:graphic>
          <a:graphicData uri="http://schemas.openxmlformats.org/presentationml/2006/ole">
            <p:oleObj spid="_x0000_s8423" name="Формула" r:id="rId4" imgW="583920" imgH="393480" progId="Equation.3">
              <p:embed/>
            </p:oleObj>
          </a:graphicData>
        </a:graphic>
      </p:graphicFrame>
      <p:graphicFrame>
        <p:nvGraphicFramePr>
          <p:cNvPr id="12296" name="Object 232"/>
          <p:cNvGraphicFramePr>
            <a:graphicFrameLocks noChangeAspect="1"/>
          </p:cNvGraphicFramePr>
          <p:nvPr/>
        </p:nvGraphicFramePr>
        <p:xfrm>
          <a:off x="1116013" y="3284538"/>
          <a:ext cx="1636712" cy="904875"/>
        </p:xfrm>
        <a:graphic>
          <a:graphicData uri="http://schemas.openxmlformats.org/presentationml/2006/ole">
            <p:oleObj spid="_x0000_s8424" name="Формула" r:id="rId5" imgW="368280" imgH="203040" progId="Equation.3">
              <p:embed/>
            </p:oleObj>
          </a:graphicData>
        </a:graphic>
      </p:graphicFrame>
      <p:sp>
        <p:nvSpPr>
          <p:cNvPr id="8433" name="Text Box 9"/>
          <p:cNvSpPr txBox="1">
            <a:spLocks noChangeArrowheads="1"/>
          </p:cNvSpPr>
          <p:nvPr/>
        </p:nvSpPr>
        <p:spPr bwMode="auto">
          <a:xfrm>
            <a:off x="250825" y="3421063"/>
            <a:ext cx="863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2.</a:t>
            </a:r>
          </a:p>
        </p:txBody>
      </p:sp>
      <p:graphicFrame>
        <p:nvGraphicFramePr>
          <p:cNvPr id="12298" name="Object 233"/>
          <p:cNvGraphicFramePr>
            <a:graphicFrameLocks noChangeAspect="1"/>
          </p:cNvGraphicFramePr>
          <p:nvPr/>
        </p:nvGraphicFramePr>
        <p:xfrm>
          <a:off x="6008688" y="2863850"/>
          <a:ext cx="2595562" cy="1751013"/>
        </p:xfrm>
        <a:graphic>
          <a:graphicData uri="http://schemas.openxmlformats.org/presentationml/2006/ole">
            <p:oleObj spid="_x0000_s8425" name="Формула" r:id="rId6" imgW="583920" imgH="393480" progId="Equation.3">
              <p:embed/>
            </p:oleObj>
          </a:graphicData>
        </a:graphic>
      </p:graphicFrame>
      <p:graphicFrame>
        <p:nvGraphicFramePr>
          <p:cNvPr id="12299" name="Object 234"/>
          <p:cNvGraphicFramePr>
            <a:graphicFrameLocks noChangeAspect="1"/>
          </p:cNvGraphicFramePr>
          <p:nvPr/>
        </p:nvGraphicFramePr>
        <p:xfrm>
          <a:off x="2744788" y="4660900"/>
          <a:ext cx="3556000" cy="1863725"/>
        </p:xfrm>
        <a:graphic>
          <a:graphicData uri="http://schemas.openxmlformats.org/presentationml/2006/ole">
            <p:oleObj spid="_x0000_s8426" name="Формула" r:id="rId7" imgW="799920" imgH="419040" progId="Equation.3">
              <p:embed/>
            </p:oleObj>
          </a:graphicData>
        </a:graphic>
      </p:graphicFrame>
      <p:sp>
        <p:nvSpPr>
          <p:cNvPr id="8434" name="Text Box 12"/>
          <p:cNvSpPr txBox="1">
            <a:spLocks noChangeArrowheads="1"/>
          </p:cNvSpPr>
          <p:nvPr/>
        </p:nvSpPr>
        <p:spPr bwMode="auto">
          <a:xfrm>
            <a:off x="238125" y="5300663"/>
            <a:ext cx="863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b="1">
                <a:latin typeface="Cambria" pitchFamily="18" charset="0"/>
              </a:rPr>
              <a:t>3.</a:t>
            </a:r>
          </a:p>
        </p:txBody>
      </p:sp>
      <p:graphicFrame>
        <p:nvGraphicFramePr>
          <p:cNvPr id="12301" name="Object 235"/>
          <p:cNvGraphicFramePr>
            <a:graphicFrameLocks noChangeAspect="1"/>
          </p:cNvGraphicFramePr>
          <p:nvPr/>
        </p:nvGraphicFramePr>
        <p:xfrm>
          <a:off x="6230938" y="4743450"/>
          <a:ext cx="2878137" cy="1751013"/>
        </p:xfrm>
        <a:graphic>
          <a:graphicData uri="http://schemas.openxmlformats.org/presentationml/2006/ole">
            <p:oleObj spid="_x0000_s8427" name="Формула" r:id="rId8" imgW="647640" imgH="393480" progId="Equation.3">
              <p:embed/>
            </p:oleObj>
          </a:graphicData>
        </a:graphic>
      </p:graphicFrame>
      <p:graphicFrame>
        <p:nvGraphicFramePr>
          <p:cNvPr id="12302" name="Object 236"/>
          <p:cNvGraphicFramePr>
            <a:graphicFrameLocks noChangeAspect="1"/>
          </p:cNvGraphicFramePr>
          <p:nvPr/>
        </p:nvGraphicFramePr>
        <p:xfrm>
          <a:off x="2711450" y="981075"/>
          <a:ext cx="3328988" cy="1863725"/>
        </p:xfrm>
        <a:graphic>
          <a:graphicData uri="http://schemas.openxmlformats.org/presentationml/2006/ole">
            <p:oleObj spid="_x0000_s8428" name="Формула" r:id="rId9" imgW="749160" imgH="419040" progId="Equation.3">
              <p:embed/>
            </p:oleObj>
          </a:graphicData>
        </a:graphic>
      </p:graphicFrame>
      <p:graphicFrame>
        <p:nvGraphicFramePr>
          <p:cNvPr id="12303" name="Object 237"/>
          <p:cNvGraphicFramePr>
            <a:graphicFrameLocks noChangeAspect="1"/>
          </p:cNvGraphicFramePr>
          <p:nvPr/>
        </p:nvGraphicFramePr>
        <p:xfrm>
          <a:off x="2771775" y="2708275"/>
          <a:ext cx="3273425" cy="1863725"/>
        </p:xfrm>
        <a:graphic>
          <a:graphicData uri="http://schemas.openxmlformats.org/presentationml/2006/ole">
            <p:oleObj spid="_x0000_s8429" name="Формула" r:id="rId10" imgW="736560" imgH="419040" progId="Equation.3">
              <p:embed/>
            </p:oleObj>
          </a:graphicData>
        </a:graphic>
      </p:graphicFrame>
      <p:graphicFrame>
        <p:nvGraphicFramePr>
          <p:cNvPr id="12304" name="Object 238"/>
          <p:cNvGraphicFramePr>
            <a:graphicFrameLocks noChangeAspect="1"/>
          </p:cNvGraphicFramePr>
          <p:nvPr/>
        </p:nvGraphicFramePr>
        <p:xfrm>
          <a:off x="996950" y="5116513"/>
          <a:ext cx="1919288" cy="904875"/>
        </p:xfrm>
        <a:graphic>
          <a:graphicData uri="http://schemas.openxmlformats.org/presentationml/2006/ole">
            <p:oleObj spid="_x0000_s8430" name="Формула" r:id="rId11" imgW="431640" imgH="2030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90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 Переведите в радианную меру углы:</a:t>
            </a:r>
          </a:p>
        </p:txBody>
      </p:sp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250825" y="1758950"/>
            <a:ext cx="2376488" cy="1370013"/>
            <a:chOff x="381000" y="1221070"/>
            <a:chExt cx="2376488" cy="1369729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685800" y="1221070"/>
              <a:ext cx="1600200" cy="1369729"/>
            </a:xfrm>
            <a:prstGeom prst="roundRect">
              <a:avLst/>
            </a:prstGeo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16" name="Text Box 4"/>
            <p:cNvSpPr txBox="1">
              <a:spLocks noChangeArrowheads="1"/>
            </p:cNvSpPr>
            <p:nvPr/>
          </p:nvSpPr>
          <p:spPr bwMode="auto">
            <a:xfrm>
              <a:off x="381000" y="1454385"/>
              <a:ext cx="2376488" cy="8237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45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67552" y="3446194"/>
            <a:ext cx="1600200" cy="1369729"/>
            <a:chOff x="122388" y="3452736"/>
            <a:chExt cx="1600200" cy="1369729"/>
          </a:xfr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22388" y="3452736"/>
              <a:ext cx="1600200" cy="1369729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19" name="Text Box 7"/>
            <p:cNvSpPr txBox="1">
              <a:spLocks noChangeArrowheads="1"/>
            </p:cNvSpPr>
            <p:nvPr/>
          </p:nvSpPr>
          <p:spPr bwMode="auto">
            <a:xfrm>
              <a:off x="130229" y="3719103"/>
              <a:ext cx="1592359" cy="823912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 10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82682" y="5096723"/>
            <a:ext cx="1600200" cy="1369729"/>
            <a:chOff x="-82631" y="5316643"/>
            <a:chExt cx="1600200" cy="1369729"/>
          </a:xfr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-82631" y="5316643"/>
              <a:ext cx="1600200" cy="1369729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24" name="Text Box 12"/>
            <p:cNvSpPr txBox="1">
              <a:spLocks noChangeArrowheads="1"/>
            </p:cNvSpPr>
            <p:nvPr/>
          </p:nvSpPr>
          <p:spPr bwMode="auto">
            <a:xfrm>
              <a:off x="83344" y="5604212"/>
              <a:ext cx="1355725" cy="83099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36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7010886" y="1751132"/>
            <a:ext cx="1736656" cy="1369729"/>
            <a:chOff x="5992716" y="2005154"/>
            <a:chExt cx="1736656" cy="136972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5992716" y="2005154"/>
              <a:ext cx="1600200" cy="1369729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28" name="Text Box 16"/>
            <p:cNvSpPr txBox="1">
              <a:spLocks noChangeArrowheads="1"/>
            </p:cNvSpPr>
            <p:nvPr/>
          </p:nvSpPr>
          <p:spPr bwMode="auto">
            <a:xfrm>
              <a:off x="6051067" y="2278062"/>
              <a:ext cx="1678305" cy="82391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240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70" name="Группа 69"/>
          <p:cNvGrpSpPr>
            <a:grpSpLocks/>
          </p:cNvGrpSpPr>
          <p:nvPr/>
        </p:nvGrpSpPr>
        <p:grpSpPr bwMode="auto">
          <a:xfrm>
            <a:off x="6802438" y="3449638"/>
            <a:ext cx="2017712" cy="1370012"/>
            <a:chOff x="5572754" y="3570678"/>
            <a:chExt cx="2018348" cy="1369729"/>
          </a:xfrm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5791898" y="3570678"/>
              <a:ext cx="1599116" cy="1369729"/>
            </a:xfrm>
            <a:prstGeom prst="roundRect">
              <a:avLst/>
            </a:prstGeo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29" name="Text Box 17"/>
            <p:cNvSpPr txBox="1">
              <a:spLocks noChangeArrowheads="1"/>
            </p:cNvSpPr>
            <p:nvPr/>
          </p:nvSpPr>
          <p:spPr bwMode="auto">
            <a:xfrm>
              <a:off x="5572754" y="3843672"/>
              <a:ext cx="2018348" cy="82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150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71" name="Группа 70"/>
          <p:cNvGrpSpPr>
            <a:grpSpLocks/>
          </p:cNvGrpSpPr>
          <p:nvPr/>
        </p:nvGrpSpPr>
        <p:grpSpPr bwMode="auto">
          <a:xfrm>
            <a:off x="6856413" y="5103813"/>
            <a:ext cx="2066925" cy="1368425"/>
            <a:chOff x="6281419" y="5131761"/>
            <a:chExt cx="2067561" cy="1369729"/>
          </a:xfrm>
        </p:grpSpPr>
        <p:sp>
          <p:nvSpPr>
            <p:cNvPr id="47" name="Скругленный прямоугольник 46"/>
            <p:cNvSpPr/>
            <p:nvPr/>
          </p:nvSpPr>
          <p:spPr>
            <a:xfrm>
              <a:off x="6430690" y="5131761"/>
              <a:ext cx="1600692" cy="1369729"/>
            </a:xfrm>
            <a:prstGeom prst="roundRect">
              <a:avLst/>
            </a:prstGeo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30" name="Text Box 18"/>
            <p:cNvSpPr txBox="1">
              <a:spLocks noChangeArrowheads="1"/>
            </p:cNvSpPr>
            <p:nvPr/>
          </p:nvSpPr>
          <p:spPr bwMode="auto">
            <a:xfrm>
              <a:off x="6281419" y="5370113"/>
              <a:ext cx="2067561" cy="8231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330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567552" y="1759096"/>
            <a:ext cx="1600200" cy="1369729"/>
            <a:chOff x="-1765711" y="510092"/>
            <a:chExt cx="1600200" cy="136972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-1765711" y="510092"/>
              <a:ext cx="1600200" cy="1369729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" name="Объект 4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192624" y="510092"/>
              <a:ext cx="495427" cy="1327465"/>
            </a:xfrm>
            <a:prstGeom prst="rect">
              <a:avLst/>
            </a:prstGeom>
            <a:noFill/>
          </p:spPr>
        </p:pic>
      </p:grpSp>
      <p:sp>
        <p:nvSpPr>
          <p:cNvPr id="17" name="Скругленный прямоугольник 16"/>
          <p:cNvSpPr/>
          <p:nvPr/>
        </p:nvSpPr>
        <p:spPr>
          <a:xfrm>
            <a:off x="623888" y="1754188"/>
            <a:ext cx="1517650" cy="13335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876675" y="5080000"/>
            <a:ext cx="1600200" cy="1370013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5" name="Группа 14"/>
          <p:cNvGrpSpPr/>
          <p:nvPr/>
        </p:nvGrpSpPr>
        <p:grpSpPr>
          <a:xfrm>
            <a:off x="555625" y="3398357"/>
            <a:ext cx="1600200" cy="1426802"/>
            <a:chOff x="1504716" y="3395663"/>
            <a:chExt cx="1600200" cy="1426802"/>
          </a:xfrm>
          <a:solidFill>
            <a:srgbClr val="FFFF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1504716" y="3452736"/>
              <a:ext cx="1600200" cy="1369729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8" name="Объект 7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906353" y="3395663"/>
              <a:ext cx="796925" cy="1426802"/>
            </a:xfrm>
            <a:prstGeom prst="rect">
              <a:avLst/>
            </a:prstGeom>
            <a:noFill/>
          </p:spPr>
        </p:pic>
      </p:grpSp>
      <p:grpSp>
        <p:nvGrpSpPr>
          <p:cNvPr id="82" name="Группа 12"/>
          <p:cNvGrpSpPr/>
          <p:nvPr/>
        </p:nvGrpSpPr>
        <p:grpSpPr>
          <a:xfrm>
            <a:off x="582613" y="4981575"/>
            <a:ext cx="1600200" cy="1477963"/>
            <a:chOff x="926408" y="4802188"/>
            <a:chExt cx="1600200" cy="1477679"/>
          </a:xfrm>
          <a:solidFill>
            <a:srgbClr val="FFFF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926408" y="4910138"/>
              <a:ext cx="1600200" cy="1369729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27784" name="Object 136"/>
            <p:cNvGraphicFramePr>
              <a:graphicFrameLocks noChangeAspect="1"/>
            </p:cNvGraphicFramePr>
            <p:nvPr/>
          </p:nvGraphicFramePr>
          <p:xfrm>
            <a:off x="1389063" y="4802188"/>
            <a:ext cx="647700" cy="1427162"/>
          </p:xfrm>
          <a:graphic>
            <a:graphicData uri="http://schemas.openxmlformats.org/presentationml/2006/ole">
              <p:oleObj spid="_x0000_s27784" name="Формула" r:id="rId5" imgW="164880" imgH="393480" progId="Equation.3">
                <p:embed/>
              </p:oleObj>
            </a:graphicData>
          </a:graphic>
        </p:graphicFrame>
      </p:grpSp>
      <p:grpSp>
        <p:nvGrpSpPr>
          <p:cNvPr id="10" name="Группа 9"/>
          <p:cNvGrpSpPr>
            <a:grpSpLocks/>
          </p:cNvGrpSpPr>
          <p:nvPr/>
        </p:nvGrpSpPr>
        <p:grpSpPr bwMode="auto">
          <a:xfrm>
            <a:off x="3549650" y="1722438"/>
            <a:ext cx="2139950" cy="1370012"/>
            <a:chOff x="2441334" y="1391876"/>
            <a:chExt cx="2139432" cy="1369729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2765106" y="1391876"/>
              <a:ext cx="1601400" cy="1369729"/>
            </a:xfrm>
            <a:prstGeom prst="roundRect">
              <a:avLst/>
            </a:prstGeo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25" name="Text Box 13"/>
            <p:cNvSpPr txBox="1">
              <a:spLocks noChangeArrowheads="1"/>
            </p:cNvSpPr>
            <p:nvPr/>
          </p:nvSpPr>
          <p:spPr bwMode="auto">
            <a:xfrm>
              <a:off x="2441334" y="1645824"/>
              <a:ext cx="2139432" cy="82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 180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sp>
        <p:nvSpPr>
          <p:cNvPr id="27" name="Скругленный прямоугольник 26"/>
          <p:cNvSpPr/>
          <p:nvPr/>
        </p:nvSpPr>
        <p:spPr>
          <a:xfrm>
            <a:off x="639763" y="3427413"/>
            <a:ext cx="1600200" cy="1368425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44513" y="5049838"/>
            <a:ext cx="1600200" cy="1368425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81" name="Группа 18"/>
          <p:cNvGrpSpPr/>
          <p:nvPr/>
        </p:nvGrpSpPr>
        <p:grpSpPr>
          <a:xfrm>
            <a:off x="3886200" y="1719263"/>
            <a:ext cx="1600200" cy="1385887"/>
            <a:chOff x="4404337" y="2089912"/>
            <a:chExt cx="1600200" cy="1386067"/>
          </a:xfrm>
          <a:solidFill>
            <a:srgbClr val="FFFF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404337" y="2089912"/>
              <a:ext cx="1600200" cy="1369729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27785" name="Object 137"/>
            <p:cNvGraphicFramePr>
              <a:graphicFrameLocks noChangeAspect="1"/>
            </p:cNvGraphicFramePr>
            <p:nvPr/>
          </p:nvGraphicFramePr>
          <p:xfrm>
            <a:off x="4702702" y="2348274"/>
            <a:ext cx="1301835" cy="1127705"/>
          </p:xfrm>
          <a:graphic>
            <a:graphicData uri="http://schemas.openxmlformats.org/presentationml/2006/ole">
              <p:oleObj spid="_x0000_s27785" name="Формула" r:id="rId6" imgW="190440" imgH="164880" progId="Equation.3">
                <p:embed/>
              </p:oleObj>
            </a:graphicData>
          </a:graphic>
        </p:graphicFrame>
      </p:grpSp>
      <p:sp>
        <p:nvSpPr>
          <p:cNvPr id="33" name="Скругленный прямоугольник 32"/>
          <p:cNvSpPr/>
          <p:nvPr/>
        </p:nvSpPr>
        <p:spPr>
          <a:xfrm>
            <a:off x="3895725" y="1735138"/>
            <a:ext cx="1600200" cy="1370012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66" name="Группа 65"/>
          <p:cNvGrpSpPr>
            <a:grpSpLocks/>
          </p:cNvGrpSpPr>
          <p:nvPr/>
        </p:nvGrpSpPr>
        <p:grpSpPr bwMode="auto">
          <a:xfrm>
            <a:off x="3692525" y="3446463"/>
            <a:ext cx="1870075" cy="1370012"/>
            <a:chOff x="3096379" y="3937015"/>
            <a:chExt cx="1869816" cy="1369729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3259869" y="3937015"/>
              <a:ext cx="1599978" cy="1369729"/>
            </a:xfrm>
            <a:prstGeom prst="roundRect">
              <a:avLst/>
            </a:prstGeo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26" name="Text Box 14"/>
            <p:cNvSpPr txBox="1">
              <a:spLocks noChangeArrowheads="1"/>
            </p:cNvSpPr>
            <p:nvPr/>
          </p:nvSpPr>
          <p:spPr bwMode="auto">
            <a:xfrm>
              <a:off x="3096379" y="4213183"/>
              <a:ext cx="1869816" cy="82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 270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65" name="Группа 64"/>
          <p:cNvGrpSpPr>
            <a:grpSpLocks/>
          </p:cNvGrpSpPr>
          <p:nvPr/>
        </p:nvGrpSpPr>
        <p:grpSpPr bwMode="auto">
          <a:xfrm>
            <a:off x="3852863" y="3455988"/>
            <a:ext cx="1600200" cy="1368425"/>
            <a:chOff x="3523308" y="3171342"/>
            <a:chExt cx="1600200" cy="1369729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3523308" y="3171342"/>
              <a:ext cx="1600200" cy="1369729"/>
            </a:xfrm>
            <a:prstGeom prst="roundRect">
              <a:avLst/>
            </a:prstGeom>
            <a:solidFill>
              <a:srgbClr val="FFFF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27786" name="Object 138"/>
            <p:cNvGraphicFramePr>
              <a:graphicFrameLocks noChangeAspect="1"/>
            </p:cNvGraphicFramePr>
            <p:nvPr/>
          </p:nvGraphicFramePr>
          <p:xfrm>
            <a:off x="3803175" y="3191592"/>
            <a:ext cx="1128786" cy="1349479"/>
          </p:xfrm>
          <a:graphic>
            <a:graphicData uri="http://schemas.openxmlformats.org/presentationml/2006/ole">
              <p:oleObj spid="_x0000_s27786" name="Формула" r:id="rId7" imgW="241200" imgH="393480" progId="Equation.3">
                <p:embed/>
              </p:oleObj>
            </a:graphicData>
          </a:graphic>
        </p:graphicFrame>
      </p:grpSp>
      <p:grpSp>
        <p:nvGrpSpPr>
          <p:cNvPr id="67" name="Группа 66"/>
          <p:cNvGrpSpPr>
            <a:grpSpLocks/>
          </p:cNvGrpSpPr>
          <p:nvPr/>
        </p:nvGrpSpPr>
        <p:grpSpPr bwMode="auto">
          <a:xfrm>
            <a:off x="3692525" y="5089525"/>
            <a:ext cx="1900238" cy="1370013"/>
            <a:chOff x="2681539" y="4955947"/>
            <a:chExt cx="1899658" cy="1369729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2830718" y="4955947"/>
              <a:ext cx="1601299" cy="1369729"/>
            </a:xfrm>
            <a:prstGeom prst="roundRect">
              <a:avLst/>
            </a:prstGeo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327" name="Text Box 15"/>
            <p:cNvSpPr txBox="1">
              <a:spLocks noChangeArrowheads="1"/>
            </p:cNvSpPr>
            <p:nvPr/>
          </p:nvSpPr>
          <p:spPr bwMode="auto">
            <a:xfrm>
              <a:off x="2681539" y="5228940"/>
              <a:ext cx="1899658" cy="82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altLang="ru-RU" sz="4800" dirty="0">
                  <a:latin typeface="+mn-lt"/>
                </a:rPr>
                <a:t> 360</a:t>
              </a:r>
              <a:r>
                <a:rPr lang="ru-RU" altLang="ru-RU" sz="4800" dirty="0">
                  <a:latin typeface="+mn-lt"/>
                  <a:sym typeface="Symbol" pitchFamily="18" charset="2"/>
                </a:rPr>
                <a:t></a:t>
              </a:r>
              <a:r>
                <a:rPr lang="ru-RU" altLang="ru-RU" sz="4800" dirty="0">
                  <a:latin typeface="+mn-lt"/>
                </a:rPr>
                <a:t> </a:t>
              </a:r>
            </a:p>
          </p:txBody>
        </p:sp>
      </p:grpSp>
      <p:grpSp>
        <p:nvGrpSpPr>
          <p:cNvPr id="68" name="Группа 67"/>
          <p:cNvGrpSpPr>
            <a:grpSpLocks/>
          </p:cNvGrpSpPr>
          <p:nvPr/>
        </p:nvGrpSpPr>
        <p:grpSpPr bwMode="auto">
          <a:xfrm>
            <a:off x="3852863" y="5103813"/>
            <a:ext cx="1600200" cy="1368425"/>
            <a:chOff x="4482306" y="5734179"/>
            <a:chExt cx="1600200" cy="1369729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4482306" y="5734179"/>
              <a:ext cx="1600200" cy="1369729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7825" name="Text Box 2"/>
            <p:cNvSpPr txBox="1">
              <a:spLocks noChangeArrowheads="1"/>
            </p:cNvSpPr>
            <p:nvPr/>
          </p:nvSpPr>
          <p:spPr bwMode="auto">
            <a:xfrm>
              <a:off x="4691639" y="5928047"/>
              <a:ext cx="1231955" cy="1015663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altLang="ru-RU" sz="6000" i="1">
                  <a:latin typeface="Cambria" pitchFamily="18" charset="0"/>
                  <a:sym typeface="Symbol" pitchFamily="18" charset="2"/>
                </a:rPr>
                <a:t>2</a:t>
              </a:r>
            </a:p>
          </p:txBody>
        </p:sp>
      </p:grpSp>
      <p:grpSp>
        <p:nvGrpSpPr>
          <p:cNvPr id="80" name="Группа 53"/>
          <p:cNvGrpSpPr/>
          <p:nvPr/>
        </p:nvGrpSpPr>
        <p:grpSpPr>
          <a:xfrm>
            <a:off x="7021513" y="1758950"/>
            <a:ext cx="1600200" cy="1370013"/>
            <a:chOff x="7047341" y="1732246"/>
            <a:chExt cx="1600200" cy="136972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1" name="Скругленный прямоугольник 40"/>
            <p:cNvSpPr/>
            <p:nvPr/>
          </p:nvSpPr>
          <p:spPr>
            <a:xfrm>
              <a:off x="7047341" y="1732246"/>
              <a:ext cx="1600200" cy="1369729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27787" name="Object 139"/>
            <p:cNvGraphicFramePr>
              <a:graphicFrameLocks noChangeAspect="1"/>
            </p:cNvGraphicFramePr>
            <p:nvPr/>
          </p:nvGraphicFramePr>
          <p:xfrm>
            <a:off x="7435822" y="1804441"/>
            <a:ext cx="973798" cy="1283934"/>
          </p:xfrm>
          <a:graphic>
            <a:graphicData uri="http://schemas.openxmlformats.org/presentationml/2006/ole">
              <p:oleObj spid="_x0000_s27787" name="Формула" r:id="rId8" imgW="253800" imgH="393480" progId="Equation.3">
                <p:embed/>
              </p:oleObj>
            </a:graphicData>
          </a:graphic>
        </p:graphicFrame>
      </p:grpSp>
      <p:grpSp>
        <p:nvGrpSpPr>
          <p:cNvPr id="78" name="Группа 55"/>
          <p:cNvGrpSpPr/>
          <p:nvPr/>
        </p:nvGrpSpPr>
        <p:grpSpPr>
          <a:xfrm>
            <a:off x="7019925" y="3455988"/>
            <a:ext cx="1600200" cy="1382712"/>
            <a:chOff x="6629400" y="3576298"/>
            <a:chExt cx="1600200" cy="1383563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6629400" y="3590594"/>
              <a:ext cx="1600200" cy="1369267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27788" name="Object 140"/>
            <p:cNvGraphicFramePr>
              <a:graphicFrameLocks noChangeAspect="1"/>
            </p:cNvGraphicFramePr>
            <p:nvPr/>
          </p:nvGraphicFramePr>
          <p:xfrm>
            <a:off x="6985680" y="3576298"/>
            <a:ext cx="887640" cy="1289348"/>
          </p:xfrm>
          <a:graphic>
            <a:graphicData uri="http://schemas.openxmlformats.org/presentationml/2006/ole">
              <p:oleObj spid="_x0000_s27788" name="Формула" r:id="rId9" imgW="241200" imgH="393480" progId="Equation.3">
                <p:embed/>
              </p:oleObj>
            </a:graphicData>
          </a:graphic>
        </p:graphicFrame>
      </p:grpSp>
      <p:grpSp>
        <p:nvGrpSpPr>
          <p:cNvPr id="77" name="Группа 62"/>
          <p:cNvGrpSpPr/>
          <p:nvPr/>
        </p:nvGrpSpPr>
        <p:grpSpPr>
          <a:xfrm>
            <a:off x="7021513" y="5119688"/>
            <a:ext cx="1600200" cy="1370012"/>
            <a:chOff x="7378843" y="5072760"/>
            <a:chExt cx="1600200" cy="136972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7378843" y="5072760"/>
              <a:ext cx="1600200" cy="1369729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27789" name="Object 141"/>
            <p:cNvGraphicFramePr>
              <a:graphicFrameLocks noChangeAspect="1"/>
            </p:cNvGraphicFramePr>
            <p:nvPr/>
          </p:nvGraphicFramePr>
          <p:xfrm>
            <a:off x="7755906" y="5112717"/>
            <a:ext cx="922337" cy="1245212"/>
          </p:xfrm>
          <a:graphic>
            <a:graphicData uri="http://schemas.openxmlformats.org/presentationml/2006/ole">
              <p:oleObj spid="_x0000_s27789" name="Формула" r:id="rId10" imgW="291960" imgH="393480" progId="Equation.3">
                <p:embed/>
              </p:oleObj>
            </a:graphicData>
          </a:graphic>
        </p:graphicFrame>
      </p:grpSp>
      <p:sp>
        <p:nvSpPr>
          <p:cNvPr id="79" name="Скругленный прямоугольник 78"/>
          <p:cNvSpPr/>
          <p:nvPr/>
        </p:nvSpPr>
        <p:spPr>
          <a:xfrm>
            <a:off x="3905250" y="5143500"/>
            <a:ext cx="1600200" cy="1370013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836988" y="3424238"/>
            <a:ext cx="1600200" cy="1370012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108825" y="1758950"/>
            <a:ext cx="1600200" cy="1370013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7021513" y="3468688"/>
            <a:ext cx="1600200" cy="1370012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7069138" y="5097463"/>
            <a:ext cx="1600200" cy="1370012"/>
          </a:xfrm>
          <a:prstGeom prst="roundRect">
            <a:avLst/>
          </a:prstGeom>
          <a:solidFill>
            <a:srgbClr val="FF66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4" name="Стрелка вправо 83">
            <a:hlinkClick r:id="rId11" action="ppaction://hlinksldjump"/>
          </p:cNvPr>
          <p:cNvSpPr/>
          <p:nvPr/>
        </p:nvSpPr>
        <p:spPr>
          <a:xfrm>
            <a:off x="449263" y="6450013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5" name="Стрелка вправо 84">
            <a:hlinkClick r:id="rId12" action="ppaction://hlinksldjump"/>
          </p:cNvPr>
          <p:cNvSpPr/>
          <p:nvPr/>
        </p:nvSpPr>
        <p:spPr>
          <a:xfrm rot="10800000">
            <a:off x="0" y="6450013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1" name="Text Box 2"/>
          <p:cNvSpPr txBox="1">
            <a:spLocks noChangeArrowheads="1"/>
          </p:cNvSpPr>
          <p:nvPr/>
        </p:nvSpPr>
        <p:spPr bwMode="auto">
          <a:xfrm>
            <a:off x="2268538" y="1635125"/>
            <a:ext cx="42830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8800" i="1">
                <a:latin typeface="Cambria" pitchFamily="18" charset="0"/>
                <a:sym typeface="Symbol" pitchFamily="18" charset="2"/>
              </a:rPr>
              <a:t></a:t>
            </a:r>
            <a:r>
              <a:rPr lang="ru-RU" altLang="ru-RU" sz="4000" i="1">
                <a:latin typeface="Cambria" pitchFamily="18" charset="0"/>
                <a:sym typeface="Symbol" pitchFamily="18" charset="2"/>
              </a:rPr>
              <a:t> радиан</a:t>
            </a:r>
            <a:r>
              <a:rPr lang="ru-RU" altLang="ru-RU" sz="5400" i="1">
                <a:latin typeface="Cambria" pitchFamily="18" charset="0"/>
                <a:sym typeface="Symbol" pitchFamily="18" charset="2"/>
              </a:rPr>
              <a:t>=180</a:t>
            </a:r>
          </a:p>
        </p:txBody>
      </p:sp>
      <p:sp>
        <p:nvSpPr>
          <p:cNvPr id="9332" name="Text Box 3"/>
          <p:cNvSpPr txBox="1">
            <a:spLocks noChangeArrowheads="1"/>
          </p:cNvSpPr>
          <p:nvPr/>
        </p:nvSpPr>
        <p:spPr bwMode="auto">
          <a:xfrm>
            <a:off x="179388" y="260350"/>
            <a:ext cx="8964612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Перевод из радианной меры в градусную</a:t>
            </a:r>
          </a:p>
        </p:txBody>
      </p:sp>
      <p:sp>
        <p:nvSpPr>
          <p:cNvPr id="9333" name="Text Box 5"/>
          <p:cNvSpPr txBox="1">
            <a:spLocks noChangeArrowheads="1"/>
          </p:cNvSpPr>
          <p:nvPr/>
        </p:nvSpPr>
        <p:spPr bwMode="auto">
          <a:xfrm>
            <a:off x="4284663" y="2924175"/>
            <a:ext cx="792162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6600" b="1">
                <a:latin typeface="Cambria" pitchFamily="18" charset="0"/>
                <a:sym typeface="Symbol" pitchFamily="18" charset="2"/>
              </a:rPr>
              <a:t></a:t>
            </a:r>
          </a:p>
        </p:txBody>
      </p:sp>
      <p:graphicFrame>
        <p:nvGraphicFramePr>
          <p:cNvPr id="2" name="Object 111"/>
          <p:cNvGraphicFramePr>
            <a:graphicFrameLocks noChangeAspect="1"/>
          </p:cNvGraphicFramePr>
          <p:nvPr/>
        </p:nvGraphicFramePr>
        <p:xfrm>
          <a:off x="4095750" y="4267200"/>
          <a:ext cx="1533525" cy="1054100"/>
        </p:xfrm>
        <a:graphic>
          <a:graphicData uri="http://schemas.openxmlformats.org/presentationml/2006/ole">
            <p:oleObj spid="_x0000_s9327" name="Формула" r:id="rId3" imgW="203040" imgH="139680" progId="Equation.3">
              <p:embed/>
            </p:oleObj>
          </a:graphicData>
        </a:graphic>
      </p:graphicFrame>
      <p:graphicFrame>
        <p:nvGraphicFramePr>
          <p:cNvPr id="10246" name="Object 112"/>
          <p:cNvGraphicFramePr>
            <a:graphicFrameLocks noChangeAspect="1"/>
          </p:cNvGraphicFramePr>
          <p:nvPr/>
        </p:nvGraphicFramePr>
        <p:xfrm>
          <a:off x="5486400" y="4114800"/>
          <a:ext cx="1897063" cy="1263650"/>
        </p:xfrm>
        <a:graphic>
          <a:graphicData uri="http://schemas.openxmlformats.org/presentationml/2006/ole">
            <p:oleObj spid="_x0000_s9328" name="Формула" r:id="rId4" imgW="304560" imgH="203040" progId="Equation.3">
              <p:embed/>
            </p:oleObj>
          </a:graphicData>
        </a:graphic>
      </p:graphicFrame>
      <p:graphicFrame>
        <p:nvGraphicFramePr>
          <p:cNvPr id="4" name="Object 113"/>
          <p:cNvGraphicFramePr>
            <a:graphicFrameLocks noChangeAspect="1"/>
          </p:cNvGraphicFramePr>
          <p:nvPr/>
        </p:nvGraphicFramePr>
        <p:xfrm>
          <a:off x="5651500" y="5084763"/>
          <a:ext cx="1187450" cy="1185862"/>
        </p:xfrm>
        <a:graphic>
          <a:graphicData uri="http://schemas.openxmlformats.org/presentationml/2006/ole">
            <p:oleObj spid="_x0000_s9329" name="Формула" r:id="rId5" imgW="139680" imgH="139680" progId="Equation.3">
              <p:embed/>
            </p:oleObj>
          </a:graphicData>
        </a:graphic>
      </p:graphicFrame>
      <p:graphicFrame>
        <p:nvGraphicFramePr>
          <p:cNvPr id="3" name="Object 114"/>
          <p:cNvGraphicFramePr>
            <a:graphicFrameLocks noChangeAspect="1"/>
          </p:cNvGraphicFramePr>
          <p:nvPr/>
        </p:nvGraphicFramePr>
        <p:xfrm>
          <a:off x="2463800" y="4267200"/>
          <a:ext cx="1820863" cy="1054100"/>
        </p:xfrm>
        <a:graphic>
          <a:graphicData uri="http://schemas.openxmlformats.org/presentationml/2006/ole">
            <p:oleObj spid="_x0000_s9330" name="Формула" r:id="rId6" imgW="241200" imgH="139680" progId="Equation.3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362200" y="1905000"/>
            <a:ext cx="4419600" cy="10668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67400" y="5300663"/>
            <a:ext cx="838200" cy="8382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508625" y="4221163"/>
            <a:ext cx="1800225" cy="9144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337" name="Line 122"/>
          <p:cNvSpPr>
            <a:spLocks noChangeShapeType="1"/>
          </p:cNvSpPr>
          <p:nvPr/>
        </p:nvSpPr>
        <p:spPr bwMode="auto">
          <a:xfrm>
            <a:off x="5580063" y="5229225"/>
            <a:ext cx="17287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2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 i="1">
                <a:latin typeface="Cambria" pitchFamily="18" charset="0"/>
              </a:rPr>
              <a:t>Примеры</a:t>
            </a:r>
            <a:r>
              <a:rPr lang="ru-RU" altLang="ru-RU" sz="4800" b="1">
                <a:latin typeface="Cambria" pitchFamily="18" charset="0"/>
              </a:rPr>
              <a:t>:</a:t>
            </a:r>
          </a:p>
        </p:txBody>
      </p:sp>
      <p:graphicFrame>
        <p:nvGraphicFramePr>
          <p:cNvPr id="10433" name="Object 193"/>
          <p:cNvGraphicFramePr>
            <a:graphicFrameLocks noChangeAspect="1"/>
          </p:cNvGraphicFramePr>
          <p:nvPr/>
        </p:nvGraphicFramePr>
        <p:xfrm>
          <a:off x="1392238" y="1196975"/>
          <a:ext cx="2763837" cy="1751013"/>
        </p:xfrm>
        <a:graphic>
          <a:graphicData uri="http://schemas.openxmlformats.org/presentationml/2006/ole">
            <p:oleObj spid="_x0000_s10433" name="Формула" r:id="rId3" imgW="622080" imgH="393480" progId="Equation.3">
              <p:embed/>
            </p:oleObj>
          </a:graphicData>
        </a:graphic>
      </p:graphicFrame>
      <p:sp>
        <p:nvSpPr>
          <p:cNvPr id="10443" name="Text Box 4"/>
          <p:cNvSpPr txBox="1">
            <a:spLocks noChangeArrowheads="1"/>
          </p:cNvSpPr>
          <p:nvPr/>
        </p:nvSpPr>
        <p:spPr bwMode="auto">
          <a:xfrm>
            <a:off x="250825" y="1628775"/>
            <a:ext cx="863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>
                <a:latin typeface="Cambria" pitchFamily="18" charset="0"/>
              </a:rPr>
              <a:t>1.</a:t>
            </a:r>
          </a:p>
        </p:txBody>
      </p:sp>
      <p:graphicFrame>
        <p:nvGraphicFramePr>
          <p:cNvPr id="14341" name="Object 194"/>
          <p:cNvGraphicFramePr>
            <a:graphicFrameLocks noChangeAspect="1"/>
          </p:cNvGraphicFramePr>
          <p:nvPr/>
        </p:nvGraphicFramePr>
        <p:xfrm>
          <a:off x="4140200" y="1060450"/>
          <a:ext cx="1524000" cy="1863725"/>
        </p:xfrm>
        <a:graphic>
          <a:graphicData uri="http://schemas.openxmlformats.org/presentationml/2006/ole">
            <p:oleObj spid="_x0000_s10434" name="Формула" r:id="rId4" imgW="342720" imgH="419040" progId="Equation.3">
              <p:embed/>
            </p:oleObj>
          </a:graphicData>
        </a:graphic>
      </p:graphicFrame>
      <p:graphicFrame>
        <p:nvGraphicFramePr>
          <p:cNvPr id="10435" name="Object 195"/>
          <p:cNvGraphicFramePr>
            <a:graphicFrameLocks noChangeAspect="1"/>
          </p:cNvGraphicFramePr>
          <p:nvPr/>
        </p:nvGraphicFramePr>
        <p:xfrm>
          <a:off x="1455738" y="2997200"/>
          <a:ext cx="2032000" cy="1751013"/>
        </p:xfrm>
        <a:graphic>
          <a:graphicData uri="http://schemas.openxmlformats.org/presentationml/2006/ole">
            <p:oleObj spid="_x0000_s10435" name="Формула" r:id="rId5" imgW="457200" imgH="393480" progId="Equation.3">
              <p:embed/>
            </p:oleObj>
          </a:graphicData>
        </a:graphic>
      </p:graphicFrame>
      <p:sp>
        <p:nvSpPr>
          <p:cNvPr id="10444" name="Text Box 7"/>
          <p:cNvSpPr txBox="1">
            <a:spLocks noChangeArrowheads="1"/>
          </p:cNvSpPr>
          <p:nvPr/>
        </p:nvSpPr>
        <p:spPr bwMode="auto">
          <a:xfrm>
            <a:off x="250825" y="3421063"/>
            <a:ext cx="8636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>
                <a:latin typeface="Cambria" pitchFamily="18" charset="0"/>
              </a:rPr>
              <a:t>2.</a:t>
            </a:r>
          </a:p>
        </p:txBody>
      </p:sp>
      <p:graphicFrame>
        <p:nvGraphicFramePr>
          <p:cNvPr id="14344" name="Object 196"/>
          <p:cNvGraphicFramePr>
            <a:graphicFrameLocks noChangeAspect="1"/>
          </p:cNvGraphicFramePr>
          <p:nvPr/>
        </p:nvGraphicFramePr>
        <p:xfrm>
          <a:off x="3581400" y="2900363"/>
          <a:ext cx="2030413" cy="1863725"/>
        </p:xfrm>
        <a:graphic>
          <a:graphicData uri="http://schemas.openxmlformats.org/presentationml/2006/ole">
            <p:oleObj spid="_x0000_s10436" name="Формула" r:id="rId6" imgW="457200" imgH="419040" progId="Equation.3">
              <p:embed/>
            </p:oleObj>
          </a:graphicData>
        </a:graphic>
      </p:graphicFrame>
      <p:graphicFrame>
        <p:nvGraphicFramePr>
          <p:cNvPr id="10437" name="Object 197"/>
          <p:cNvGraphicFramePr>
            <a:graphicFrameLocks noChangeAspect="1"/>
          </p:cNvGraphicFramePr>
          <p:nvPr/>
        </p:nvGraphicFramePr>
        <p:xfrm>
          <a:off x="1231900" y="4868863"/>
          <a:ext cx="2425700" cy="1751012"/>
        </p:xfrm>
        <a:graphic>
          <a:graphicData uri="http://schemas.openxmlformats.org/presentationml/2006/ole">
            <p:oleObj spid="_x0000_s10437" name="Формула" r:id="rId7" imgW="545760" imgH="393480" progId="Equation.3">
              <p:embed/>
            </p:oleObj>
          </a:graphicData>
        </a:graphic>
      </p:graphicFrame>
      <p:sp>
        <p:nvSpPr>
          <p:cNvPr id="10445" name="Text Box 10"/>
          <p:cNvSpPr txBox="1">
            <a:spLocks noChangeArrowheads="1"/>
          </p:cNvSpPr>
          <p:nvPr/>
        </p:nvSpPr>
        <p:spPr bwMode="auto">
          <a:xfrm>
            <a:off x="323850" y="5300663"/>
            <a:ext cx="8636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>
                <a:latin typeface="Cambria" pitchFamily="18" charset="0"/>
              </a:rPr>
              <a:t>3.</a:t>
            </a:r>
          </a:p>
        </p:txBody>
      </p:sp>
      <p:graphicFrame>
        <p:nvGraphicFramePr>
          <p:cNvPr id="14347" name="Object 198"/>
          <p:cNvGraphicFramePr>
            <a:graphicFrameLocks noChangeAspect="1"/>
          </p:cNvGraphicFramePr>
          <p:nvPr/>
        </p:nvGraphicFramePr>
        <p:xfrm>
          <a:off x="3608388" y="4724400"/>
          <a:ext cx="2708275" cy="1863725"/>
        </p:xfrm>
        <a:graphic>
          <a:graphicData uri="http://schemas.openxmlformats.org/presentationml/2006/ole">
            <p:oleObj spid="_x0000_s10438" name="Формула" r:id="rId8" imgW="609480" imgH="419040" progId="Equation.3">
              <p:embed/>
            </p:oleObj>
          </a:graphicData>
        </a:graphic>
      </p:graphicFrame>
      <p:graphicFrame>
        <p:nvGraphicFramePr>
          <p:cNvPr id="14348" name="Object 199"/>
          <p:cNvGraphicFramePr>
            <a:graphicFrameLocks noChangeAspect="1"/>
          </p:cNvGraphicFramePr>
          <p:nvPr/>
        </p:nvGraphicFramePr>
        <p:xfrm>
          <a:off x="5638800" y="1544638"/>
          <a:ext cx="1524000" cy="903287"/>
        </p:xfrm>
        <a:graphic>
          <a:graphicData uri="http://schemas.openxmlformats.org/presentationml/2006/ole">
            <p:oleObj spid="_x0000_s10439" name="Формула" r:id="rId9" imgW="342720" imgH="203040" progId="Equation.3">
              <p:embed/>
            </p:oleObj>
          </a:graphicData>
        </a:graphic>
      </p:graphicFrame>
      <p:graphicFrame>
        <p:nvGraphicFramePr>
          <p:cNvPr id="14349" name="Object 200"/>
          <p:cNvGraphicFramePr>
            <a:graphicFrameLocks noChangeAspect="1"/>
          </p:cNvGraphicFramePr>
          <p:nvPr/>
        </p:nvGraphicFramePr>
        <p:xfrm>
          <a:off x="5715000" y="3341688"/>
          <a:ext cx="1579563" cy="903287"/>
        </p:xfrm>
        <a:graphic>
          <a:graphicData uri="http://schemas.openxmlformats.org/presentationml/2006/ole">
            <p:oleObj spid="_x0000_s10440" name="Формула" r:id="rId10" imgW="355320" imgH="203040" progId="Equation.3">
              <p:embed/>
            </p:oleObj>
          </a:graphicData>
        </a:graphic>
      </p:graphicFrame>
      <p:graphicFrame>
        <p:nvGraphicFramePr>
          <p:cNvPr id="14350" name="Object 201"/>
          <p:cNvGraphicFramePr>
            <a:graphicFrameLocks noChangeAspect="1"/>
          </p:cNvGraphicFramePr>
          <p:nvPr/>
        </p:nvGraphicFramePr>
        <p:xfrm>
          <a:off x="6281738" y="5189538"/>
          <a:ext cx="1919287" cy="903287"/>
        </p:xfrm>
        <a:graphic>
          <a:graphicData uri="http://schemas.openxmlformats.org/presentationml/2006/ole">
            <p:oleObj spid="_x0000_s10441" name="Формула" r:id="rId11" imgW="431640" imgH="2030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6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 Переведите в градусную меру углы:</a:t>
            </a:r>
          </a:p>
        </p:txBody>
      </p:sp>
      <p:grpSp>
        <p:nvGrpSpPr>
          <p:cNvPr id="13" name="Группа 12"/>
          <p:cNvGrpSpPr>
            <a:grpSpLocks/>
          </p:cNvGrpSpPr>
          <p:nvPr/>
        </p:nvGrpSpPr>
        <p:grpSpPr bwMode="auto">
          <a:xfrm>
            <a:off x="1219200" y="5181600"/>
            <a:ext cx="2362200" cy="1608138"/>
            <a:chOff x="616226" y="5105400"/>
            <a:chExt cx="2362200" cy="1608137"/>
          </a:xfrm>
        </p:grpSpPr>
        <p:sp>
          <p:nvSpPr>
            <p:cNvPr id="70" name="Скругленный прямоугольник 69"/>
            <p:cNvSpPr/>
            <p:nvPr/>
          </p:nvSpPr>
          <p:spPr>
            <a:xfrm>
              <a:off x="616226" y="5105400"/>
              <a:ext cx="2362200" cy="1608137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24" name="Object 260"/>
            <p:cNvGraphicFramePr>
              <a:graphicFrameLocks noChangeAspect="1"/>
            </p:cNvGraphicFramePr>
            <p:nvPr/>
          </p:nvGraphicFramePr>
          <p:xfrm>
            <a:off x="805138" y="5108575"/>
            <a:ext cx="2173288" cy="1604962"/>
          </p:xfrm>
          <a:graphic>
            <a:graphicData uri="http://schemas.openxmlformats.org/presentationml/2006/ole">
              <p:oleObj spid="_x0000_s11524" name="Формула" r:id="rId3" imgW="533160" imgH="393480" progId="Equation.3">
                <p:embed/>
              </p:oleObj>
            </a:graphicData>
          </a:graphic>
        </p:graphicFrame>
      </p:grpSp>
      <p:grpSp>
        <p:nvGrpSpPr>
          <p:cNvPr id="10" name="Группа 9"/>
          <p:cNvGrpSpPr>
            <a:grpSpLocks/>
          </p:cNvGrpSpPr>
          <p:nvPr/>
        </p:nvGrpSpPr>
        <p:grpSpPr bwMode="auto">
          <a:xfrm>
            <a:off x="1219200" y="3302000"/>
            <a:ext cx="2362200" cy="1676400"/>
            <a:chOff x="492739" y="3559175"/>
            <a:chExt cx="2362200" cy="1676110"/>
          </a:xfrm>
        </p:grpSpPr>
        <p:sp>
          <p:nvSpPr>
            <p:cNvPr id="55" name="Скругленный прямоугольник 54"/>
            <p:cNvSpPr/>
            <p:nvPr/>
          </p:nvSpPr>
          <p:spPr>
            <a:xfrm>
              <a:off x="492739" y="3627426"/>
              <a:ext cx="2362200" cy="1607859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25" name="Object 261"/>
            <p:cNvGraphicFramePr>
              <a:graphicFrameLocks noChangeAspect="1"/>
            </p:cNvGraphicFramePr>
            <p:nvPr/>
          </p:nvGraphicFramePr>
          <p:xfrm>
            <a:off x="990600" y="3559175"/>
            <a:ext cx="1793875" cy="1546225"/>
          </p:xfrm>
          <a:graphic>
            <a:graphicData uri="http://schemas.openxmlformats.org/presentationml/2006/ole">
              <p:oleObj spid="_x0000_s11525" name="Формула" r:id="rId4" imgW="457200" imgH="393480" progId="Equation.3">
                <p:embed/>
              </p:oleObj>
            </a:graphicData>
          </a:graphic>
        </p:graphicFrame>
      </p:grpSp>
      <p:grpSp>
        <p:nvGrpSpPr>
          <p:cNvPr id="51" name="Группа 7"/>
          <p:cNvGrpSpPr/>
          <p:nvPr/>
        </p:nvGrpSpPr>
        <p:grpSpPr>
          <a:xfrm>
            <a:off x="1182688" y="1547813"/>
            <a:ext cx="2362200" cy="1660525"/>
            <a:chOff x="990600" y="1928515"/>
            <a:chExt cx="2362200" cy="1660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Скругленный прямоугольник 1"/>
            <p:cNvSpPr/>
            <p:nvPr/>
          </p:nvSpPr>
          <p:spPr>
            <a:xfrm>
              <a:off x="990600" y="1980911"/>
              <a:ext cx="2362200" cy="1608426"/>
            </a:xfrm>
            <a:prstGeom prst="roundRect">
              <a:avLst/>
            </a:prstGeom>
            <a:solidFill>
              <a:srgbClr val="AAED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26" name="Object 262"/>
            <p:cNvGraphicFramePr>
              <a:graphicFrameLocks noChangeAspect="1"/>
            </p:cNvGraphicFramePr>
            <p:nvPr/>
          </p:nvGraphicFramePr>
          <p:xfrm>
            <a:off x="1109663" y="1928515"/>
            <a:ext cx="2243137" cy="1546225"/>
          </p:xfrm>
          <a:graphic>
            <a:graphicData uri="http://schemas.openxmlformats.org/presentationml/2006/ole">
              <p:oleObj spid="_x0000_s11526" name="Формула" r:id="rId5" imgW="571320" imgH="393480" progId="Equation.3">
                <p:embed/>
              </p:oleObj>
            </a:graphicData>
          </a:graphic>
        </p:graphicFrame>
      </p:grpSp>
      <p:grpSp>
        <p:nvGrpSpPr>
          <p:cNvPr id="30" name="Группа 29"/>
          <p:cNvGrpSpPr>
            <a:grpSpLocks/>
          </p:cNvGrpSpPr>
          <p:nvPr/>
        </p:nvGrpSpPr>
        <p:grpSpPr bwMode="auto">
          <a:xfrm>
            <a:off x="5638800" y="3322638"/>
            <a:ext cx="2362200" cy="1608137"/>
            <a:chOff x="5582810" y="3363063"/>
            <a:chExt cx="2362200" cy="1608137"/>
          </a:xfrm>
        </p:grpSpPr>
        <p:sp>
          <p:nvSpPr>
            <p:cNvPr id="63" name="Скругленный прямоугольник 62"/>
            <p:cNvSpPr/>
            <p:nvPr/>
          </p:nvSpPr>
          <p:spPr>
            <a:xfrm>
              <a:off x="5582810" y="3363063"/>
              <a:ext cx="2362200" cy="1608137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27" name="Object 263"/>
            <p:cNvGraphicFramePr>
              <a:graphicFrameLocks noChangeAspect="1"/>
            </p:cNvGraphicFramePr>
            <p:nvPr/>
          </p:nvGraphicFramePr>
          <p:xfrm>
            <a:off x="5601860" y="3424975"/>
            <a:ext cx="2343150" cy="1546225"/>
          </p:xfrm>
          <a:graphic>
            <a:graphicData uri="http://schemas.openxmlformats.org/presentationml/2006/ole">
              <p:oleObj spid="_x0000_s11527" name="Формула" r:id="rId6" imgW="596880" imgH="393480" progId="Equation.3">
                <p:embed/>
              </p:oleObj>
            </a:graphicData>
          </a:graphic>
        </p:graphicFrame>
      </p:grpSp>
      <p:grpSp>
        <p:nvGrpSpPr>
          <p:cNvPr id="73" name="Группа 72"/>
          <p:cNvGrpSpPr>
            <a:grpSpLocks/>
          </p:cNvGrpSpPr>
          <p:nvPr/>
        </p:nvGrpSpPr>
        <p:grpSpPr bwMode="auto">
          <a:xfrm>
            <a:off x="5600700" y="1565275"/>
            <a:ext cx="2362200" cy="1608138"/>
            <a:chOff x="5600700" y="1565551"/>
            <a:chExt cx="2362200" cy="1608137"/>
          </a:xfrm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5600700" y="1565551"/>
              <a:ext cx="2362200" cy="1608137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28" name="Object 264"/>
            <p:cNvGraphicFramePr>
              <a:graphicFrameLocks noChangeAspect="1"/>
            </p:cNvGraphicFramePr>
            <p:nvPr/>
          </p:nvGraphicFramePr>
          <p:xfrm>
            <a:off x="5954671" y="1578644"/>
            <a:ext cx="1793875" cy="1546225"/>
          </p:xfrm>
          <a:graphic>
            <a:graphicData uri="http://schemas.openxmlformats.org/presentationml/2006/ole">
              <p:oleObj spid="_x0000_s11528" name="Формула" r:id="rId7" imgW="457200" imgH="393480" progId="Equation.3">
                <p:embed/>
              </p:oleObj>
            </a:graphicData>
          </a:graphic>
        </p:graphicFrame>
      </p:grpSp>
      <p:grpSp>
        <p:nvGrpSpPr>
          <p:cNvPr id="49" name="Группа 8"/>
          <p:cNvGrpSpPr/>
          <p:nvPr/>
        </p:nvGrpSpPr>
        <p:grpSpPr>
          <a:xfrm>
            <a:off x="1182688" y="1608138"/>
            <a:ext cx="2362200" cy="1608137"/>
            <a:chOff x="2743200" y="2014993"/>
            <a:chExt cx="2362200" cy="16081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2743200" y="2014993"/>
              <a:ext cx="2362200" cy="1608137"/>
            </a:xfrm>
            <a:prstGeom prst="roundRect">
              <a:avLst/>
            </a:prstGeom>
            <a:solidFill>
              <a:srgbClr val="8BFC7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29" name="Object 265"/>
            <p:cNvGraphicFramePr>
              <a:graphicFrameLocks noChangeAspect="1"/>
            </p:cNvGraphicFramePr>
            <p:nvPr/>
          </p:nvGraphicFramePr>
          <p:xfrm>
            <a:off x="3733800" y="2445204"/>
            <a:ext cx="550863" cy="747713"/>
          </p:xfrm>
          <a:graphic>
            <a:graphicData uri="http://schemas.openxmlformats.org/presentationml/2006/ole">
              <p:oleObj spid="_x0000_s11529" name="Формула" r:id="rId8" imgW="139639" imgH="190417" progId="Equation.3">
                <p:embed/>
              </p:oleObj>
            </a:graphicData>
          </a:graphic>
        </p:graphicFrame>
      </p:grpSp>
      <p:grpSp>
        <p:nvGrpSpPr>
          <p:cNvPr id="12" name="Группа 11"/>
          <p:cNvGrpSpPr>
            <a:grpSpLocks/>
          </p:cNvGrpSpPr>
          <p:nvPr/>
        </p:nvGrpSpPr>
        <p:grpSpPr bwMode="auto">
          <a:xfrm>
            <a:off x="1219200" y="3370263"/>
            <a:ext cx="2362200" cy="1608137"/>
            <a:chOff x="2891715" y="3741736"/>
            <a:chExt cx="2362200" cy="1608137"/>
          </a:xfrm>
        </p:grpSpPr>
        <p:sp>
          <p:nvSpPr>
            <p:cNvPr id="71" name="Скругленный прямоугольник 70"/>
            <p:cNvSpPr/>
            <p:nvPr/>
          </p:nvSpPr>
          <p:spPr>
            <a:xfrm>
              <a:off x="2891715" y="3741736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30" name="Object 266"/>
            <p:cNvGraphicFramePr>
              <a:graphicFrameLocks noChangeAspect="1"/>
            </p:cNvGraphicFramePr>
            <p:nvPr/>
          </p:nvGraphicFramePr>
          <p:xfrm>
            <a:off x="3627003" y="4146547"/>
            <a:ext cx="947738" cy="798513"/>
          </p:xfrm>
          <a:graphic>
            <a:graphicData uri="http://schemas.openxmlformats.org/presentationml/2006/ole">
              <p:oleObj spid="_x0000_s11530" name="Формула" r:id="rId9" imgW="241195" imgH="203112" progId="Equation.3">
                <p:embed/>
              </p:oleObj>
            </a:graphicData>
          </a:graphic>
        </p:graphicFrame>
      </p:grpSp>
      <p:grpSp>
        <p:nvGrpSpPr>
          <p:cNvPr id="29" name="Группа 28"/>
          <p:cNvGrpSpPr>
            <a:grpSpLocks/>
          </p:cNvGrpSpPr>
          <p:nvPr/>
        </p:nvGrpSpPr>
        <p:grpSpPr bwMode="auto">
          <a:xfrm>
            <a:off x="1216025" y="5172075"/>
            <a:ext cx="2362200" cy="1608138"/>
            <a:chOff x="3739101" y="5249862"/>
            <a:chExt cx="2362200" cy="1608137"/>
          </a:xfrm>
        </p:grpSpPr>
        <p:sp>
          <p:nvSpPr>
            <p:cNvPr id="68" name="Скругленный прямоугольник 67"/>
            <p:cNvSpPr/>
            <p:nvPr/>
          </p:nvSpPr>
          <p:spPr>
            <a:xfrm>
              <a:off x="3739101" y="5249862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31" name="Object 267"/>
            <p:cNvGraphicFramePr>
              <a:graphicFrameLocks noChangeAspect="1"/>
            </p:cNvGraphicFramePr>
            <p:nvPr/>
          </p:nvGraphicFramePr>
          <p:xfrm>
            <a:off x="4253617" y="5588000"/>
            <a:ext cx="1447800" cy="931862"/>
          </p:xfrm>
          <a:graphic>
            <a:graphicData uri="http://schemas.openxmlformats.org/presentationml/2006/ole">
              <p:oleObj spid="_x0000_s11531" name="Формула" r:id="rId10" imgW="355446" imgH="228501" progId="Equation.3">
                <p:embed/>
              </p:oleObj>
            </a:graphicData>
          </a:graphic>
        </p:graphicFrame>
      </p:grpSp>
      <p:grpSp>
        <p:nvGrpSpPr>
          <p:cNvPr id="31" name="Группа 30"/>
          <p:cNvGrpSpPr>
            <a:grpSpLocks/>
          </p:cNvGrpSpPr>
          <p:nvPr/>
        </p:nvGrpSpPr>
        <p:grpSpPr bwMode="auto">
          <a:xfrm>
            <a:off x="5672138" y="5073650"/>
            <a:ext cx="2378075" cy="1663700"/>
            <a:chOff x="5375082" y="4903788"/>
            <a:chExt cx="2378268" cy="1662980"/>
          </a:xfrm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5375082" y="4959327"/>
              <a:ext cx="2362392" cy="1607441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32" name="Object 268"/>
            <p:cNvGraphicFramePr>
              <a:graphicFrameLocks noChangeAspect="1"/>
            </p:cNvGraphicFramePr>
            <p:nvPr/>
          </p:nvGraphicFramePr>
          <p:xfrm>
            <a:off x="5580063" y="4903788"/>
            <a:ext cx="2173287" cy="1604962"/>
          </p:xfrm>
          <a:graphic>
            <a:graphicData uri="http://schemas.openxmlformats.org/presentationml/2006/ole">
              <p:oleObj spid="_x0000_s11532" name="Формула" r:id="rId11" imgW="533160" imgH="393480" progId="Equation.3">
                <p:embed/>
              </p:oleObj>
            </a:graphicData>
          </a:graphic>
        </p:graphicFrame>
      </p:grpSp>
      <p:grpSp>
        <p:nvGrpSpPr>
          <p:cNvPr id="38" name="Группа 37"/>
          <p:cNvGrpSpPr>
            <a:grpSpLocks/>
          </p:cNvGrpSpPr>
          <p:nvPr/>
        </p:nvGrpSpPr>
        <p:grpSpPr bwMode="auto">
          <a:xfrm>
            <a:off x="5592763" y="1565275"/>
            <a:ext cx="2362200" cy="1608138"/>
            <a:chOff x="7620000" y="1590261"/>
            <a:chExt cx="2362200" cy="1608137"/>
          </a:xfrm>
        </p:grpSpPr>
        <p:sp>
          <p:nvSpPr>
            <p:cNvPr id="64" name="Скругленный прямоугольник 63"/>
            <p:cNvSpPr/>
            <p:nvPr/>
          </p:nvSpPr>
          <p:spPr>
            <a:xfrm>
              <a:off x="7620000" y="1590261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33" name="Object 269"/>
            <p:cNvGraphicFramePr>
              <a:graphicFrameLocks noChangeAspect="1"/>
            </p:cNvGraphicFramePr>
            <p:nvPr/>
          </p:nvGraphicFramePr>
          <p:xfrm>
            <a:off x="8393058" y="1995073"/>
            <a:ext cx="947738" cy="798512"/>
          </p:xfrm>
          <a:graphic>
            <a:graphicData uri="http://schemas.openxmlformats.org/presentationml/2006/ole">
              <p:oleObj spid="_x0000_s11533" name="Формула" r:id="rId12" imgW="241195" imgH="203112" progId="Equation.3">
                <p:embed/>
              </p:oleObj>
            </a:graphicData>
          </a:graphic>
        </p:graphicFrame>
      </p:grpSp>
      <p:grpSp>
        <p:nvGrpSpPr>
          <p:cNvPr id="50" name="Группа 49"/>
          <p:cNvGrpSpPr>
            <a:grpSpLocks/>
          </p:cNvGrpSpPr>
          <p:nvPr/>
        </p:nvGrpSpPr>
        <p:grpSpPr bwMode="auto">
          <a:xfrm>
            <a:off x="5648325" y="3322638"/>
            <a:ext cx="2362200" cy="1608137"/>
            <a:chOff x="7391400" y="3302442"/>
            <a:chExt cx="2362200" cy="1608137"/>
          </a:xfrm>
        </p:grpSpPr>
        <p:sp>
          <p:nvSpPr>
            <p:cNvPr id="65" name="Скругленный прямоугольник 64"/>
            <p:cNvSpPr/>
            <p:nvPr/>
          </p:nvSpPr>
          <p:spPr>
            <a:xfrm>
              <a:off x="7391400" y="3302442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34" name="Object 270"/>
            <p:cNvGraphicFramePr>
              <a:graphicFrameLocks noChangeAspect="1"/>
            </p:cNvGraphicFramePr>
            <p:nvPr/>
          </p:nvGraphicFramePr>
          <p:xfrm>
            <a:off x="8001000" y="3657600"/>
            <a:ext cx="1246188" cy="796925"/>
          </p:xfrm>
          <a:graphic>
            <a:graphicData uri="http://schemas.openxmlformats.org/presentationml/2006/ole">
              <p:oleObj spid="_x0000_s11534" name="Формула" r:id="rId13" imgW="317225" imgH="203024" progId="Equation.3">
                <p:embed/>
              </p:oleObj>
            </a:graphicData>
          </a:graphic>
        </p:graphicFrame>
      </p:grpSp>
      <p:grpSp>
        <p:nvGrpSpPr>
          <p:cNvPr id="72" name="Группа 71"/>
          <p:cNvGrpSpPr>
            <a:grpSpLocks/>
          </p:cNvGrpSpPr>
          <p:nvPr/>
        </p:nvGrpSpPr>
        <p:grpSpPr bwMode="auto">
          <a:xfrm>
            <a:off x="5659438" y="5129213"/>
            <a:ext cx="2362200" cy="1608137"/>
            <a:chOff x="7391400" y="4944033"/>
            <a:chExt cx="2362200" cy="1608137"/>
          </a:xfrm>
        </p:grpSpPr>
        <p:sp>
          <p:nvSpPr>
            <p:cNvPr id="66" name="Скругленный прямоугольник 65"/>
            <p:cNvSpPr/>
            <p:nvPr/>
          </p:nvSpPr>
          <p:spPr>
            <a:xfrm>
              <a:off x="7391400" y="4944033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1535" name="Object 271"/>
            <p:cNvGraphicFramePr>
              <a:graphicFrameLocks noChangeAspect="1"/>
            </p:cNvGraphicFramePr>
            <p:nvPr/>
          </p:nvGraphicFramePr>
          <p:xfrm>
            <a:off x="8001000" y="5263114"/>
            <a:ext cx="1241425" cy="828675"/>
          </p:xfrm>
          <a:graphic>
            <a:graphicData uri="http://schemas.openxmlformats.org/presentationml/2006/ole">
              <p:oleObj spid="_x0000_s11535" name="Формула" r:id="rId14" imgW="304536" imgH="203024" progId="Equation.3">
                <p:embed/>
              </p:oleObj>
            </a:graphicData>
          </a:graphic>
        </p:graphicFrame>
      </p:grpSp>
      <p:sp>
        <p:nvSpPr>
          <p:cNvPr id="80" name="Скругленный прямоугольник 79"/>
          <p:cNvSpPr/>
          <p:nvPr/>
        </p:nvSpPr>
        <p:spPr>
          <a:xfrm>
            <a:off x="1219200" y="1585913"/>
            <a:ext cx="2362200" cy="1608137"/>
          </a:xfrm>
          <a:prstGeom prst="roundRect">
            <a:avLst/>
          </a:prstGeom>
          <a:solidFill>
            <a:srgbClr val="8BFC78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1296988" y="3467100"/>
            <a:ext cx="2133600" cy="1463675"/>
          </a:xfrm>
          <a:prstGeom prst="roundRect">
            <a:avLst/>
          </a:prstGeom>
          <a:solidFill>
            <a:srgbClr val="8BFC78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1219200" y="5181600"/>
            <a:ext cx="2362200" cy="1608138"/>
          </a:xfrm>
          <a:prstGeom prst="roundRect">
            <a:avLst/>
          </a:prstGeom>
          <a:solidFill>
            <a:srgbClr val="8BFC78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5600700" y="1547813"/>
            <a:ext cx="2362200" cy="1608137"/>
          </a:xfrm>
          <a:prstGeom prst="roundRect">
            <a:avLst/>
          </a:prstGeom>
          <a:solidFill>
            <a:srgbClr val="8BFC78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5648325" y="3322638"/>
            <a:ext cx="2362200" cy="1608137"/>
          </a:xfrm>
          <a:prstGeom prst="roundRect">
            <a:avLst/>
          </a:prstGeom>
          <a:solidFill>
            <a:srgbClr val="8BFC78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5791200" y="5129213"/>
            <a:ext cx="2362200" cy="1608137"/>
          </a:xfrm>
          <a:prstGeom prst="roundRect">
            <a:avLst/>
          </a:prstGeom>
          <a:solidFill>
            <a:srgbClr val="8BFC78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3" name="Стрелка вправо 92">
            <a:hlinkClick r:id="rId15" action="ppaction://hlinksldjump"/>
          </p:cNvPr>
          <p:cNvSpPr/>
          <p:nvPr/>
        </p:nvSpPr>
        <p:spPr>
          <a:xfrm>
            <a:off x="449263" y="6450013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4" name="Стрелка вправо 93">
            <a:hlinkClick r:id="rId16" action="ppaction://hlinksldjump"/>
          </p:cNvPr>
          <p:cNvSpPr/>
          <p:nvPr/>
        </p:nvSpPr>
        <p:spPr>
          <a:xfrm rot="10800000">
            <a:off x="0" y="6450013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Переведите в градусную меру углы:</a:t>
            </a: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069975" y="4968875"/>
            <a:ext cx="2381250" cy="1617663"/>
            <a:chOff x="1066800" y="4969663"/>
            <a:chExt cx="2381250" cy="161702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1066800" y="4979184"/>
              <a:ext cx="2362200" cy="1607505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1" name="Object 193"/>
            <p:cNvGraphicFramePr>
              <a:graphicFrameLocks noChangeAspect="1"/>
            </p:cNvGraphicFramePr>
            <p:nvPr/>
          </p:nvGraphicFramePr>
          <p:xfrm>
            <a:off x="1066800" y="4969663"/>
            <a:ext cx="2381250" cy="1604962"/>
          </p:xfrm>
          <a:graphic>
            <a:graphicData uri="http://schemas.openxmlformats.org/presentationml/2006/ole">
              <p:oleObj spid="_x0000_s12481" name="Формула" r:id="rId3" imgW="583920" imgH="393480" progId="Equation.3">
                <p:embed/>
              </p:oleObj>
            </a:graphicData>
          </a:graphic>
        </p:graphicFrame>
      </p:grp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1066800" y="3276600"/>
            <a:ext cx="2362200" cy="1608138"/>
            <a:chOff x="1066800" y="3276068"/>
            <a:chExt cx="2362200" cy="1608137"/>
          </a:xfrm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1066800" y="3276068"/>
              <a:ext cx="2362200" cy="1608137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2" name="Object 194"/>
            <p:cNvGraphicFramePr>
              <a:graphicFrameLocks noChangeAspect="1"/>
            </p:cNvGraphicFramePr>
            <p:nvPr/>
          </p:nvGraphicFramePr>
          <p:xfrm>
            <a:off x="1104845" y="3276068"/>
            <a:ext cx="2292350" cy="1546225"/>
          </p:xfrm>
          <a:graphic>
            <a:graphicData uri="http://schemas.openxmlformats.org/presentationml/2006/ole">
              <p:oleObj spid="_x0000_s12482" name="Формула" r:id="rId4" imgW="583920" imgH="393480" progId="Equation.3">
                <p:embed/>
              </p:oleObj>
            </a:graphicData>
          </a:graphic>
        </p:graphicFrame>
      </p:grpSp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1066800" y="1589088"/>
            <a:ext cx="2362200" cy="1608137"/>
            <a:chOff x="1066800" y="1588936"/>
            <a:chExt cx="2362200" cy="1608137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066800" y="1588936"/>
              <a:ext cx="2362200" cy="1608137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3" name="Object 195"/>
            <p:cNvGraphicFramePr>
              <a:graphicFrameLocks noChangeAspect="1"/>
            </p:cNvGraphicFramePr>
            <p:nvPr/>
          </p:nvGraphicFramePr>
          <p:xfrm>
            <a:off x="1066800" y="1631154"/>
            <a:ext cx="2290763" cy="1546225"/>
          </p:xfrm>
          <a:graphic>
            <a:graphicData uri="http://schemas.openxmlformats.org/presentationml/2006/ole">
              <p:oleObj spid="_x0000_s12483" name="Формула" r:id="rId5" imgW="583920" imgH="393480" progId="Equation.3">
                <p:embed/>
              </p:oleObj>
            </a:graphicData>
          </a:graphic>
        </p:graphicFrame>
      </p:grpSp>
      <p:grpSp>
        <p:nvGrpSpPr>
          <p:cNvPr id="7" name="Группа 6"/>
          <p:cNvGrpSpPr>
            <a:grpSpLocks/>
          </p:cNvGrpSpPr>
          <p:nvPr/>
        </p:nvGrpSpPr>
        <p:grpSpPr bwMode="auto">
          <a:xfrm>
            <a:off x="5340350" y="4967288"/>
            <a:ext cx="2482850" cy="1609725"/>
            <a:chOff x="5334000" y="4967674"/>
            <a:chExt cx="2482850" cy="1610125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5334000" y="4969261"/>
              <a:ext cx="2362200" cy="1608538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4" name="Object 196"/>
            <p:cNvGraphicFramePr>
              <a:graphicFrameLocks noChangeAspect="1"/>
            </p:cNvGraphicFramePr>
            <p:nvPr/>
          </p:nvGraphicFramePr>
          <p:xfrm>
            <a:off x="5334000" y="4967674"/>
            <a:ext cx="2482850" cy="1604963"/>
          </p:xfrm>
          <a:graphic>
            <a:graphicData uri="http://schemas.openxmlformats.org/presentationml/2006/ole">
              <p:oleObj spid="_x0000_s12484" name="Формула" r:id="rId6" imgW="609480" imgH="393480" progId="Equation.3">
                <p:embed/>
              </p:oleObj>
            </a:graphicData>
          </a:graphic>
        </p:graphicFrame>
      </p:grpSp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5334000" y="3276600"/>
            <a:ext cx="2362200" cy="1608138"/>
            <a:chOff x="5334000" y="3276067"/>
            <a:chExt cx="2362200" cy="1608138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5334000" y="3276067"/>
              <a:ext cx="2362200" cy="1608138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5" name="Object 197"/>
            <p:cNvGraphicFramePr>
              <a:graphicFrameLocks noChangeAspect="1"/>
            </p:cNvGraphicFramePr>
            <p:nvPr/>
          </p:nvGraphicFramePr>
          <p:xfrm>
            <a:off x="5567832" y="3337980"/>
            <a:ext cx="2093912" cy="1546225"/>
          </p:xfrm>
          <a:graphic>
            <a:graphicData uri="http://schemas.openxmlformats.org/presentationml/2006/ole">
              <p:oleObj spid="_x0000_s12485" name="Формула" r:id="rId7" imgW="533160" imgH="393480" progId="Equation.3">
                <p:embed/>
              </p:oleObj>
            </a:graphicData>
          </a:graphic>
        </p:graphicFrame>
      </p:grp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5334000" y="1589088"/>
            <a:ext cx="2362200" cy="1608137"/>
            <a:chOff x="5334000" y="1588935"/>
            <a:chExt cx="2362200" cy="1608137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5334000" y="1588935"/>
              <a:ext cx="2362200" cy="1608137"/>
            </a:xfrm>
            <a:prstGeom prst="roundRect">
              <a:avLst/>
            </a:prstGeom>
            <a:solidFill>
              <a:srgbClr val="AAED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6" name="Object 198"/>
            <p:cNvGraphicFramePr>
              <a:graphicFrameLocks noChangeAspect="1"/>
            </p:cNvGraphicFramePr>
            <p:nvPr/>
          </p:nvGraphicFramePr>
          <p:xfrm>
            <a:off x="5609121" y="1993746"/>
            <a:ext cx="1793875" cy="798513"/>
          </p:xfrm>
          <a:graphic>
            <a:graphicData uri="http://schemas.openxmlformats.org/presentationml/2006/ole">
              <p:oleObj spid="_x0000_s12486" name="Формула" r:id="rId8" imgW="457200" imgH="203040" progId="Equation.3">
                <p:embed/>
              </p:oleObj>
            </a:graphicData>
          </a:graphic>
        </p:graphicFrame>
      </p:grpSp>
      <p:grpSp>
        <p:nvGrpSpPr>
          <p:cNvPr id="13" name="Группа 12"/>
          <p:cNvGrpSpPr>
            <a:grpSpLocks/>
          </p:cNvGrpSpPr>
          <p:nvPr/>
        </p:nvGrpSpPr>
        <p:grpSpPr bwMode="auto">
          <a:xfrm>
            <a:off x="1069975" y="1589088"/>
            <a:ext cx="2362200" cy="1608137"/>
            <a:chOff x="2978426" y="1566407"/>
            <a:chExt cx="2362200" cy="1608137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2978426" y="1566407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7" name="Object 199"/>
            <p:cNvGraphicFramePr>
              <a:graphicFrameLocks noChangeAspect="1"/>
            </p:cNvGraphicFramePr>
            <p:nvPr/>
          </p:nvGraphicFramePr>
          <p:xfrm>
            <a:off x="3537226" y="2034871"/>
            <a:ext cx="1244600" cy="796925"/>
          </p:xfrm>
          <a:graphic>
            <a:graphicData uri="http://schemas.openxmlformats.org/presentationml/2006/ole">
              <p:oleObj spid="_x0000_s12487" name="Формула" r:id="rId9" imgW="317225" imgH="203024" progId="Equation.3">
                <p:embed/>
              </p:oleObj>
            </a:graphicData>
          </a:graphic>
        </p:graphicFrame>
      </p:grpSp>
      <p:grpSp>
        <p:nvGrpSpPr>
          <p:cNvPr id="14" name="Группа 13"/>
          <p:cNvGrpSpPr>
            <a:grpSpLocks/>
          </p:cNvGrpSpPr>
          <p:nvPr/>
        </p:nvGrpSpPr>
        <p:grpSpPr bwMode="auto">
          <a:xfrm>
            <a:off x="1076325" y="3276600"/>
            <a:ext cx="2362200" cy="1608138"/>
            <a:chOff x="2955897" y="3235972"/>
            <a:chExt cx="2362200" cy="1608137"/>
          </a:xfrm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2955897" y="3235972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8" name="Object 200"/>
            <p:cNvGraphicFramePr>
              <a:graphicFrameLocks noChangeAspect="1"/>
            </p:cNvGraphicFramePr>
            <p:nvPr/>
          </p:nvGraphicFramePr>
          <p:xfrm>
            <a:off x="3517216" y="3640783"/>
            <a:ext cx="1246188" cy="798513"/>
          </p:xfrm>
          <a:graphic>
            <a:graphicData uri="http://schemas.openxmlformats.org/presentationml/2006/ole">
              <p:oleObj spid="_x0000_s12488" name="Формула" r:id="rId10" imgW="317225" imgH="203024" progId="Equation.3">
                <p:embed/>
              </p:oleObj>
            </a:graphicData>
          </a:graphic>
        </p:graphicFrame>
      </p:grpSp>
      <p:grpSp>
        <p:nvGrpSpPr>
          <p:cNvPr id="36" name="Группа 35"/>
          <p:cNvGrpSpPr>
            <a:grpSpLocks/>
          </p:cNvGrpSpPr>
          <p:nvPr/>
        </p:nvGrpSpPr>
        <p:grpSpPr bwMode="auto">
          <a:xfrm>
            <a:off x="1069975" y="4978400"/>
            <a:ext cx="2362200" cy="1608138"/>
            <a:chOff x="2743200" y="4969661"/>
            <a:chExt cx="2362200" cy="1608137"/>
          </a:xfrm>
        </p:grpSpPr>
        <p:sp>
          <p:nvSpPr>
            <p:cNvPr id="45" name="Скругленный прямоугольник 44"/>
            <p:cNvSpPr/>
            <p:nvPr/>
          </p:nvSpPr>
          <p:spPr>
            <a:xfrm>
              <a:off x="2743200" y="4969661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89" name="Object 201"/>
            <p:cNvGraphicFramePr>
              <a:graphicFrameLocks noChangeAspect="1"/>
            </p:cNvGraphicFramePr>
            <p:nvPr/>
          </p:nvGraphicFramePr>
          <p:xfrm>
            <a:off x="3303587" y="5336524"/>
            <a:ext cx="1241425" cy="828675"/>
          </p:xfrm>
          <a:graphic>
            <a:graphicData uri="http://schemas.openxmlformats.org/presentationml/2006/ole">
              <p:oleObj spid="_x0000_s12489" name="Формула" r:id="rId11" imgW="304536" imgH="203024" progId="Equation.3">
                <p:embed/>
              </p:oleObj>
            </a:graphicData>
          </a:graphic>
        </p:graphicFrame>
      </p:grpSp>
      <p:grpSp>
        <p:nvGrpSpPr>
          <p:cNvPr id="38" name="Группа 37"/>
          <p:cNvGrpSpPr>
            <a:grpSpLocks/>
          </p:cNvGrpSpPr>
          <p:nvPr/>
        </p:nvGrpSpPr>
        <p:grpSpPr bwMode="auto">
          <a:xfrm>
            <a:off x="5334000" y="1589088"/>
            <a:ext cx="2362200" cy="1608137"/>
            <a:chOff x="6858000" y="1447800"/>
            <a:chExt cx="2362200" cy="1608137"/>
          </a:xfrm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6858000" y="1447800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90" name="Object 202"/>
            <p:cNvGraphicFramePr>
              <a:graphicFrameLocks noChangeAspect="1"/>
            </p:cNvGraphicFramePr>
            <p:nvPr/>
          </p:nvGraphicFramePr>
          <p:xfrm>
            <a:off x="7524232" y="1852612"/>
            <a:ext cx="1195388" cy="798512"/>
          </p:xfrm>
          <a:graphic>
            <a:graphicData uri="http://schemas.openxmlformats.org/presentationml/2006/ole">
              <p:oleObj spid="_x0000_s12490" name="Формула" r:id="rId12" imgW="304536" imgH="203024" progId="Equation.3">
                <p:embed/>
              </p:oleObj>
            </a:graphicData>
          </a:graphic>
        </p:graphicFrame>
      </p:grpSp>
      <p:grpSp>
        <p:nvGrpSpPr>
          <p:cNvPr id="42" name="Группа 41"/>
          <p:cNvGrpSpPr>
            <a:grpSpLocks/>
          </p:cNvGrpSpPr>
          <p:nvPr/>
        </p:nvGrpSpPr>
        <p:grpSpPr bwMode="auto">
          <a:xfrm>
            <a:off x="5334000" y="3273425"/>
            <a:ext cx="2362200" cy="1608138"/>
            <a:chOff x="6940826" y="3197073"/>
            <a:chExt cx="2362200" cy="1608137"/>
          </a:xfrm>
        </p:grpSpPr>
        <p:sp>
          <p:nvSpPr>
            <p:cNvPr id="47" name="Скругленный прямоугольник 46"/>
            <p:cNvSpPr/>
            <p:nvPr/>
          </p:nvSpPr>
          <p:spPr>
            <a:xfrm>
              <a:off x="6940826" y="3197073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91" name="Object 203"/>
            <p:cNvGraphicFramePr>
              <a:graphicFrameLocks noChangeAspect="1"/>
            </p:cNvGraphicFramePr>
            <p:nvPr/>
          </p:nvGraphicFramePr>
          <p:xfrm>
            <a:off x="7498832" y="3602678"/>
            <a:ext cx="1246188" cy="796925"/>
          </p:xfrm>
          <a:graphic>
            <a:graphicData uri="http://schemas.openxmlformats.org/presentationml/2006/ole">
              <p:oleObj spid="_x0000_s12491" name="Формула" r:id="rId13" imgW="317225" imgH="203024" progId="Equation.3">
                <p:embed/>
              </p:oleObj>
            </a:graphicData>
          </a:graphic>
        </p:graphicFrame>
      </p:grpSp>
      <p:grpSp>
        <p:nvGrpSpPr>
          <p:cNvPr id="41" name="Группа 40"/>
          <p:cNvGrpSpPr>
            <a:grpSpLocks/>
          </p:cNvGrpSpPr>
          <p:nvPr/>
        </p:nvGrpSpPr>
        <p:grpSpPr bwMode="auto">
          <a:xfrm>
            <a:off x="5334000" y="4978400"/>
            <a:ext cx="2362200" cy="1608138"/>
            <a:chOff x="6934200" y="4946794"/>
            <a:chExt cx="2362200" cy="1608137"/>
          </a:xfrm>
        </p:grpSpPr>
        <p:sp>
          <p:nvSpPr>
            <p:cNvPr id="48" name="Скругленный прямоугольник 47"/>
            <p:cNvSpPr/>
            <p:nvPr/>
          </p:nvSpPr>
          <p:spPr>
            <a:xfrm>
              <a:off x="6934200" y="4946794"/>
              <a:ext cx="2362200" cy="1608137"/>
            </a:xfrm>
            <a:prstGeom prst="roundRect">
              <a:avLst/>
            </a:prstGeom>
            <a:solidFill>
              <a:srgbClr val="8BFC78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12492" name="Object 204"/>
            <p:cNvGraphicFramePr>
              <a:graphicFrameLocks noChangeAspect="1"/>
            </p:cNvGraphicFramePr>
            <p:nvPr/>
          </p:nvGraphicFramePr>
          <p:xfrm>
            <a:off x="7475019" y="5257800"/>
            <a:ext cx="1293813" cy="828675"/>
          </p:xfrm>
          <a:graphic>
            <a:graphicData uri="http://schemas.openxmlformats.org/presentationml/2006/ole">
              <p:oleObj spid="_x0000_s12492" name="Формула" r:id="rId14" imgW="317225" imgH="203024" progId="Equation.3">
                <p:embed/>
              </p:oleObj>
            </a:graphicData>
          </a:graphic>
        </p:graphicFrame>
      </p:grpSp>
      <p:sp>
        <p:nvSpPr>
          <p:cNvPr id="35" name="Скругленный прямоугольник 34"/>
          <p:cNvSpPr/>
          <p:nvPr/>
        </p:nvSpPr>
        <p:spPr>
          <a:xfrm>
            <a:off x="1108075" y="1608138"/>
            <a:ext cx="2362200" cy="1608137"/>
          </a:xfrm>
          <a:prstGeom prst="roundRect">
            <a:avLst/>
          </a:prstGeom>
          <a:solidFill>
            <a:srgbClr val="AAEDF0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1066800" y="3259138"/>
            <a:ext cx="2362200" cy="1608137"/>
          </a:xfrm>
          <a:prstGeom prst="roundRect">
            <a:avLst/>
          </a:prstGeom>
          <a:solidFill>
            <a:srgbClr val="AAEDF0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1108075" y="4981575"/>
            <a:ext cx="2362200" cy="1608138"/>
          </a:xfrm>
          <a:prstGeom prst="roundRect">
            <a:avLst/>
          </a:prstGeom>
          <a:solidFill>
            <a:srgbClr val="AAEDF0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356225" y="1589088"/>
            <a:ext cx="2362200" cy="1608137"/>
          </a:xfrm>
          <a:prstGeom prst="roundRect">
            <a:avLst/>
          </a:prstGeom>
          <a:solidFill>
            <a:srgbClr val="AAEDF0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5373688" y="3276600"/>
            <a:ext cx="2362200" cy="1608138"/>
          </a:xfrm>
          <a:prstGeom prst="roundRect">
            <a:avLst/>
          </a:prstGeom>
          <a:solidFill>
            <a:srgbClr val="AAEDF0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343525" y="4960938"/>
            <a:ext cx="2362200" cy="1608137"/>
          </a:xfrm>
          <a:prstGeom prst="roundRect">
            <a:avLst/>
          </a:prstGeom>
          <a:solidFill>
            <a:srgbClr val="AAEDF0">
              <a:alpha val="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6" name="Стрелка вправо 65">
            <a:hlinkClick r:id="rId15" action="ppaction://hlinksldjump"/>
          </p:cNvPr>
          <p:cNvSpPr/>
          <p:nvPr/>
        </p:nvSpPr>
        <p:spPr>
          <a:xfrm>
            <a:off x="449263" y="6450013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7" name="Стрелка вправо 66">
            <a:hlinkClick r:id="rId16" action="ppaction://hlinksldjump"/>
          </p:cNvPr>
          <p:cNvSpPr/>
          <p:nvPr/>
        </p:nvSpPr>
        <p:spPr>
          <a:xfrm rot="10800000">
            <a:off x="0" y="6450013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9" name="Text Box 3"/>
          <p:cNvSpPr txBox="1">
            <a:spLocks noChangeArrowheads="1"/>
          </p:cNvSpPr>
          <p:nvPr/>
        </p:nvSpPr>
        <p:spPr bwMode="auto">
          <a:xfrm>
            <a:off x="179388" y="-100013"/>
            <a:ext cx="8964612" cy="1555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 i="1">
                <a:latin typeface="Cambria" pitchFamily="18" charset="0"/>
              </a:rPr>
              <a:t>Перевод из градусной меры в радианную:</a:t>
            </a:r>
          </a:p>
        </p:txBody>
      </p:sp>
      <p:graphicFrame>
        <p:nvGraphicFramePr>
          <p:cNvPr id="22532" name="Object 45"/>
          <p:cNvGraphicFramePr>
            <a:graphicFrameLocks noChangeAspect="1"/>
          </p:cNvGraphicFramePr>
          <p:nvPr/>
        </p:nvGraphicFramePr>
        <p:xfrm>
          <a:off x="1622425" y="908050"/>
          <a:ext cx="6240463" cy="2900363"/>
        </p:xfrm>
        <a:graphic>
          <a:graphicData uri="http://schemas.openxmlformats.org/presentationml/2006/ole">
            <p:oleObj spid="_x0000_s13357" name="Формула" r:id="rId3" imgW="901440" imgH="419040" progId="Equation.3">
              <p:embed/>
            </p:oleObj>
          </a:graphicData>
        </a:graphic>
      </p:graphicFrame>
      <p:sp>
        <p:nvSpPr>
          <p:cNvPr id="13360" name="Text Box 6"/>
          <p:cNvSpPr txBox="1">
            <a:spLocks noChangeArrowheads="1"/>
          </p:cNvSpPr>
          <p:nvPr/>
        </p:nvSpPr>
        <p:spPr bwMode="auto">
          <a:xfrm>
            <a:off x="179388" y="3817938"/>
            <a:ext cx="8964612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800" b="1" i="1">
                <a:latin typeface="Cambria" pitchFamily="18" charset="0"/>
              </a:rPr>
              <a:t>Перевод из радианной меры в градусную:</a:t>
            </a:r>
          </a:p>
        </p:txBody>
      </p:sp>
      <p:graphicFrame>
        <p:nvGraphicFramePr>
          <p:cNvPr id="22535" name="Object 46"/>
          <p:cNvGraphicFramePr>
            <a:graphicFrameLocks noChangeAspect="1"/>
          </p:cNvGraphicFramePr>
          <p:nvPr/>
        </p:nvGraphicFramePr>
        <p:xfrm>
          <a:off x="539750" y="5041900"/>
          <a:ext cx="8342313" cy="1916113"/>
        </p:xfrm>
        <a:graphic>
          <a:graphicData uri="http://schemas.openxmlformats.org/presentationml/2006/ole">
            <p:oleObj spid="_x0000_s13358" name="Формула" r:id="rId4" imgW="1104840" imgH="2538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154" name="Oval 2"/>
          <p:cNvSpPr>
            <a:spLocks noChangeArrowheads="1"/>
          </p:cNvSpPr>
          <p:nvPr/>
        </p:nvSpPr>
        <p:spPr bwMode="auto">
          <a:xfrm>
            <a:off x="1016000" y="1727200"/>
            <a:ext cx="4533900" cy="4495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55" name="Text Box 3"/>
          <p:cNvSpPr txBox="1">
            <a:spLocks noChangeArrowheads="1"/>
          </p:cNvSpPr>
          <p:nvPr/>
        </p:nvSpPr>
        <p:spPr bwMode="auto">
          <a:xfrm>
            <a:off x="6400800" y="3810000"/>
            <a:ext cx="465138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65" name="Freeform 13"/>
          <p:cNvSpPr>
            <a:spLocks/>
          </p:cNvSpPr>
          <p:nvPr/>
        </p:nvSpPr>
        <p:spPr bwMode="auto">
          <a:xfrm>
            <a:off x="800100" y="3973513"/>
            <a:ext cx="5900738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17" y="0"/>
              </a:cxn>
            </a:cxnLst>
            <a:rect l="0" t="0" r="r" b="b"/>
            <a:pathLst>
              <a:path w="3717" h="1">
                <a:moveTo>
                  <a:pt x="0" y="0"/>
                </a:moveTo>
                <a:lnTo>
                  <a:pt x="3717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 type="none" w="med" len="med"/>
            <a:tailEnd type="stealth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66" name="Freeform 14"/>
          <p:cNvSpPr>
            <a:spLocks/>
          </p:cNvSpPr>
          <p:nvPr/>
        </p:nvSpPr>
        <p:spPr bwMode="auto">
          <a:xfrm>
            <a:off x="3230563" y="1371600"/>
            <a:ext cx="46037" cy="5486400"/>
          </a:xfrm>
          <a:custGeom>
            <a:avLst/>
            <a:gdLst/>
            <a:ahLst/>
            <a:cxnLst>
              <a:cxn ang="0">
                <a:pos x="11" y="3630"/>
              </a:cxn>
              <a:cxn ang="0">
                <a:pos x="0" y="0"/>
              </a:cxn>
            </a:cxnLst>
            <a:rect l="0" t="0" r="r" b="b"/>
            <a:pathLst>
              <a:path w="11" h="3630">
                <a:moveTo>
                  <a:pt x="11" y="3630"/>
                </a:moveTo>
                <a:lnTo>
                  <a:pt x="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 type="none" w="med" len="med"/>
            <a:tailEnd type="stealth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67" name="Text Box 15"/>
          <p:cNvSpPr txBox="1">
            <a:spLocks noChangeArrowheads="1"/>
          </p:cNvSpPr>
          <p:nvPr/>
        </p:nvSpPr>
        <p:spPr bwMode="auto">
          <a:xfrm>
            <a:off x="2695575" y="1066800"/>
            <a:ext cx="431800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y</a:t>
            </a:r>
            <a:endParaRPr lang="ru-RU" sz="4400" i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68" name="Text Box 16"/>
          <p:cNvSpPr txBox="1">
            <a:spLocks noChangeArrowheads="1"/>
          </p:cNvSpPr>
          <p:nvPr/>
        </p:nvSpPr>
        <p:spPr bwMode="auto">
          <a:xfrm>
            <a:off x="2738438" y="3878263"/>
            <a:ext cx="479425" cy="579437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endParaRPr lang="ru-RU" sz="32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70" name="Freeform 18"/>
          <p:cNvSpPr>
            <a:spLocks/>
          </p:cNvSpPr>
          <p:nvPr/>
        </p:nvSpPr>
        <p:spPr bwMode="auto">
          <a:xfrm>
            <a:off x="1981200" y="5257800"/>
            <a:ext cx="3206750" cy="12700"/>
          </a:xfrm>
          <a:custGeom>
            <a:avLst/>
            <a:gdLst/>
            <a:ahLst/>
            <a:cxnLst>
              <a:cxn ang="0">
                <a:pos x="1566" y="6"/>
              </a:cxn>
              <a:cxn ang="0">
                <a:pos x="0" y="0"/>
              </a:cxn>
            </a:cxnLst>
            <a:rect l="0" t="0" r="r" b="b"/>
            <a:pathLst>
              <a:path w="1566" h="6">
                <a:moveTo>
                  <a:pt x="1566" y="6"/>
                </a:moveTo>
                <a:lnTo>
                  <a:pt x="0" y="0"/>
                </a:lnTo>
              </a:path>
            </a:pathLst>
          </a:custGeom>
          <a:noFill/>
          <a:ln w="28575" cap="flat" cmpd="sng">
            <a:noFill/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71" name="Oval 19"/>
          <p:cNvSpPr>
            <a:spLocks noChangeArrowheads="1"/>
          </p:cNvSpPr>
          <p:nvPr/>
        </p:nvSpPr>
        <p:spPr bwMode="auto">
          <a:xfrm rot="3834243">
            <a:off x="3216276" y="3924300"/>
            <a:ext cx="131762" cy="1222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2"/>
            </a:solidFill>
            <a:round/>
            <a:headEnd type="none" w="lg" len="lg"/>
            <a:tailEnd type="none" w="lg" len="lg"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939800" y="3886200"/>
            <a:ext cx="4668838" cy="157163"/>
            <a:chOff x="208" y="2448"/>
            <a:chExt cx="2941" cy="99"/>
          </a:xfrm>
        </p:grpSpPr>
        <p:grpSp>
          <p:nvGrpSpPr>
            <p:cNvPr id="19563" name="Group 21"/>
            <p:cNvGrpSpPr>
              <a:grpSpLocks/>
            </p:cNvGrpSpPr>
            <p:nvPr/>
          </p:nvGrpSpPr>
          <p:grpSpPr bwMode="auto">
            <a:xfrm>
              <a:off x="1680" y="2448"/>
              <a:ext cx="1469" cy="83"/>
              <a:chOff x="1680" y="2448"/>
              <a:chExt cx="1469" cy="83"/>
            </a:xfrm>
          </p:grpSpPr>
          <p:sp>
            <p:nvSpPr>
              <p:cNvPr id="945174" name="Freeform 22"/>
              <p:cNvSpPr>
                <a:spLocks/>
              </p:cNvSpPr>
              <p:nvPr/>
            </p:nvSpPr>
            <p:spPr bwMode="auto">
              <a:xfrm>
                <a:off x="1680" y="2488"/>
                <a:ext cx="1440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440" y="0"/>
                  </a:cxn>
                </a:cxnLst>
                <a:rect l="0" t="0" r="r" b="b"/>
                <a:pathLst>
                  <a:path w="1440" h="8">
                    <a:moveTo>
                      <a:pt x="0" y="8"/>
                    </a:moveTo>
                    <a:lnTo>
                      <a:pt x="1440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175" name="Oval 23"/>
              <p:cNvSpPr>
                <a:spLocks noChangeArrowheads="1"/>
              </p:cNvSpPr>
              <p:nvPr/>
            </p:nvSpPr>
            <p:spPr bwMode="auto">
              <a:xfrm rot="3834243">
                <a:off x="3069" y="2451"/>
                <a:ext cx="83" cy="77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9564" name="Group 24"/>
            <p:cNvGrpSpPr>
              <a:grpSpLocks/>
            </p:cNvGrpSpPr>
            <p:nvPr/>
          </p:nvGrpSpPr>
          <p:grpSpPr bwMode="auto">
            <a:xfrm flipH="1" flipV="1">
              <a:off x="208" y="2464"/>
              <a:ext cx="1469" cy="83"/>
              <a:chOff x="1680" y="2448"/>
              <a:chExt cx="1469" cy="83"/>
            </a:xfrm>
          </p:grpSpPr>
          <p:sp>
            <p:nvSpPr>
              <p:cNvPr id="945177" name="Freeform 25"/>
              <p:cNvSpPr>
                <a:spLocks/>
              </p:cNvSpPr>
              <p:nvPr/>
            </p:nvSpPr>
            <p:spPr bwMode="auto">
              <a:xfrm>
                <a:off x="1680" y="2488"/>
                <a:ext cx="1440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440" y="0"/>
                  </a:cxn>
                </a:cxnLst>
                <a:rect l="0" t="0" r="r" b="b"/>
                <a:pathLst>
                  <a:path w="1440" h="8">
                    <a:moveTo>
                      <a:pt x="0" y="8"/>
                    </a:moveTo>
                    <a:lnTo>
                      <a:pt x="1440" y="0"/>
                    </a:lnTo>
                  </a:path>
                </a:pathLst>
              </a:custGeom>
              <a:noFill/>
              <a:ln w="28575" cap="flat" cmpd="sng">
                <a:noFill/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178" name="Oval 26"/>
              <p:cNvSpPr>
                <a:spLocks noChangeArrowheads="1"/>
              </p:cNvSpPr>
              <p:nvPr/>
            </p:nvSpPr>
            <p:spPr bwMode="auto">
              <a:xfrm rot="3834243">
                <a:off x="3069" y="2451"/>
                <a:ext cx="83" cy="77"/>
              </a:xfrm>
              <a:prstGeom prst="ellipse">
                <a:avLst/>
              </a:prstGeom>
              <a:noFill/>
              <a:ln w="9525">
                <a:noFill/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945179" name="AutoShape 27"/>
          <p:cNvSpPr>
            <a:spLocks noChangeAspect="1" noChangeArrowheads="1" noTextEdit="1"/>
          </p:cNvSpPr>
          <p:nvPr/>
        </p:nvSpPr>
        <p:spPr bwMode="auto">
          <a:xfrm>
            <a:off x="609600" y="163513"/>
            <a:ext cx="1524000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45184" name="Object 71"/>
          <p:cNvGraphicFramePr>
            <a:graphicFrameLocks noChangeAspect="1"/>
          </p:cNvGraphicFramePr>
          <p:nvPr/>
        </p:nvGraphicFramePr>
        <p:xfrm>
          <a:off x="4224338" y="2881313"/>
          <a:ext cx="874712" cy="850900"/>
        </p:xfrm>
        <a:graphic>
          <a:graphicData uri="http://schemas.openxmlformats.org/presentationml/2006/ole">
            <p:oleObj spid="_x0000_s19527" name="Формула" r:id="rId4" imgW="495000" imgH="457200" progId="Equation.3">
              <p:embed/>
            </p:oleObj>
          </a:graphicData>
        </a:graphic>
      </p:graphicFrame>
      <p:graphicFrame>
        <p:nvGraphicFramePr>
          <p:cNvPr id="945185" name="Object 72"/>
          <p:cNvGraphicFramePr>
            <a:graphicFrameLocks noChangeAspect="1"/>
          </p:cNvGraphicFramePr>
          <p:nvPr/>
        </p:nvGraphicFramePr>
        <p:xfrm>
          <a:off x="5006975" y="2000250"/>
          <a:ext cx="1166813" cy="377825"/>
        </p:xfrm>
        <a:graphic>
          <a:graphicData uri="http://schemas.openxmlformats.org/presentationml/2006/ole">
            <p:oleObj spid="_x0000_s19528" name="Формула" r:id="rId5" imgW="660240" imgH="203040" progId="Equation.3">
              <p:embed/>
            </p:oleObj>
          </a:graphicData>
        </a:graphic>
      </p:graphicFrame>
      <p:graphicFrame>
        <p:nvGraphicFramePr>
          <p:cNvPr id="945186" name="Object 73"/>
          <p:cNvGraphicFramePr>
            <a:graphicFrameLocks noChangeAspect="1"/>
          </p:cNvGraphicFramePr>
          <p:nvPr/>
        </p:nvGraphicFramePr>
        <p:xfrm>
          <a:off x="469900" y="2025650"/>
          <a:ext cx="1031875" cy="377825"/>
        </p:xfrm>
        <a:graphic>
          <a:graphicData uri="http://schemas.openxmlformats.org/presentationml/2006/ole">
            <p:oleObj spid="_x0000_s19529" name="Формула" r:id="rId6" imgW="583947" imgH="203112" progId="Equation.3">
              <p:embed/>
            </p:oleObj>
          </a:graphicData>
        </a:graphic>
      </p:graphicFrame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5562600" y="2590800"/>
            <a:ext cx="1065213" cy="1433513"/>
            <a:chOff x="3504" y="1632"/>
            <a:chExt cx="671" cy="903"/>
          </a:xfrm>
        </p:grpSpPr>
        <p:sp>
          <p:nvSpPr>
            <p:cNvPr id="945189" name="Text Box 37"/>
            <p:cNvSpPr txBox="1">
              <a:spLocks noChangeArrowheads="1"/>
            </p:cNvSpPr>
            <p:nvPr/>
          </p:nvSpPr>
          <p:spPr bwMode="auto">
            <a:xfrm>
              <a:off x="3648" y="1632"/>
              <a:ext cx="527" cy="9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8800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+</a:t>
              </a:r>
            </a:p>
          </p:txBody>
        </p:sp>
        <p:sp>
          <p:nvSpPr>
            <p:cNvPr id="945192" name="Freeform 40"/>
            <p:cNvSpPr>
              <a:spLocks/>
            </p:cNvSpPr>
            <p:nvPr/>
          </p:nvSpPr>
          <p:spPr bwMode="auto">
            <a:xfrm>
              <a:off x="3504" y="1776"/>
              <a:ext cx="144" cy="624"/>
            </a:xfrm>
            <a:custGeom>
              <a:avLst/>
              <a:gdLst/>
              <a:ahLst/>
              <a:cxnLst>
                <a:cxn ang="0">
                  <a:pos x="144" y="624"/>
                </a:cxn>
                <a:cxn ang="0">
                  <a:pos x="96" y="288"/>
                </a:cxn>
                <a:cxn ang="0">
                  <a:pos x="0" y="0"/>
                </a:cxn>
              </a:cxnLst>
              <a:rect l="0" t="0" r="r" b="b"/>
              <a:pathLst>
                <a:path w="144" h="624">
                  <a:moveTo>
                    <a:pt x="144" y="624"/>
                  </a:moveTo>
                  <a:cubicBezTo>
                    <a:pt x="132" y="508"/>
                    <a:pt x="120" y="392"/>
                    <a:pt x="96" y="288"/>
                  </a:cubicBezTo>
                  <a:cubicBezTo>
                    <a:pt x="72" y="184"/>
                    <a:pt x="36" y="92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007CD0"/>
              </a:solidFill>
              <a:prstDash val="solid"/>
              <a:round/>
              <a:headEnd/>
              <a:tailEnd type="stealth" w="lg" len="lg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5562600" y="3810000"/>
            <a:ext cx="1111250" cy="1433513"/>
            <a:chOff x="3504" y="2400"/>
            <a:chExt cx="700" cy="903"/>
          </a:xfrm>
        </p:grpSpPr>
        <p:sp>
          <p:nvSpPr>
            <p:cNvPr id="945190" name="Text Box 38"/>
            <p:cNvSpPr txBox="1">
              <a:spLocks noChangeArrowheads="1"/>
            </p:cNvSpPr>
            <p:nvPr/>
          </p:nvSpPr>
          <p:spPr bwMode="auto">
            <a:xfrm>
              <a:off x="3696" y="2400"/>
              <a:ext cx="508" cy="9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8800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–</a:t>
              </a:r>
            </a:p>
          </p:txBody>
        </p:sp>
        <p:sp>
          <p:nvSpPr>
            <p:cNvPr id="945193" name="Freeform 41"/>
            <p:cNvSpPr>
              <a:spLocks/>
            </p:cNvSpPr>
            <p:nvPr/>
          </p:nvSpPr>
          <p:spPr bwMode="auto">
            <a:xfrm flipV="1">
              <a:off x="3504" y="2544"/>
              <a:ext cx="144" cy="624"/>
            </a:xfrm>
            <a:custGeom>
              <a:avLst/>
              <a:gdLst/>
              <a:ahLst/>
              <a:cxnLst>
                <a:cxn ang="0">
                  <a:pos x="144" y="624"/>
                </a:cxn>
                <a:cxn ang="0">
                  <a:pos x="96" y="288"/>
                </a:cxn>
                <a:cxn ang="0">
                  <a:pos x="0" y="0"/>
                </a:cxn>
              </a:cxnLst>
              <a:rect l="0" t="0" r="r" b="b"/>
              <a:pathLst>
                <a:path w="144" h="624">
                  <a:moveTo>
                    <a:pt x="144" y="624"/>
                  </a:moveTo>
                  <a:cubicBezTo>
                    <a:pt x="132" y="508"/>
                    <a:pt x="120" y="392"/>
                    <a:pt x="96" y="288"/>
                  </a:cubicBezTo>
                  <a:cubicBezTo>
                    <a:pt x="72" y="184"/>
                    <a:pt x="36" y="92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007CD0"/>
              </a:solidFill>
              <a:prstDash val="solid"/>
              <a:round/>
              <a:headEnd/>
              <a:tailEnd type="stealth" w="lg" len="lg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9" name="AutoShape 2"/>
          <p:cNvSpPr txBox="1">
            <a:spLocks noChangeArrowheads="1"/>
          </p:cNvSpPr>
          <p:nvPr/>
        </p:nvSpPr>
        <p:spPr bwMode="auto">
          <a:xfrm>
            <a:off x="76200" y="163513"/>
            <a:ext cx="883920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altLang="ru-RU" sz="2400" b="1">
                <a:solidFill>
                  <a:schemeClr val="tx2"/>
                </a:solidFill>
                <a:latin typeface="Cambria" pitchFamily="18" charset="0"/>
              </a:rPr>
              <a:t>Окружность с центром в начале системы координат </a:t>
            </a:r>
            <a:r>
              <a:rPr lang="en-US" altLang="ru-RU" sz="2400" b="1" i="1">
                <a:solidFill>
                  <a:schemeClr val="tx2"/>
                </a:solidFill>
                <a:latin typeface="Cambria" pitchFamily="18" charset="0"/>
              </a:rPr>
              <a:t>Oxy</a:t>
            </a:r>
            <a:r>
              <a:rPr lang="en-US" altLang="ru-RU" sz="24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altLang="ru-RU" sz="2400" b="1">
                <a:solidFill>
                  <a:schemeClr val="tx2"/>
                </a:solidFill>
                <a:latin typeface="Cambria" pitchFamily="18" charset="0"/>
              </a:rPr>
              <a:t>и радиусом, равным единице, называется </a:t>
            </a:r>
            <a:r>
              <a:rPr lang="ru-RU" altLang="ru-RU" sz="2400" b="1" i="1" u="sng">
                <a:solidFill>
                  <a:schemeClr val="tx2"/>
                </a:solidFill>
                <a:latin typeface="Cambria" pitchFamily="18" charset="0"/>
              </a:rPr>
              <a:t>единичной</a:t>
            </a:r>
            <a:r>
              <a:rPr lang="ru-RU" altLang="ru-RU" sz="2400" b="1">
                <a:solidFill>
                  <a:schemeClr val="tx2"/>
                </a:solidFill>
                <a:latin typeface="Cambria" pitchFamily="18" charset="0"/>
              </a:rPr>
              <a:t>, а ограниченный ей круг – </a:t>
            </a:r>
            <a:r>
              <a:rPr lang="ru-RU" altLang="ru-RU" sz="2400" b="1" i="1" u="sng">
                <a:solidFill>
                  <a:schemeClr val="tx2"/>
                </a:solidFill>
                <a:latin typeface="Cambria" pitchFamily="18" charset="0"/>
              </a:rPr>
              <a:t>тригонометрическим</a:t>
            </a:r>
            <a:r>
              <a:rPr lang="ru-RU" altLang="ru-RU" sz="2400" b="1">
                <a:solidFill>
                  <a:schemeClr val="tx2"/>
                </a:solidFill>
                <a:latin typeface="Cambria" pitchFamily="18" charset="0"/>
              </a:rPr>
              <a:t>.</a:t>
            </a:r>
          </a:p>
        </p:txBody>
      </p:sp>
      <p:grpSp>
        <p:nvGrpSpPr>
          <p:cNvPr id="8" name="Группа 7"/>
          <p:cNvGrpSpPr>
            <a:grpSpLocks/>
          </p:cNvGrpSpPr>
          <p:nvPr/>
        </p:nvGrpSpPr>
        <p:grpSpPr bwMode="auto">
          <a:xfrm>
            <a:off x="234950" y="104775"/>
            <a:ext cx="5486400" cy="2590800"/>
            <a:chOff x="2590800" y="217487"/>
            <a:chExt cx="5486400" cy="2590800"/>
          </a:xfrm>
        </p:grpSpPr>
        <p:sp>
          <p:nvSpPr>
            <p:cNvPr id="43" name="Скругленная прямоугольная выноска 42"/>
            <p:cNvSpPr/>
            <p:nvPr/>
          </p:nvSpPr>
          <p:spPr>
            <a:xfrm>
              <a:off x="2590800" y="217487"/>
              <a:ext cx="5486400" cy="2590800"/>
            </a:xfrm>
            <a:prstGeom prst="wedgeRoundRectCallout">
              <a:avLst>
                <a:gd name="adj1" fmla="val 44929"/>
                <a:gd name="adj2" fmla="val 93141"/>
                <a:gd name="adj3" fmla="val 16667"/>
              </a:avLst>
            </a:prstGeom>
            <a:solidFill>
              <a:schemeClr val="bg1"/>
            </a:solidFill>
            <a:effectLst>
              <a:glow rad="101600">
                <a:schemeClr val="accent1">
                  <a:satMod val="175000"/>
                  <a:alpha val="4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endParaRPr>
            </a:p>
          </p:txBody>
        </p:sp>
        <p:sp>
          <p:nvSpPr>
            <p:cNvPr id="19558" name="Прямоугольник 4"/>
            <p:cNvSpPr>
              <a:spLocks noChangeArrowheads="1"/>
            </p:cNvSpPr>
            <p:nvPr/>
          </p:nvSpPr>
          <p:spPr bwMode="auto">
            <a:xfrm>
              <a:off x="2779844" y="522800"/>
              <a:ext cx="4973996" cy="2246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2800">
                  <a:solidFill>
                    <a:srgbClr val="FF0000"/>
                  </a:solidFill>
                  <a:latin typeface="Cambria" pitchFamily="18" charset="0"/>
                </a:rPr>
                <a:t>Точку пересечения окружности с положительной частью оси Ох принимают за начало отсчета</a:t>
              </a:r>
              <a:endParaRPr lang="ru-RU" sz="2800">
                <a:solidFill>
                  <a:srgbClr val="FF0000"/>
                </a:solidFill>
                <a:latin typeface="Cambria" pitchFamily="18" charset="0"/>
              </a:endParaRPr>
            </a:p>
          </p:txBody>
        </p:sp>
      </p:grpSp>
      <p:grpSp>
        <p:nvGrpSpPr>
          <p:cNvPr id="9" name="Группа 8"/>
          <p:cNvGrpSpPr>
            <a:grpSpLocks/>
          </p:cNvGrpSpPr>
          <p:nvPr/>
        </p:nvGrpSpPr>
        <p:grpSpPr bwMode="auto">
          <a:xfrm>
            <a:off x="4595813" y="234950"/>
            <a:ext cx="4519612" cy="1752600"/>
            <a:chOff x="3329266" y="3523105"/>
            <a:chExt cx="4519334" cy="1752600"/>
          </a:xfrm>
        </p:grpSpPr>
        <p:sp>
          <p:nvSpPr>
            <p:cNvPr id="45" name="Скругленная прямоугольная выноска 44"/>
            <p:cNvSpPr/>
            <p:nvPr/>
          </p:nvSpPr>
          <p:spPr>
            <a:xfrm>
              <a:off x="3329266" y="3523105"/>
              <a:ext cx="4519334" cy="1752600"/>
            </a:xfrm>
            <a:prstGeom prst="wedgeRoundRectCallout">
              <a:avLst>
                <a:gd name="adj1" fmla="val -28555"/>
                <a:gd name="adj2" fmla="val 86455"/>
                <a:gd name="adj3" fmla="val 16667"/>
              </a:avLst>
            </a:prstGeom>
            <a:solidFill>
              <a:schemeClr val="bg1"/>
            </a:solidFill>
            <a:effectLst>
              <a:glow rad="101600">
                <a:schemeClr val="accent1">
                  <a:satMod val="175000"/>
                  <a:alpha val="4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endParaRPr>
            </a:p>
          </p:txBody>
        </p:sp>
        <p:sp>
          <p:nvSpPr>
            <p:cNvPr id="945180" name="Rectangle 28"/>
            <p:cNvSpPr>
              <a:spLocks noChangeArrowheads="1"/>
            </p:cNvSpPr>
            <p:nvPr/>
          </p:nvSpPr>
          <p:spPr bwMode="auto">
            <a:xfrm>
              <a:off x="3329266" y="3658043"/>
              <a:ext cx="4290748" cy="1292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ru-RU" sz="2800" dirty="0">
                  <a:solidFill>
                    <a:srgbClr val="FF0000"/>
                  </a:solidFill>
                  <a:latin typeface="Cambria" panose="02040503050406030204" pitchFamily="18" charset="0"/>
                </a:rPr>
                <a:t>Положительное направление поворота:</a:t>
              </a:r>
            </a:p>
            <a:p>
              <a:pPr algn="ctr">
                <a:defRPr/>
              </a:pPr>
              <a:r>
                <a:rPr lang="ru-RU" sz="2800" dirty="0">
                  <a:solidFill>
                    <a:srgbClr val="FF0000"/>
                  </a:solidFill>
                  <a:latin typeface="Cambria" panose="02040503050406030204" pitchFamily="18" charset="0"/>
                </a:rPr>
                <a:t>против часовой стрелки.</a:t>
              </a:r>
              <a:endPara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anose="02040503050406030204" pitchFamily="18" charset="0"/>
              </a:endParaRPr>
            </a:p>
          </p:txBody>
        </p:sp>
      </p:grpSp>
      <p:grpSp>
        <p:nvGrpSpPr>
          <p:cNvPr id="10" name="Группа 9"/>
          <p:cNvGrpSpPr>
            <a:grpSpLocks/>
          </p:cNvGrpSpPr>
          <p:nvPr/>
        </p:nvGrpSpPr>
        <p:grpSpPr bwMode="auto">
          <a:xfrm>
            <a:off x="103188" y="196850"/>
            <a:ext cx="4381500" cy="1828800"/>
            <a:chOff x="1295400" y="5029200"/>
            <a:chExt cx="4381500" cy="1828800"/>
          </a:xfrm>
        </p:grpSpPr>
        <p:sp>
          <p:nvSpPr>
            <p:cNvPr id="46" name="Скругленная прямоугольная выноска 45"/>
            <p:cNvSpPr/>
            <p:nvPr/>
          </p:nvSpPr>
          <p:spPr>
            <a:xfrm>
              <a:off x="1295400" y="5029200"/>
              <a:ext cx="4381500" cy="1828800"/>
            </a:xfrm>
            <a:prstGeom prst="wedgeRoundRectCallout">
              <a:avLst>
                <a:gd name="adj1" fmla="val 73224"/>
                <a:gd name="adj2" fmla="val 197948"/>
                <a:gd name="adj3" fmla="val 16667"/>
              </a:avLst>
            </a:prstGeom>
            <a:solidFill>
              <a:schemeClr val="bg1"/>
            </a:solidFill>
            <a:effectLst>
              <a:glow rad="101600">
                <a:schemeClr val="accent1">
                  <a:satMod val="175000"/>
                  <a:alpha val="4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endParaRPr>
            </a:p>
          </p:txBody>
        </p:sp>
        <p:sp>
          <p:nvSpPr>
            <p:cNvPr id="945188" name="Rectangle 36"/>
            <p:cNvSpPr>
              <a:spLocks noChangeArrowheads="1"/>
            </p:cNvSpPr>
            <p:nvPr/>
          </p:nvSpPr>
          <p:spPr bwMode="auto">
            <a:xfrm>
              <a:off x="1295400" y="5241925"/>
              <a:ext cx="4168775" cy="1292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ru-RU" sz="2800" dirty="0">
                  <a:solidFill>
                    <a:srgbClr val="FF0000"/>
                  </a:solidFill>
                  <a:latin typeface="Cambria" panose="02040503050406030204" pitchFamily="18" charset="0"/>
                </a:rPr>
                <a:t>Отрицательное направление поворота:</a:t>
              </a:r>
            </a:p>
            <a:p>
              <a:pPr algn="ctr">
                <a:defRPr/>
              </a:pPr>
              <a:r>
                <a:rPr lang="ru-RU" sz="2800" dirty="0">
                  <a:solidFill>
                    <a:srgbClr val="FF0000"/>
                  </a:solidFill>
                  <a:latin typeface="Cambria" panose="02040503050406030204" pitchFamily="18" charset="0"/>
                </a:rPr>
                <a:t>по часовой стрелке.</a:t>
              </a:r>
              <a:endPara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anose="02040503050406030204" pitchFamily="18" charset="0"/>
              </a:endParaRPr>
            </a:p>
          </p:txBody>
        </p:sp>
      </p:grp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179388" y="90488"/>
            <a:ext cx="896461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 i="1">
                <a:latin typeface="Cambria" pitchFamily="18" charset="0"/>
              </a:rPr>
              <a:t>Единичная окружность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820000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4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945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820000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938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4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9380000">
                                      <p:cBhvr>
                                        <p:cTn id="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94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982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900113" y="125413"/>
            <a:ext cx="712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200">
                <a:latin typeface="Calibri" pitchFamily="34" charset="0"/>
                <a:cs typeface="Times New Roman" pitchFamily="18" charset="0"/>
              </a:rPr>
              <a:t>ГРАДУСНОЕ</a:t>
            </a:r>
            <a:r>
              <a:rPr lang="ru-RU" sz="3200" b="1"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ИЗМЕРЕНИЕ УГЛОВ </a:t>
            </a:r>
            <a:endParaRPr lang="ru-RU" sz="4400">
              <a:latin typeface="Calibri" pitchFamily="34" charset="0"/>
            </a:endParaRPr>
          </a:p>
        </p:txBody>
      </p:sp>
      <p:pic>
        <p:nvPicPr>
          <p:cNvPr id="62467" name="Рисунок 4" descr="http://tvsh2004.narod.ru/ima_10/trig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412875"/>
            <a:ext cx="4321175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12"/>
          <p:cNvSpPr txBox="1">
            <a:spLocks noChangeArrowheads="1"/>
          </p:cNvSpPr>
          <p:nvPr/>
        </p:nvSpPr>
        <p:spPr bwMode="auto">
          <a:xfrm>
            <a:off x="404813" y="584200"/>
            <a:ext cx="2305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 45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30" name="Text Box 12"/>
          <p:cNvSpPr txBox="1">
            <a:spLocks noChangeArrowheads="1"/>
          </p:cNvSpPr>
          <p:nvPr/>
        </p:nvSpPr>
        <p:spPr bwMode="auto">
          <a:xfrm>
            <a:off x="4430713" y="982663"/>
            <a:ext cx="23050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 -60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31" name="Text Box 16"/>
          <p:cNvSpPr txBox="1">
            <a:spLocks noChangeArrowheads="1"/>
          </p:cNvSpPr>
          <p:nvPr/>
        </p:nvSpPr>
        <p:spPr bwMode="auto">
          <a:xfrm>
            <a:off x="4251325" y="595313"/>
            <a:ext cx="2916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135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32" name="Text Box 7"/>
          <p:cNvSpPr txBox="1">
            <a:spLocks noChangeArrowheads="1"/>
          </p:cNvSpPr>
          <p:nvPr/>
        </p:nvSpPr>
        <p:spPr bwMode="auto">
          <a:xfrm>
            <a:off x="-552450" y="1354138"/>
            <a:ext cx="23050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240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33" name="Text Box 17"/>
          <p:cNvSpPr txBox="1">
            <a:spLocks noChangeArrowheads="1"/>
          </p:cNvSpPr>
          <p:nvPr/>
        </p:nvSpPr>
        <p:spPr bwMode="auto">
          <a:xfrm>
            <a:off x="1062038" y="584200"/>
            <a:ext cx="25765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150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34" name="Rectangle 347"/>
          <p:cNvSpPr>
            <a:spLocks noChangeArrowheads="1"/>
          </p:cNvSpPr>
          <p:nvPr/>
        </p:nvSpPr>
        <p:spPr bwMode="auto">
          <a:xfrm>
            <a:off x="4267200" y="37496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5" name="Rectangle 348"/>
          <p:cNvSpPr>
            <a:spLocks noChangeArrowheads="1"/>
          </p:cNvSpPr>
          <p:nvPr/>
        </p:nvSpPr>
        <p:spPr bwMode="auto">
          <a:xfrm>
            <a:off x="4267200" y="16160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6" name="Rectangle 349"/>
          <p:cNvSpPr>
            <a:spLocks noChangeArrowheads="1"/>
          </p:cNvSpPr>
          <p:nvPr/>
        </p:nvSpPr>
        <p:spPr bwMode="auto">
          <a:xfrm>
            <a:off x="4267200" y="26828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7" name="Rectangle 350"/>
          <p:cNvSpPr>
            <a:spLocks noChangeArrowheads="1"/>
          </p:cNvSpPr>
          <p:nvPr/>
        </p:nvSpPr>
        <p:spPr bwMode="auto">
          <a:xfrm>
            <a:off x="5334000" y="37496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8" name="Rectangle 351"/>
          <p:cNvSpPr>
            <a:spLocks noChangeArrowheads="1"/>
          </p:cNvSpPr>
          <p:nvPr/>
        </p:nvSpPr>
        <p:spPr bwMode="auto">
          <a:xfrm>
            <a:off x="5334000" y="26828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9" name="Rectangle 352"/>
          <p:cNvSpPr>
            <a:spLocks noChangeArrowheads="1"/>
          </p:cNvSpPr>
          <p:nvPr/>
        </p:nvSpPr>
        <p:spPr bwMode="auto">
          <a:xfrm>
            <a:off x="5334000" y="16160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0" name="Rectangle 353"/>
          <p:cNvSpPr>
            <a:spLocks noChangeArrowheads="1"/>
          </p:cNvSpPr>
          <p:nvPr/>
        </p:nvSpPr>
        <p:spPr bwMode="auto">
          <a:xfrm>
            <a:off x="2133600" y="37496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1" name="Rectangle 354"/>
          <p:cNvSpPr>
            <a:spLocks noChangeArrowheads="1"/>
          </p:cNvSpPr>
          <p:nvPr/>
        </p:nvSpPr>
        <p:spPr bwMode="auto">
          <a:xfrm>
            <a:off x="2133600" y="16160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2" name="Rectangle 355"/>
          <p:cNvSpPr>
            <a:spLocks noChangeArrowheads="1"/>
          </p:cNvSpPr>
          <p:nvPr/>
        </p:nvSpPr>
        <p:spPr bwMode="auto">
          <a:xfrm>
            <a:off x="3162300" y="276542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3" name="Rectangle 356"/>
          <p:cNvSpPr>
            <a:spLocks noChangeArrowheads="1"/>
          </p:cNvSpPr>
          <p:nvPr/>
        </p:nvSpPr>
        <p:spPr bwMode="auto">
          <a:xfrm>
            <a:off x="3200400" y="37496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4" name="Rectangle 357"/>
          <p:cNvSpPr>
            <a:spLocks noChangeArrowheads="1"/>
          </p:cNvSpPr>
          <p:nvPr/>
        </p:nvSpPr>
        <p:spPr bwMode="auto">
          <a:xfrm>
            <a:off x="3200400" y="26828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5" name="Rectangle 358"/>
          <p:cNvSpPr>
            <a:spLocks noChangeArrowheads="1"/>
          </p:cNvSpPr>
          <p:nvPr/>
        </p:nvSpPr>
        <p:spPr bwMode="auto">
          <a:xfrm>
            <a:off x="3200400" y="16160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6" name="Rectangle 359"/>
          <p:cNvSpPr>
            <a:spLocks noChangeArrowheads="1"/>
          </p:cNvSpPr>
          <p:nvPr/>
        </p:nvSpPr>
        <p:spPr bwMode="auto">
          <a:xfrm>
            <a:off x="4267200" y="48164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7" name="Rectangle 360"/>
          <p:cNvSpPr>
            <a:spLocks noChangeArrowheads="1"/>
          </p:cNvSpPr>
          <p:nvPr/>
        </p:nvSpPr>
        <p:spPr bwMode="auto">
          <a:xfrm>
            <a:off x="3200400" y="48164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8" name="Rectangle 361"/>
          <p:cNvSpPr>
            <a:spLocks noChangeArrowheads="1"/>
          </p:cNvSpPr>
          <p:nvPr/>
        </p:nvSpPr>
        <p:spPr bwMode="auto">
          <a:xfrm>
            <a:off x="5334000" y="48164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9" name="Rectangle 362"/>
          <p:cNvSpPr>
            <a:spLocks noChangeArrowheads="1"/>
          </p:cNvSpPr>
          <p:nvPr/>
        </p:nvSpPr>
        <p:spPr bwMode="auto">
          <a:xfrm>
            <a:off x="2133600" y="4816475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50" name="Line 363"/>
          <p:cNvSpPr>
            <a:spLocks noChangeShapeType="1"/>
          </p:cNvSpPr>
          <p:nvPr/>
        </p:nvSpPr>
        <p:spPr bwMode="auto">
          <a:xfrm>
            <a:off x="1676400" y="3749675"/>
            <a:ext cx="6248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51" name="Line 364"/>
          <p:cNvSpPr>
            <a:spLocks noChangeShapeType="1"/>
          </p:cNvSpPr>
          <p:nvPr/>
        </p:nvSpPr>
        <p:spPr bwMode="auto">
          <a:xfrm flipH="1" flipV="1">
            <a:off x="4267200" y="990600"/>
            <a:ext cx="0" cy="55022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52" name="Text Box 365"/>
          <p:cNvSpPr txBox="1">
            <a:spLocks noChangeArrowheads="1"/>
          </p:cNvSpPr>
          <p:nvPr/>
        </p:nvSpPr>
        <p:spPr bwMode="auto">
          <a:xfrm>
            <a:off x="7543800" y="4054475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BFBFB"/>
                </a:solidFill>
              </a:rPr>
              <a:t>Х</a:t>
            </a:r>
          </a:p>
        </p:txBody>
      </p:sp>
      <p:sp>
        <p:nvSpPr>
          <p:cNvPr id="48153" name="Text Box 366"/>
          <p:cNvSpPr txBox="1">
            <a:spLocks noChangeArrowheads="1"/>
          </p:cNvSpPr>
          <p:nvPr/>
        </p:nvSpPr>
        <p:spPr bwMode="auto">
          <a:xfrm>
            <a:off x="3733800" y="70167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8F8F8"/>
                </a:solidFill>
              </a:rPr>
              <a:t>у</a:t>
            </a:r>
          </a:p>
        </p:txBody>
      </p:sp>
      <p:sp>
        <p:nvSpPr>
          <p:cNvPr id="48154" name="Oval 371"/>
          <p:cNvSpPr>
            <a:spLocks noChangeArrowheads="1"/>
          </p:cNvSpPr>
          <p:nvPr/>
        </p:nvSpPr>
        <p:spPr bwMode="auto">
          <a:xfrm>
            <a:off x="2133600" y="1616075"/>
            <a:ext cx="4267200" cy="42672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5428" name="Oval 372"/>
          <p:cNvSpPr>
            <a:spLocks noChangeArrowheads="1"/>
          </p:cNvSpPr>
          <p:nvPr/>
        </p:nvSpPr>
        <p:spPr bwMode="auto">
          <a:xfrm>
            <a:off x="6019800" y="26066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29" name="Oval 373"/>
          <p:cNvSpPr>
            <a:spLocks noChangeArrowheads="1"/>
          </p:cNvSpPr>
          <p:nvPr/>
        </p:nvSpPr>
        <p:spPr bwMode="auto">
          <a:xfrm>
            <a:off x="5243513" y="1768475"/>
            <a:ext cx="179387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0" name="Text Box 374"/>
          <p:cNvSpPr txBox="1">
            <a:spLocks noChangeArrowheads="1"/>
          </p:cNvSpPr>
          <p:nvPr/>
        </p:nvSpPr>
        <p:spPr bwMode="auto">
          <a:xfrm>
            <a:off x="6503988" y="3294063"/>
            <a:ext cx="990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31" name="Oval 375"/>
          <p:cNvSpPr>
            <a:spLocks noChangeArrowheads="1"/>
          </p:cNvSpPr>
          <p:nvPr/>
        </p:nvSpPr>
        <p:spPr bwMode="auto">
          <a:xfrm>
            <a:off x="2057400" y="36734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2" name="Text Box 376"/>
          <p:cNvSpPr txBox="1">
            <a:spLocks noChangeArrowheads="1"/>
          </p:cNvSpPr>
          <p:nvPr/>
        </p:nvSpPr>
        <p:spPr bwMode="auto">
          <a:xfrm>
            <a:off x="1219200" y="3292475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180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33" name="Oval 377"/>
          <p:cNvSpPr>
            <a:spLocks noChangeArrowheads="1"/>
          </p:cNvSpPr>
          <p:nvPr/>
        </p:nvSpPr>
        <p:spPr bwMode="auto">
          <a:xfrm>
            <a:off x="4191000" y="58070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4" name="Oval 378"/>
          <p:cNvSpPr>
            <a:spLocks noChangeArrowheads="1"/>
          </p:cNvSpPr>
          <p:nvPr/>
        </p:nvSpPr>
        <p:spPr bwMode="auto">
          <a:xfrm>
            <a:off x="5715000" y="21494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5" name="Oval 379"/>
          <p:cNvSpPr>
            <a:spLocks noChangeArrowheads="1"/>
          </p:cNvSpPr>
          <p:nvPr/>
        </p:nvSpPr>
        <p:spPr bwMode="auto">
          <a:xfrm>
            <a:off x="6019800" y="47402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6" name="Oval 380"/>
          <p:cNvSpPr>
            <a:spLocks noChangeArrowheads="1"/>
          </p:cNvSpPr>
          <p:nvPr/>
        </p:nvSpPr>
        <p:spPr bwMode="auto">
          <a:xfrm>
            <a:off x="5257800" y="55022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7" name="Oval 381"/>
          <p:cNvSpPr>
            <a:spLocks noChangeArrowheads="1"/>
          </p:cNvSpPr>
          <p:nvPr/>
        </p:nvSpPr>
        <p:spPr bwMode="auto">
          <a:xfrm>
            <a:off x="5715000" y="51974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39" name="Oval 383"/>
          <p:cNvSpPr>
            <a:spLocks noChangeArrowheads="1"/>
          </p:cNvSpPr>
          <p:nvPr/>
        </p:nvSpPr>
        <p:spPr bwMode="auto">
          <a:xfrm>
            <a:off x="2286000" y="26066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45440" name="Oval 384"/>
          <p:cNvSpPr>
            <a:spLocks noChangeArrowheads="1"/>
          </p:cNvSpPr>
          <p:nvPr/>
        </p:nvSpPr>
        <p:spPr bwMode="auto">
          <a:xfrm>
            <a:off x="3124200" y="17684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45441" name="Oval 385"/>
          <p:cNvSpPr>
            <a:spLocks noChangeArrowheads="1"/>
          </p:cNvSpPr>
          <p:nvPr/>
        </p:nvSpPr>
        <p:spPr bwMode="auto">
          <a:xfrm>
            <a:off x="2667000" y="21494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45442" name="Oval 386"/>
          <p:cNvSpPr>
            <a:spLocks noChangeArrowheads="1"/>
          </p:cNvSpPr>
          <p:nvPr/>
        </p:nvSpPr>
        <p:spPr bwMode="auto">
          <a:xfrm>
            <a:off x="3124200" y="55022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45443" name="Oval 387"/>
          <p:cNvSpPr>
            <a:spLocks noChangeArrowheads="1"/>
          </p:cNvSpPr>
          <p:nvPr/>
        </p:nvSpPr>
        <p:spPr bwMode="auto">
          <a:xfrm>
            <a:off x="2362200" y="47402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45444" name="Oval 388"/>
          <p:cNvSpPr>
            <a:spLocks noChangeArrowheads="1"/>
          </p:cNvSpPr>
          <p:nvPr/>
        </p:nvSpPr>
        <p:spPr bwMode="auto">
          <a:xfrm>
            <a:off x="2667000" y="51974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45446" name="Text Box 390"/>
          <p:cNvSpPr txBox="1">
            <a:spLocks noChangeArrowheads="1"/>
          </p:cNvSpPr>
          <p:nvPr/>
        </p:nvSpPr>
        <p:spPr bwMode="auto">
          <a:xfrm>
            <a:off x="6256338" y="2541588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30</a:t>
            </a:r>
            <a:r>
              <a:rPr lang="en-US" sz="2400" b="1">
                <a:solidFill>
                  <a:srgbClr val="FF33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47" name="Text Box 391"/>
          <p:cNvSpPr txBox="1">
            <a:spLocks noChangeArrowheads="1"/>
          </p:cNvSpPr>
          <p:nvPr/>
        </p:nvSpPr>
        <p:spPr bwMode="auto">
          <a:xfrm>
            <a:off x="5418138" y="1608138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60 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  <a:endParaRPr lang="ru-RU" sz="2400" b="1">
              <a:solidFill>
                <a:srgbClr val="FF6600"/>
              </a:solidFill>
              <a:latin typeface="Cambria" pitchFamily="18" charset="0"/>
            </a:endParaRPr>
          </a:p>
        </p:txBody>
      </p:sp>
      <p:sp>
        <p:nvSpPr>
          <p:cNvPr id="45448" name="Text Box 392"/>
          <p:cNvSpPr txBox="1">
            <a:spLocks noChangeArrowheads="1"/>
          </p:cNvSpPr>
          <p:nvPr/>
        </p:nvSpPr>
        <p:spPr bwMode="auto">
          <a:xfrm>
            <a:off x="4351338" y="1209675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90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49" name="Text Box 393"/>
          <p:cNvSpPr txBox="1">
            <a:spLocks noChangeArrowheads="1"/>
          </p:cNvSpPr>
          <p:nvPr/>
        </p:nvSpPr>
        <p:spPr bwMode="auto">
          <a:xfrm>
            <a:off x="3436938" y="5875338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270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0" name="Text Box 394"/>
          <p:cNvSpPr txBox="1">
            <a:spLocks noChangeArrowheads="1"/>
          </p:cNvSpPr>
          <p:nvPr/>
        </p:nvSpPr>
        <p:spPr bwMode="auto">
          <a:xfrm>
            <a:off x="5799138" y="1836738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45°</a:t>
            </a:r>
          </a:p>
        </p:txBody>
      </p:sp>
      <p:sp>
        <p:nvSpPr>
          <p:cNvPr id="45451" name="Text Box 395"/>
          <p:cNvSpPr txBox="1">
            <a:spLocks noChangeArrowheads="1"/>
          </p:cNvSpPr>
          <p:nvPr/>
        </p:nvSpPr>
        <p:spPr bwMode="auto">
          <a:xfrm>
            <a:off x="6180138" y="4656138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70C0"/>
                </a:solidFill>
                <a:latin typeface="Cambria" pitchFamily="18" charset="0"/>
              </a:rPr>
              <a:t>- 30</a:t>
            </a:r>
            <a:r>
              <a:rPr lang="en-US" sz="2400" b="1">
                <a:solidFill>
                  <a:srgbClr val="0070C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2" name="Text Box 396"/>
          <p:cNvSpPr txBox="1">
            <a:spLocks noChangeArrowheads="1"/>
          </p:cNvSpPr>
          <p:nvPr/>
        </p:nvSpPr>
        <p:spPr bwMode="auto">
          <a:xfrm>
            <a:off x="5494338" y="5265738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70C0"/>
                </a:solidFill>
                <a:latin typeface="Cambria" pitchFamily="18" charset="0"/>
              </a:rPr>
              <a:t>- 45</a:t>
            </a:r>
            <a:r>
              <a:rPr lang="en-US" sz="2400" b="1">
                <a:solidFill>
                  <a:srgbClr val="0070C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3" name="Text Box 397"/>
          <p:cNvSpPr txBox="1">
            <a:spLocks noChangeArrowheads="1"/>
          </p:cNvSpPr>
          <p:nvPr/>
        </p:nvSpPr>
        <p:spPr bwMode="auto">
          <a:xfrm>
            <a:off x="4938713" y="572135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70C0"/>
                </a:solidFill>
                <a:latin typeface="Cambria" pitchFamily="18" charset="0"/>
              </a:rPr>
              <a:t>- 60</a:t>
            </a:r>
            <a:r>
              <a:rPr lang="en-US" sz="2400" b="1">
                <a:solidFill>
                  <a:srgbClr val="0070C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4" name="Text Box 398"/>
          <p:cNvSpPr txBox="1">
            <a:spLocks noChangeArrowheads="1"/>
          </p:cNvSpPr>
          <p:nvPr/>
        </p:nvSpPr>
        <p:spPr bwMode="auto">
          <a:xfrm>
            <a:off x="1227138" y="2446338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150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5" name="Text Box 399"/>
          <p:cNvSpPr txBox="1">
            <a:spLocks noChangeArrowheads="1"/>
          </p:cNvSpPr>
          <p:nvPr/>
        </p:nvSpPr>
        <p:spPr bwMode="auto">
          <a:xfrm>
            <a:off x="1608138" y="1989138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135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6" name="Text Box 400"/>
          <p:cNvSpPr txBox="1">
            <a:spLocks noChangeArrowheads="1"/>
          </p:cNvSpPr>
          <p:nvPr/>
        </p:nvSpPr>
        <p:spPr bwMode="auto">
          <a:xfrm>
            <a:off x="2141538" y="1533525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120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7" name="Text Box 401"/>
          <p:cNvSpPr txBox="1">
            <a:spLocks noChangeArrowheads="1"/>
          </p:cNvSpPr>
          <p:nvPr/>
        </p:nvSpPr>
        <p:spPr bwMode="auto">
          <a:xfrm>
            <a:off x="2189163" y="5502275"/>
            <a:ext cx="1066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70C0"/>
                </a:solidFill>
                <a:latin typeface="Cambria" pitchFamily="18" charset="0"/>
              </a:rPr>
              <a:t>- 120</a:t>
            </a:r>
            <a:r>
              <a:rPr lang="en-US" sz="2400" b="1">
                <a:solidFill>
                  <a:srgbClr val="0070C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8" name="Text Box 402"/>
          <p:cNvSpPr txBox="1">
            <a:spLocks noChangeArrowheads="1"/>
          </p:cNvSpPr>
          <p:nvPr/>
        </p:nvSpPr>
        <p:spPr bwMode="auto">
          <a:xfrm>
            <a:off x="1493838" y="503396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70C0"/>
                </a:solidFill>
                <a:latin typeface="Cambria" pitchFamily="18" charset="0"/>
              </a:rPr>
              <a:t>- 135</a:t>
            </a:r>
            <a:r>
              <a:rPr lang="en-US" sz="2400" b="1">
                <a:solidFill>
                  <a:srgbClr val="0070C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59" name="Text Box 403"/>
          <p:cNvSpPr txBox="1">
            <a:spLocks noChangeArrowheads="1"/>
          </p:cNvSpPr>
          <p:nvPr/>
        </p:nvSpPr>
        <p:spPr bwMode="auto">
          <a:xfrm>
            <a:off x="1250950" y="4572000"/>
            <a:ext cx="1119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70C0"/>
                </a:solidFill>
                <a:latin typeface="Cambria" pitchFamily="18" charset="0"/>
              </a:rPr>
              <a:t>- 150</a:t>
            </a:r>
            <a:r>
              <a:rPr lang="en-US" sz="2400" b="1">
                <a:solidFill>
                  <a:srgbClr val="0070C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45462" name="Oval 406"/>
          <p:cNvSpPr>
            <a:spLocks noChangeArrowheads="1"/>
          </p:cNvSpPr>
          <p:nvPr/>
        </p:nvSpPr>
        <p:spPr bwMode="auto">
          <a:xfrm>
            <a:off x="4191000" y="15398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45463" name="Oval 407"/>
          <p:cNvSpPr>
            <a:spLocks noChangeArrowheads="1"/>
          </p:cNvSpPr>
          <p:nvPr/>
        </p:nvSpPr>
        <p:spPr bwMode="auto">
          <a:xfrm>
            <a:off x="6324600" y="359727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7691438" y="3521075"/>
            <a:ext cx="466725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4" name="Text Box 3"/>
          <p:cNvSpPr txBox="1">
            <a:spLocks noChangeArrowheads="1"/>
          </p:cNvSpPr>
          <p:nvPr/>
        </p:nvSpPr>
        <p:spPr bwMode="auto">
          <a:xfrm>
            <a:off x="3854450" y="676275"/>
            <a:ext cx="434975" cy="769938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y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5" name="Text Box 16"/>
          <p:cNvSpPr txBox="1">
            <a:spLocks noChangeArrowheads="1"/>
          </p:cNvSpPr>
          <p:nvPr/>
        </p:nvSpPr>
        <p:spPr bwMode="auto">
          <a:xfrm>
            <a:off x="4271963" y="3649663"/>
            <a:ext cx="479425" cy="579437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endParaRPr lang="ru-RU" sz="32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8190" name="AutoShape 2"/>
          <p:cNvSpPr txBox="1">
            <a:spLocks noChangeArrowheads="1"/>
          </p:cNvSpPr>
          <p:nvPr/>
        </p:nvSpPr>
        <p:spPr bwMode="auto">
          <a:xfrm>
            <a:off x="444500" y="-39688"/>
            <a:ext cx="793432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altLang="ru-RU" sz="2400" b="1">
                <a:solidFill>
                  <a:schemeClr val="tx2"/>
                </a:solidFill>
                <a:latin typeface="Cambria" pitchFamily="18" charset="0"/>
              </a:rPr>
              <a:t>Определите где на единичной окружности расположены углы:</a:t>
            </a:r>
          </a:p>
        </p:txBody>
      </p:sp>
      <p:sp>
        <p:nvSpPr>
          <p:cNvPr id="48191" name="Text Box 4"/>
          <p:cNvSpPr txBox="1">
            <a:spLocks noChangeArrowheads="1"/>
          </p:cNvSpPr>
          <p:nvPr/>
        </p:nvSpPr>
        <p:spPr bwMode="auto">
          <a:xfrm>
            <a:off x="-125413" y="561975"/>
            <a:ext cx="23764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92" name="Text Box 7"/>
          <p:cNvSpPr txBox="1">
            <a:spLocks noChangeArrowheads="1"/>
          </p:cNvSpPr>
          <p:nvPr/>
        </p:nvSpPr>
        <p:spPr bwMode="auto">
          <a:xfrm>
            <a:off x="-628650" y="554038"/>
            <a:ext cx="2305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30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93" name="Text Box 13"/>
          <p:cNvSpPr txBox="1">
            <a:spLocks noChangeArrowheads="1"/>
          </p:cNvSpPr>
          <p:nvPr/>
        </p:nvSpPr>
        <p:spPr bwMode="auto">
          <a:xfrm>
            <a:off x="7745413" y="1277938"/>
            <a:ext cx="16113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60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94" name="Text Box 14"/>
          <p:cNvSpPr txBox="1">
            <a:spLocks noChangeArrowheads="1"/>
          </p:cNvSpPr>
          <p:nvPr/>
        </p:nvSpPr>
        <p:spPr bwMode="auto">
          <a:xfrm>
            <a:off x="2162175" y="577850"/>
            <a:ext cx="190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90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95" name="Text Box 18"/>
          <p:cNvSpPr txBox="1">
            <a:spLocks noChangeArrowheads="1"/>
          </p:cNvSpPr>
          <p:nvPr/>
        </p:nvSpPr>
        <p:spPr bwMode="auto">
          <a:xfrm>
            <a:off x="6323013" y="601663"/>
            <a:ext cx="2736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180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93" name="Text Box 15"/>
          <p:cNvSpPr txBox="1">
            <a:spLocks noChangeArrowheads="1"/>
          </p:cNvSpPr>
          <p:nvPr/>
        </p:nvSpPr>
        <p:spPr bwMode="auto">
          <a:xfrm>
            <a:off x="4794250" y="4573588"/>
            <a:ext cx="11064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 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</a:rPr>
              <a:t>330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94" name="Text Box 16"/>
          <p:cNvSpPr txBox="1">
            <a:spLocks noChangeArrowheads="1"/>
          </p:cNvSpPr>
          <p:nvPr/>
        </p:nvSpPr>
        <p:spPr bwMode="auto">
          <a:xfrm>
            <a:off x="2801938" y="4919663"/>
            <a:ext cx="10366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 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</a:rPr>
              <a:t>240</a:t>
            </a:r>
            <a:r>
              <a:rPr lang="ru-RU" altLang="ru-RU" sz="2800" b="1">
                <a:solidFill>
                  <a:srgbClr val="FF6600"/>
                </a:solidFill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solidFill>
                  <a:srgbClr val="FF6600"/>
                </a:solidFill>
                <a:latin typeface="Cambria" pitchFamily="18" charset="0"/>
              </a:rPr>
              <a:t> </a:t>
            </a:r>
          </a:p>
        </p:txBody>
      </p:sp>
      <p:sp>
        <p:nvSpPr>
          <p:cNvPr id="48198" name="Text Box 17"/>
          <p:cNvSpPr txBox="1">
            <a:spLocks noChangeArrowheads="1"/>
          </p:cNvSpPr>
          <p:nvPr/>
        </p:nvSpPr>
        <p:spPr bwMode="auto">
          <a:xfrm>
            <a:off x="7099300" y="601663"/>
            <a:ext cx="2916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270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199" name="Text Box 18"/>
          <p:cNvSpPr txBox="1">
            <a:spLocks noChangeArrowheads="1"/>
          </p:cNvSpPr>
          <p:nvPr/>
        </p:nvSpPr>
        <p:spPr bwMode="auto">
          <a:xfrm>
            <a:off x="5367338" y="596900"/>
            <a:ext cx="2736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330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0" name="Text Box 7"/>
          <p:cNvSpPr txBox="1">
            <a:spLocks noChangeArrowheads="1"/>
          </p:cNvSpPr>
          <p:nvPr/>
        </p:nvSpPr>
        <p:spPr bwMode="auto">
          <a:xfrm>
            <a:off x="-636588" y="935038"/>
            <a:ext cx="2305051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-30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1" name="Text Box 12"/>
          <p:cNvSpPr txBox="1">
            <a:spLocks noChangeArrowheads="1"/>
          </p:cNvSpPr>
          <p:nvPr/>
        </p:nvSpPr>
        <p:spPr bwMode="auto">
          <a:xfrm>
            <a:off x="160338" y="936625"/>
            <a:ext cx="2305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 -45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2" name="Text Box 14"/>
          <p:cNvSpPr txBox="1">
            <a:spLocks noChangeArrowheads="1"/>
          </p:cNvSpPr>
          <p:nvPr/>
        </p:nvSpPr>
        <p:spPr bwMode="auto">
          <a:xfrm>
            <a:off x="1257300" y="941388"/>
            <a:ext cx="190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-120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3" name="Text Box 18"/>
          <p:cNvSpPr txBox="1">
            <a:spLocks noChangeArrowheads="1"/>
          </p:cNvSpPr>
          <p:nvPr/>
        </p:nvSpPr>
        <p:spPr bwMode="auto">
          <a:xfrm>
            <a:off x="1831975" y="942975"/>
            <a:ext cx="2736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-150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4" name="Text Box 7"/>
          <p:cNvSpPr txBox="1">
            <a:spLocks noChangeArrowheads="1"/>
          </p:cNvSpPr>
          <p:nvPr/>
        </p:nvSpPr>
        <p:spPr bwMode="auto">
          <a:xfrm>
            <a:off x="6477000" y="896938"/>
            <a:ext cx="23050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120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5" name="Text Box 14"/>
          <p:cNvSpPr txBox="1">
            <a:spLocks noChangeArrowheads="1"/>
          </p:cNvSpPr>
          <p:nvPr/>
        </p:nvSpPr>
        <p:spPr bwMode="auto">
          <a:xfrm>
            <a:off x="7664450" y="922338"/>
            <a:ext cx="1906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360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6" name="Text Box 18"/>
          <p:cNvSpPr txBox="1">
            <a:spLocks noChangeArrowheads="1"/>
          </p:cNvSpPr>
          <p:nvPr/>
        </p:nvSpPr>
        <p:spPr bwMode="auto">
          <a:xfrm>
            <a:off x="5299075" y="896938"/>
            <a:ext cx="27368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-135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48207" name="Text Box 13"/>
          <p:cNvSpPr txBox="1">
            <a:spLocks noChangeArrowheads="1"/>
          </p:cNvSpPr>
          <p:nvPr/>
        </p:nvSpPr>
        <p:spPr bwMode="auto">
          <a:xfrm>
            <a:off x="6780213" y="1246188"/>
            <a:ext cx="1611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-210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108" name="Text Box 13"/>
          <p:cNvSpPr txBox="1">
            <a:spLocks noChangeArrowheads="1"/>
          </p:cNvSpPr>
          <p:nvPr/>
        </p:nvSpPr>
        <p:spPr bwMode="auto">
          <a:xfrm>
            <a:off x="2122488" y="2451100"/>
            <a:ext cx="16113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</a:rPr>
              <a:t>-210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</a:rPr>
              <a:t> </a:t>
            </a:r>
          </a:p>
        </p:txBody>
      </p:sp>
      <p:sp>
        <p:nvSpPr>
          <p:cNvPr id="48209" name="Text Box 7"/>
          <p:cNvSpPr txBox="1">
            <a:spLocks noChangeArrowheads="1"/>
          </p:cNvSpPr>
          <p:nvPr/>
        </p:nvSpPr>
        <p:spPr bwMode="auto">
          <a:xfrm>
            <a:off x="381000" y="1366838"/>
            <a:ext cx="2305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latin typeface="Cambria" pitchFamily="18" charset="0"/>
              </a:rPr>
              <a:t>405</a:t>
            </a:r>
            <a:r>
              <a:rPr lang="ru-RU" altLang="ru-RU" sz="2800" b="1"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800" b="1">
                <a:latin typeface="Cambria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701675"/>
            <a:ext cx="633413" cy="2349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" name="Прямоугольник 111"/>
          <p:cNvSpPr/>
          <p:nvPr/>
        </p:nvSpPr>
        <p:spPr>
          <a:xfrm>
            <a:off x="862013" y="655638"/>
            <a:ext cx="388937" cy="33496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330325" y="663575"/>
            <a:ext cx="539750" cy="398463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4" name="Прямоугольник 113"/>
          <p:cNvSpPr/>
          <p:nvPr/>
        </p:nvSpPr>
        <p:spPr>
          <a:xfrm>
            <a:off x="1981200" y="701675"/>
            <a:ext cx="685800" cy="30638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767013" y="674688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6" name="Прямоугольник 115"/>
          <p:cNvSpPr/>
          <p:nvPr/>
        </p:nvSpPr>
        <p:spPr>
          <a:xfrm>
            <a:off x="192088" y="982663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1062038" y="1008063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8" name="Прямоугольник 117"/>
          <p:cNvSpPr/>
          <p:nvPr/>
        </p:nvSpPr>
        <p:spPr>
          <a:xfrm>
            <a:off x="1871663" y="960438"/>
            <a:ext cx="676275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2824163" y="962025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85738" y="1433513"/>
            <a:ext cx="676275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1" name="Прямоугольник 120"/>
          <p:cNvSpPr/>
          <p:nvPr/>
        </p:nvSpPr>
        <p:spPr>
          <a:xfrm>
            <a:off x="1154113" y="1390650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5380038" y="658813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3" name="Прямоугольник 122"/>
          <p:cNvSpPr/>
          <p:nvPr/>
        </p:nvSpPr>
        <p:spPr>
          <a:xfrm>
            <a:off x="6372225" y="655638"/>
            <a:ext cx="677863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7362825" y="674688"/>
            <a:ext cx="677863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5" name="Прямоугольник 124"/>
          <p:cNvSpPr/>
          <p:nvPr/>
        </p:nvSpPr>
        <p:spPr>
          <a:xfrm>
            <a:off x="8159750" y="608013"/>
            <a:ext cx="677863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5302250" y="979488"/>
            <a:ext cx="677863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7" name="Прямоугольник 126"/>
          <p:cNvSpPr/>
          <p:nvPr/>
        </p:nvSpPr>
        <p:spPr>
          <a:xfrm>
            <a:off x="6364288" y="949325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7291388" y="976313"/>
            <a:ext cx="676275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9" name="Прямоугольник 128"/>
          <p:cNvSpPr/>
          <p:nvPr/>
        </p:nvSpPr>
        <p:spPr>
          <a:xfrm>
            <a:off x="8247063" y="942975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7251700" y="1303338"/>
            <a:ext cx="677863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1" name="Прямоугольник 130"/>
          <p:cNvSpPr/>
          <p:nvPr/>
        </p:nvSpPr>
        <p:spPr>
          <a:xfrm>
            <a:off x="8212138" y="1354138"/>
            <a:ext cx="677862" cy="4762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0" name="Text Box 7"/>
          <p:cNvSpPr txBox="1">
            <a:spLocks noChangeArrowheads="1"/>
          </p:cNvSpPr>
          <p:nvPr/>
        </p:nvSpPr>
        <p:spPr bwMode="auto">
          <a:xfrm>
            <a:off x="4637088" y="2038350"/>
            <a:ext cx="9699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</a:rPr>
              <a:t>405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  <a:sym typeface="Symbol" pitchFamily="18" charset="2"/>
              </a:rPr>
              <a:t></a:t>
            </a:r>
            <a:r>
              <a:rPr lang="ru-RU" altLang="ru-RU" sz="2400" b="1">
                <a:solidFill>
                  <a:srgbClr val="FF6600"/>
                </a:solidFill>
                <a:latin typeface="Cambria" pitchFamily="18" charset="0"/>
              </a:rPr>
              <a:t> </a:t>
            </a:r>
          </a:p>
        </p:txBody>
      </p:sp>
      <p:sp>
        <p:nvSpPr>
          <p:cNvPr id="132" name="Text Box 374"/>
          <p:cNvSpPr txBox="1">
            <a:spLocks noChangeArrowheads="1"/>
          </p:cNvSpPr>
          <p:nvPr/>
        </p:nvSpPr>
        <p:spPr bwMode="auto">
          <a:xfrm>
            <a:off x="6475413" y="3803650"/>
            <a:ext cx="9906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6600"/>
                </a:solidFill>
                <a:latin typeface="Cambria" pitchFamily="18" charset="0"/>
              </a:rPr>
              <a:t>360</a:t>
            </a:r>
            <a:r>
              <a:rPr lang="en-US" sz="2400" b="1">
                <a:solidFill>
                  <a:srgbClr val="FF6600"/>
                </a:solidFill>
                <a:latin typeface="Cambria" pitchFamily="18" charset="0"/>
              </a:rPr>
              <a:t>°</a:t>
            </a:r>
          </a:p>
        </p:txBody>
      </p:sp>
      <p:sp>
        <p:nvSpPr>
          <p:cNvPr id="111" name="Oval 386"/>
          <p:cNvSpPr>
            <a:spLocks noChangeArrowheads="1"/>
          </p:cNvSpPr>
          <p:nvPr/>
        </p:nvSpPr>
        <p:spPr bwMode="auto">
          <a:xfrm>
            <a:off x="3124200" y="5502275"/>
            <a:ext cx="179388" cy="179388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133" name="Oval 378"/>
          <p:cNvSpPr>
            <a:spLocks noChangeArrowheads="1"/>
          </p:cNvSpPr>
          <p:nvPr/>
        </p:nvSpPr>
        <p:spPr bwMode="auto">
          <a:xfrm>
            <a:off x="5724525" y="2130425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134" name="Oval 379"/>
          <p:cNvSpPr>
            <a:spLocks noChangeArrowheads="1"/>
          </p:cNvSpPr>
          <p:nvPr/>
        </p:nvSpPr>
        <p:spPr bwMode="auto">
          <a:xfrm>
            <a:off x="6019800" y="4738688"/>
            <a:ext cx="179388" cy="179387"/>
          </a:xfrm>
          <a:prstGeom prst="ellipse">
            <a:avLst/>
          </a:prstGeom>
          <a:solidFill>
            <a:srgbClr val="00CCFF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FF3300"/>
              </a:solidFill>
            </a:endParaRPr>
          </a:p>
        </p:txBody>
      </p:sp>
      <p:sp>
        <p:nvSpPr>
          <p:cNvPr id="135" name="Oval 383"/>
          <p:cNvSpPr>
            <a:spLocks noChangeArrowheads="1"/>
          </p:cNvSpPr>
          <p:nvPr/>
        </p:nvSpPr>
        <p:spPr bwMode="auto">
          <a:xfrm>
            <a:off x="2287588" y="2595563"/>
            <a:ext cx="179387" cy="17938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2400">
              <a:solidFill>
                <a:srgbClr val="FF3300"/>
              </a:solidFill>
            </a:endParaRPr>
          </a:p>
        </p:txBody>
      </p:sp>
      <p:sp>
        <p:nvSpPr>
          <p:cNvPr id="136" name="Стрелка вправо 135">
            <a:hlinkClick r:id="rId2" action="ppaction://hlinksldjump"/>
          </p:cNvPr>
          <p:cNvSpPr/>
          <p:nvPr/>
        </p:nvSpPr>
        <p:spPr>
          <a:xfrm>
            <a:off x="76200" y="6400800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5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5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5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5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5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5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5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5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5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5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5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5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5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5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5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5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5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5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5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5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5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5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5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5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5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5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45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5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5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5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5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5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5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5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5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5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5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45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5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45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5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45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5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45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45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5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45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45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00"/>
                                        <p:tgtEl>
                                          <p:spTgt spid="45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00"/>
                                        <p:tgtEl>
                                          <p:spTgt spid="45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45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45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45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45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45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45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  <p:bldLst>
      <p:bldP spid="45428" grpId="0" animBg="1"/>
      <p:bldP spid="45429" grpId="0" animBg="1"/>
      <p:bldP spid="45430" grpId="0"/>
      <p:bldP spid="45431" grpId="0" animBg="1"/>
      <p:bldP spid="45432" grpId="0"/>
      <p:bldP spid="45433" grpId="0" animBg="1"/>
      <p:bldP spid="45434" grpId="0" animBg="1"/>
      <p:bldP spid="45435" grpId="0" animBg="1"/>
      <p:bldP spid="45436" grpId="0" animBg="1"/>
      <p:bldP spid="45437" grpId="1" animBg="1"/>
      <p:bldP spid="45439" grpId="0" animBg="1"/>
      <p:bldP spid="45440" grpId="0" animBg="1"/>
      <p:bldP spid="45441" grpId="0" animBg="1"/>
      <p:bldP spid="45442" grpId="0" animBg="1"/>
      <p:bldP spid="45443" grpId="0" animBg="1"/>
      <p:bldP spid="45444" grpId="0" animBg="1"/>
      <p:bldP spid="45446" grpId="0"/>
      <p:bldP spid="45447" grpId="0"/>
      <p:bldP spid="45448" grpId="0"/>
      <p:bldP spid="45449" grpId="0"/>
      <p:bldP spid="45450" grpId="0"/>
      <p:bldP spid="45451" grpId="0"/>
      <p:bldP spid="45452" grpId="1"/>
      <p:bldP spid="45453" grpId="0"/>
      <p:bldP spid="45454" grpId="0"/>
      <p:bldP spid="45455" grpId="0"/>
      <p:bldP spid="45456" grpId="0"/>
      <p:bldP spid="45457" grpId="0"/>
      <p:bldP spid="45458" grpId="0"/>
      <p:bldP spid="45459" grpId="0"/>
      <p:bldP spid="45462" grpId="0" animBg="1"/>
      <p:bldP spid="45463" grpId="0" animBg="1"/>
      <p:bldP spid="45463" grpId="1" animBg="1"/>
      <p:bldP spid="93" grpId="0"/>
      <p:bldP spid="94" grpId="0"/>
      <p:bldP spid="108" grpId="0"/>
      <p:bldP spid="110" grpId="0"/>
      <p:bldP spid="132" grpId="0"/>
      <p:bldP spid="111" grpId="0" animBg="1"/>
      <p:bldP spid="133" grpId="0" animBg="1"/>
      <p:bldP spid="134" grpId="0" animBg="1"/>
      <p:bldP spid="1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86" name="Rectangle 5"/>
          <p:cNvSpPr>
            <a:spLocks noChangeArrowheads="1"/>
          </p:cNvSpPr>
          <p:nvPr/>
        </p:nvSpPr>
        <p:spPr bwMode="auto">
          <a:xfrm>
            <a:off x="4953000" y="37338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87" name="Rectangle 6"/>
          <p:cNvSpPr>
            <a:spLocks noChangeArrowheads="1"/>
          </p:cNvSpPr>
          <p:nvPr/>
        </p:nvSpPr>
        <p:spPr bwMode="auto">
          <a:xfrm>
            <a:off x="4953000" y="16002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88" name="Rectangle 7"/>
          <p:cNvSpPr>
            <a:spLocks noChangeArrowheads="1"/>
          </p:cNvSpPr>
          <p:nvPr/>
        </p:nvSpPr>
        <p:spPr bwMode="auto">
          <a:xfrm>
            <a:off x="4953000" y="26670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89" name="Rectangle 8"/>
          <p:cNvSpPr>
            <a:spLocks noChangeArrowheads="1"/>
          </p:cNvSpPr>
          <p:nvPr/>
        </p:nvSpPr>
        <p:spPr bwMode="auto">
          <a:xfrm>
            <a:off x="6019800" y="37338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0" name="Rectangle 9"/>
          <p:cNvSpPr>
            <a:spLocks noChangeArrowheads="1"/>
          </p:cNvSpPr>
          <p:nvPr/>
        </p:nvSpPr>
        <p:spPr bwMode="auto">
          <a:xfrm>
            <a:off x="6019800" y="26670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1" name="Rectangle 10"/>
          <p:cNvSpPr>
            <a:spLocks noChangeArrowheads="1"/>
          </p:cNvSpPr>
          <p:nvPr/>
        </p:nvSpPr>
        <p:spPr bwMode="auto">
          <a:xfrm>
            <a:off x="6019800" y="16002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2" name="Rectangle 11"/>
          <p:cNvSpPr>
            <a:spLocks noChangeArrowheads="1"/>
          </p:cNvSpPr>
          <p:nvPr/>
        </p:nvSpPr>
        <p:spPr bwMode="auto">
          <a:xfrm>
            <a:off x="2819400" y="37338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3" name="Rectangle 12"/>
          <p:cNvSpPr>
            <a:spLocks noChangeArrowheads="1"/>
          </p:cNvSpPr>
          <p:nvPr/>
        </p:nvSpPr>
        <p:spPr bwMode="auto">
          <a:xfrm>
            <a:off x="2819400" y="16002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4" name="Rectangle 13"/>
          <p:cNvSpPr>
            <a:spLocks noChangeArrowheads="1"/>
          </p:cNvSpPr>
          <p:nvPr/>
        </p:nvSpPr>
        <p:spPr bwMode="auto">
          <a:xfrm>
            <a:off x="2819400" y="26670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5" name="Rectangle 14"/>
          <p:cNvSpPr>
            <a:spLocks noChangeArrowheads="1"/>
          </p:cNvSpPr>
          <p:nvPr/>
        </p:nvSpPr>
        <p:spPr bwMode="auto">
          <a:xfrm>
            <a:off x="3886200" y="37338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6" name="Rectangle 15"/>
          <p:cNvSpPr>
            <a:spLocks noChangeArrowheads="1"/>
          </p:cNvSpPr>
          <p:nvPr/>
        </p:nvSpPr>
        <p:spPr bwMode="auto">
          <a:xfrm>
            <a:off x="3886200" y="26670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7" name="Rectangle 16"/>
          <p:cNvSpPr>
            <a:spLocks noChangeArrowheads="1"/>
          </p:cNvSpPr>
          <p:nvPr/>
        </p:nvSpPr>
        <p:spPr bwMode="auto">
          <a:xfrm>
            <a:off x="3886200" y="16002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8" name="Rectangle 17"/>
          <p:cNvSpPr>
            <a:spLocks noChangeArrowheads="1"/>
          </p:cNvSpPr>
          <p:nvPr/>
        </p:nvSpPr>
        <p:spPr bwMode="auto">
          <a:xfrm>
            <a:off x="4953000" y="48006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999" name="Rectangle 18"/>
          <p:cNvSpPr>
            <a:spLocks noChangeArrowheads="1"/>
          </p:cNvSpPr>
          <p:nvPr/>
        </p:nvSpPr>
        <p:spPr bwMode="auto">
          <a:xfrm>
            <a:off x="3886200" y="48006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000" name="Rectangle 19"/>
          <p:cNvSpPr>
            <a:spLocks noChangeArrowheads="1"/>
          </p:cNvSpPr>
          <p:nvPr/>
        </p:nvSpPr>
        <p:spPr bwMode="auto">
          <a:xfrm>
            <a:off x="6019800" y="4800600"/>
            <a:ext cx="1079500" cy="1079500"/>
          </a:xfrm>
          <a:prstGeom prst="rect">
            <a:avLst/>
          </a:prstGeom>
          <a:noFill/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001" name="Line 21"/>
          <p:cNvSpPr>
            <a:spLocks noChangeShapeType="1"/>
          </p:cNvSpPr>
          <p:nvPr/>
        </p:nvSpPr>
        <p:spPr bwMode="auto">
          <a:xfrm>
            <a:off x="2713038" y="3744913"/>
            <a:ext cx="6248400" cy="1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1002" name="Line 22"/>
          <p:cNvSpPr>
            <a:spLocks noChangeShapeType="1"/>
          </p:cNvSpPr>
          <p:nvPr/>
        </p:nvSpPr>
        <p:spPr bwMode="auto">
          <a:xfrm flipH="1" flipV="1">
            <a:off x="5837238" y="774700"/>
            <a:ext cx="0" cy="571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1003" name="Oval 29"/>
          <p:cNvSpPr>
            <a:spLocks noChangeArrowheads="1"/>
          </p:cNvSpPr>
          <p:nvPr/>
        </p:nvSpPr>
        <p:spPr bwMode="auto">
          <a:xfrm>
            <a:off x="3608388" y="1614488"/>
            <a:ext cx="4267200" cy="4267200"/>
          </a:xfrm>
          <a:prstGeom prst="ellips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004" name="Rectangle 35"/>
          <p:cNvSpPr>
            <a:spLocks noChangeArrowheads="1"/>
          </p:cNvSpPr>
          <p:nvPr/>
        </p:nvSpPr>
        <p:spPr bwMode="auto">
          <a:xfrm>
            <a:off x="0" y="26368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i="1">
              <a:latin typeface="Calibri" pitchFamily="34" charset="0"/>
            </a:endParaRPr>
          </a:p>
        </p:txBody>
      </p:sp>
      <p:sp>
        <p:nvSpPr>
          <p:cNvPr id="48172" name="Oval 44"/>
          <p:cNvSpPr>
            <a:spLocks noChangeArrowheads="1"/>
          </p:cNvSpPr>
          <p:nvPr/>
        </p:nvSpPr>
        <p:spPr bwMode="auto">
          <a:xfrm>
            <a:off x="6958013" y="1947863"/>
            <a:ext cx="179387" cy="17938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173" name="Oval 45"/>
          <p:cNvSpPr>
            <a:spLocks noChangeArrowheads="1"/>
          </p:cNvSpPr>
          <p:nvPr/>
        </p:nvSpPr>
        <p:spPr bwMode="auto">
          <a:xfrm>
            <a:off x="5748338" y="1562100"/>
            <a:ext cx="179387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21007" name="Oval 47"/>
          <p:cNvSpPr>
            <a:spLocks noChangeArrowheads="1"/>
          </p:cNvSpPr>
          <p:nvPr/>
        </p:nvSpPr>
        <p:spPr bwMode="auto">
          <a:xfrm>
            <a:off x="7786688" y="3660775"/>
            <a:ext cx="179387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177" name="Oval 49"/>
          <p:cNvSpPr>
            <a:spLocks noChangeArrowheads="1"/>
          </p:cNvSpPr>
          <p:nvPr/>
        </p:nvSpPr>
        <p:spPr bwMode="auto">
          <a:xfrm>
            <a:off x="3540125" y="3670300"/>
            <a:ext cx="179388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179" name="Oval 51"/>
          <p:cNvSpPr>
            <a:spLocks noChangeArrowheads="1"/>
          </p:cNvSpPr>
          <p:nvPr/>
        </p:nvSpPr>
        <p:spPr bwMode="auto">
          <a:xfrm>
            <a:off x="5738813" y="5803900"/>
            <a:ext cx="179387" cy="179388"/>
          </a:xfrm>
          <a:prstGeom prst="ellipse">
            <a:avLst/>
          </a:prstGeom>
          <a:solidFill>
            <a:srgbClr val="66FFFF"/>
          </a:solidFill>
          <a:ln w="9525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181" name="Oval 53"/>
          <p:cNvSpPr>
            <a:spLocks noChangeArrowheads="1"/>
          </p:cNvSpPr>
          <p:nvPr/>
        </p:nvSpPr>
        <p:spPr bwMode="auto">
          <a:xfrm>
            <a:off x="7302500" y="2293938"/>
            <a:ext cx="179388" cy="17938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187" name="Oval 59"/>
          <p:cNvSpPr>
            <a:spLocks noChangeArrowheads="1"/>
          </p:cNvSpPr>
          <p:nvPr/>
        </p:nvSpPr>
        <p:spPr bwMode="auto">
          <a:xfrm>
            <a:off x="3719513" y="2730500"/>
            <a:ext cx="180975" cy="17938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188" name="Oval 60"/>
          <p:cNvSpPr>
            <a:spLocks noChangeArrowheads="1"/>
          </p:cNvSpPr>
          <p:nvPr/>
        </p:nvSpPr>
        <p:spPr bwMode="auto">
          <a:xfrm>
            <a:off x="3989388" y="2293938"/>
            <a:ext cx="179387" cy="17938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315" name="Oval 187"/>
          <p:cNvSpPr>
            <a:spLocks noChangeArrowheads="1"/>
          </p:cNvSpPr>
          <p:nvPr/>
        </p:nvSpPr>
        <p:spPr bwMode="auto">
          <a:xfrm>
            <a:off x="7148513" y="5181600"/>
            <a:ext cx="180975" cy="179388"/>
          </a:xfrm>
          <a:prstGeom prst="ellipse">
            <a:avLst/>
          </a:prstGeom>
          <a:solidFill>
            <a:srgbClr val="66FFFF"/>
          </a:solidFill>
          <a:ln w="9525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316" name="Oval 188"/>
          <p:cNvSpPr>
            <a:spLocks noChangeArrowheads="1"/>
          </p:cNvSpPr>
          <p:nvPr/>
        </p:nvSpPr>
        <p:spPr bwMode="auto">
          <a:xfrm>
            <a:off x="7508875" y="4710113"/>
            <a:ext cx="179388" cy="180975"/>
          </a:xfrm>
          <a:prstGeom prst="ellipse">
            <a:avLst/>
          </a:prstGeom>
          <a:solidFill>
            <a:srgbClr val="66FFFF"/>
          </a:solidFill>
          <a:ln w="9525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318" name="Oval 190"/>
          <p:cNvSpPr>
            <a:spLocks noChangeArrowheads="1"/>
          </p:cNvSpPr>
          <p:nvPr/>
        </p:nvSpPr>
        <p:spPr bwMode="auto">
          <a:xfrm>
            <a:off x="3767138" y="4724400"/>
            <a:ext cx="179387" cy="179388"/>
          </a:xfrm>
          <a:prstGeom prst="ellipse">
            <a:avLst/>
          </a:prstGeom>
          <a:solidFill>
            <a:srgbClr val="66FFFF"/>
          </a:solidFill>
          <a:ln w="9525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320" name="Oval 192"/>
          <p:cNvSpPr>
            <a:spLocks noChangeArrowheads="1"/>
          </p:cNvSpPr>
          <p:nvPr/>
        </p:nvSpPr>
        <p:spPr bwMode="auto">
          <a:xfrm>
            <a:off x="4168775" y="5181600"/>
            <a:ext cx="179388" cy="179388"/>
          </a:xfrm>
          <a:prstGeom prst="ellipse">
            <a:avLst/>
          </a:prstGeom>
          <a:solidFill>
            <a:srgbClr val="66FFFF"/>
          </a:solidFill>
          <a:ln w="9525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sp>
        <p:nvSpPr>
          <p:cNvPr id="48321" name="Oval 193"/>
          <p:cNvSpPr>
            <a:spLocks noChangeArrowheads="1"/>
          </p:cNvSpPr>
          <p:nvPr/>
        </p:nvSpPr>
        <p:spPr bwMode="auto">
          <a:xfrm>
            <a:off x="4648200" y="5516563"/>
            <a:ext cx="179388" cy="179387"/>
          </a:xfrm>
          <a:prstGeom prst="ellipse">
            <a:avLst/>
          </a:prstGeom>
          <a:solidFill>
            <a:srgbClr val="66FFFF"/>
          </a:solidFill>
          <a:ln w="9525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i="1">
              <a:latin typeface="Calibri" pitchFamily="34" charset="0"/>
            </a:endParaRPr>
          </a:p>
        </p:txBody>
      </p:sp>
      <p:pic>
        <p:nvPicPr>
          <p:cNvPr id="21018" name="Object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3725" y="4557713"/>
            <a:ext cx="4127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19" name="Object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238" y="557213"/>
            <a:ext cx="4572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20" name="Object 1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0200" y="609600"/>
            <a:ext cx="609600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21" name="Object 1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39875" y="1603375"/>
            <a:ext cx="6858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22" name="AutoShape 2"/>
          <p:cNvSpPr txBox="1">
            <a:spLocks noChangeArrowheads="1"/>
          </p:cNvSpPr>
          <p:nvPr/>
        </p:nvSpPr>
        <p:spPr bwMode="auto">
          <a:xfrm>
            <a:off x="630238" y="107950"/>
            <a:ext cx="748188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altLang="ru-RU" sz="2400" b="1">
                <a:solidFill>
                  <a:schemeClr val="tx2"/>
                </a:solidFill>
                <a:latin typeface="Cambria" pitchFamily="18" charset="0"/>
              </a:rPr>
              <a:t>Расположите на единичной окружности углы:</a:t>
            </a:r>
          </a:p>
        </p:txBody>
      </p:sp>
      <p:pic>
        <p:nvPicPr>
          <p:cNvPr id="2" name="Объект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92963" y="1257300"/>
            <a:ext cx="37147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Объект 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97263" y="1873250"/>
            <a:ext cx="404812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95625" y="4392613"/>
            <a:ext cx="5397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27663" y="909638"/>
            <a:ext cx="293687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786688" y="4357688"/>
            <a:ext cx="5238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28" name="Объект 6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524000" y="3603625"/>
            <a:ext cx="762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Объект 8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578725" y="1890713"/>
            <a:ext cx="8001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30" name="Объект 9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96850" y="3652838"/>
            <a:ext cx="1066800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Объект 10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495675" y="5081588"/>
            <a:ext cx="628650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32" name="Объект 11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371600" y="2613025"/>
            <a:ext cx="88582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976" name="Object 496"/>
          <p:cNvGraphicFramePr>
            <a:graphicFrameLocks noChangeAspect="1"/>
          </p:cNvGraphicFramePr>
          <p:nvPr/>
        </p:nvGraphicFramePr>
        <p:xfrm>
          <a:off x="304800" y="2574925"/>
          <a:ext cx="776288" cy="1095375"/>
        </p:xfrm>
        <a:graphic>
          <a:graphicData uri="http://schemas.openxmlformats.org/presentationml/2006/ole">
            <p:oleObj spid="_x0000_s20976" name="Формула" r:id="rId17" imgW="279360" imgH="393480" progId="Equation.3">
              <p:embed/>
            </p:oleObj>
          </a:graphicData>
        </a:graphic>
      </p:graphicFrame>
      <p:graphicFrame>
        <p:nvGraphicFramePr>
          <p:cNvPr id="14" name="Object 497"/>
          <p:cNvGraphicFramePr>
            <a:graphicFrameLocks noChangeAspect="1"/>
          </p:cNvGraphicFramePr>
          <p:nvPr/>
        </p:nvGraphicFramePr>
        <p:xfrm>
          <a:off x="5056188" y="5772150"/>
          <a:ext cx="539750" cy="762000"/>
        </p:xfrm>
        <a:graphic>
          <a:graphicData uri="http://schemas.openxmlformats.org/presentationml/2006/ole">
            <p:oleObj spid="_x0000_s20977" name="Формула" r:id="rId18" imgW="279360" imgH="393480" progId="Equation.3">
              <p:embed/>
            </p:oleObj>
          </a:graphicData>
        </a:graphic>
      </p:graphicFrame>
      <p:graphicFrame>
        <p:nvGraphicFramePr>
          <p:cNvPr id="20978" name="Object 498"/>
          <p:cNvGraphicFramePr>
            <a:graphicFrameLocks noChangeAspect="1"/>
          </p:cNvGraphicFramePr>
          <p:nvPr/>
        </p:nvGraphicFramePr>
        <p:xfrm>
          <a:off x="1295400" y="4594225"/>
          <a:ext cx="989013" cy="1095375"/>
        </p:xfrm>
        <a:graphic>
          <a:graphicData uri="http://schemas.openxmlformats.org/presentationml/2006/ole">
            <p:oleObj spid="_x0000_s20978" name="Формула" r:id="rId19" imgW="355320" imgH="393480" progId="Equation.3">
              <p:embed/>
            </p:oleObj>
          </a:graphicData>
        </a:graphic>
      </p:graphicFrame>
      <p:graphicFrame>
        <p:nvGraphicFramePr>
          <p:cNvPr id="16" name="Object 499"/>
          <p:cNvGraphicFramePr>
            <a:graphicFrameLocks noChangeAspect="1"/>
          </p:cNvGraphicFramePr>
          <p:nvPr/>
        </p:nvGraphicFramePr>
        <p:xfrm>
          <a:off x="4183063" y="5673725"/>
          <a:ext cx="736600" cy="815975"/>
        </p:xfrm>
        <a:graphic>
          <a:graphicData uri="http://schemas.openxmlformats.org/presentationml/2006/ole">
            <p:oleObj spid="_x0000_s20979" name="Формула" r:id="rId20" imgW="355320" imgH="393480" progId="Equation.3">
              <p:embed/>
            </p:oleObj>
          </a:graphicData>
        </a:graphic>
      </p:graphicFrame>
      <p:graphicFrame>
        <p:nvGraphicFramePr>
          <p:cNvPr id="17" name="Object 500"/>
          <p:cNvGraphicFramePr>
            <a:graphicFrameLocks noChangeAspect="1"/>
          </p:cNvGraphicFramePr>
          <p:nvPr/>
        </p:nvGraphicFramePr>
        <p:xfrm>
          <a:off x="7456488" y="4838700"/>
          <a:ext cx="596900" cy="841375"/>
        </p:xfrm>
        <a:graphic>
          <a:graphicData uri="http://schemas.openxmlformats.org/presentationml/2006/ole">
            <p:oleObj spid="_x0000_s20980" name="Формула" r:id="rId21" imgW="279360" imgH="393480" progId="Equation.3">
              <p:embed/>
            </p:oleObj>
          </a:graphicData>
        </a:graphic>
      </p:graphicFrame>
      <p:graphicFrame>
        <p:nvGraphicFramePr>
          <p:cNvPr id="20981" name="Object 501"/>
          <p:cNvGraphicFramePr>
            <a:graphicFrameLocks noChangeAspect="1"/>
          </p:cNvGraphicFramePr>
          <p:nvPr/>
        </p:nvGraphicFramePr>
        <p:xfrm>
          <a:off x="304800" y="1562100"/>
          <a:ext cx="777875" cy="1095375"/>
        </p:xfrm>
        <a:graphic>
          <a:graphicData uri="http://schemas.openxmlformats.org/presentationml/2006/ole">
            <p:oleObj spid="_x0000_s20981" name="Формула" r:id="rId22" imgW="279360" imgH="393480" progId="Equation.3">
              <p:embed/>
            </p:oleObj>
          </a:graphicData>
        </a:graphic>
      </p:graphicFrame>
      <p:sp>
        <p:nvSpPr>
          <p:cNvPr id="92" name="Text Box 3"/>
          <p:cNvSpPr txBox="1">
            <a:spLocks noChangeArrowheads="1"/>
          </p:cNvSpPr>
          <p:nvPr/>
        </p:nvSpPr>
        <p:spPr bwMode="auto">
          <a:xfrm>
            <a:off x="8210550" y="3074988"/>
            <a:ext cx="465138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3" name="Text Box 3"/>
          <p:cNvSpPr txBox="1">
            <a:spLocks noChangeArrowheads="1"/>
          </p:cNvSpPr>
          <p:nvPr/>
        </p:nvSpPr>
        <p:spPr bwMode="auto">
          <a:xfrm>
            <a:off x="5837238" y="390525"/>
            <a:ext cx="434975" cy="769938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у</a:t>
            </a:r>
          </a:p>
        </p:txBody>
      </p:sp>
      <p:graphicFrame>
        <p:nvGraphicFramePr>
          <p:cNvPr id="20982" name="Object 502"/>
          <p:cNvGraphicFramePr>
            <a:graphicFrameLocks noChangeAspect="1"/>
          </p:cNvGraphicFramePr>
          <p:nvPr/>
        </p:nvGraphicFramePr>
        <p:xfrm>
          <a:off x="1600200" y="5522913"/>
          <a:ext cx="609600" cy="1060450"/>
        </p:xfrm>
        <a:graphic>
          <a:graphicData uri="http://schemas.openxmlformats.org/presentationml/2006/ole">
            <p:oleObj spid="_x0000_s20982" name="Формула" r:id="rId23" imgW="241200" imgH="393480" progId="Equation.3">
              <p:embed/>
            </p:oleObj>
          </a:graphicData>
        </a:graphic>
      </p:graphicFrame>
      <p:graphicFrame>
        <p:nvGraphicFramePr>
          <p:cNvPr id="20" name="Object 503"/>
          <p:cNvGraphicFramePr>
            <a:graphicFrameLocks noChangeAspect="1"/>
          </p:cNvGraphicFramePr>
          <p:nvPr/>
        </p:nvGraphicFramePr>
        <p:xfrm>
          <a:off x="3227388" y="2495550"/>
          <a:ext cx="347662" cy="649288"/>
        </p:xfrm>
        <a:graphic>
          <a:graphicData uri="http://schemas.openxmlformats.org/presentationml/2006/ole">
            <p:oleObj spid="_x0000_s20983" name="Формула" r:id="rId24" imgW="241200" imgH="393480" progId="Equation.3">
              <p:embed/>
            </p:oleObj>
          </a:graphicData>
        </a:graphic>
      </p:graphicFrame>
      <p:graphicFrame>
        <p:nvGraphicFramePr>
          <p:cNvPr id="20984" name="Object 504"/>
          <p:cNvGraphicFramePr>
            <a:graphicFrameLocks noChangeAspect="1"/>
          </p:cNvGraphicFramePr>
          <p:nvPr/>
        </p:nvGraphicFramePr>
        <p:xfrm>
          <a:off x="533400" y="5759450"/>
          <a:ext cx="407988" cy="446088"/>
        </p:xfrm>
        <a:graphic>
          <a:graphicData uri="http://schemas.openxmlformats.org/presentationml/2006/ole">
            <p:oleObj spid="_x0000_s20984" name="Формула" r:id="rId25" imgW="139680" imgH="139680" progId="Equation.3">
              <p:embed/>
            </p:oleObj>
          </a:graphicData>
        </a:graphic>
      </p:graphicFrame>
      <p:graphicFrame>
        <p:nvGraphicFramePr>
          <p:cNvPr id="25" name="Object 505"/>
          <p:cNvGraphicFramePr>
            <a:graphicFrameLocks noChangeAspect="1"/>
          </p:cNvGraphicFramePr>
          <p:nvPr/>
        </p:nvGraphicFramePr>
        <p:xfrm>
          <a:off x="3124200" y="3384550"/>
          <a:ext cx="349250" cy="381000"/>
        </p:xfrm>
        <a:graphic>
          <a:graphicData uri="http://schemas.openxmlformats.org/presentationml/2006/ole">
            <p:oleObj spid="_x0000_s20985" name="Формула" r:id="rId26" imgW="139700" imgH="139700" progId="Equation.3">
              <p:embed/>
            </p:oleObj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457200" y="676275"/>
            <a:ext cx="762000" cy="96678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3" name="Прямоугольник 102"/>
          <p:cNvSpPr/>
          <p:nvPr/>
        </p:nvSpPr>
        <p:spPr>
          <a:xfrm>
            <a:off x="1468438" y="636588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457200" y="1700213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5" name="Прямоугольник 104"/>
          <p:cNvSpPr/>
          <p:nvPr/>
        </p:nvSpPr>
        <p:spPr>
          <a:xfrm>
            <a:off x="1506538" y="1608138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93713" y="2633663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524000" y="2603500"/>
            <a:ext cx="762000" cy="96678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493713" y="3670300"/>
            <a:ext cx="762000" cy="96678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1600200" y="3729038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0" name="Прямоугольник 109"/>
          <p:cNvSpPr/>
          <p:nvPr/>
        </p:nvSpPr>
        <p:spPr>
          <a:xfrm>
            <a:off x="381000" y="4710113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1524000" y="4640263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" name="Прямоугольник 111"/>
          <p:cNvSpPr/>
          <p:nvPr/>
        </p:nvSpPr>
        <p:spPr>
          <a:xfrm>
            <a:off x="341313" y="5665788"/>
            <a:ext cx="762000" cy="96678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524000" y="5586413"/>
            <a:ext cx="762000" cy="9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5" name="Стрелка вправо 74">
            <a:hlinkClick r:id="rId27" action="ppaction://hlinksldjump"/>
          </p:cNvPr>
          <p:cNvSpPr/>
          <p:nvPr/>
        </p:nvSpPr>
        <p:spPr>
          <a:xfrm>
            <a:off x="76200" y="6400800"/>
            <a:ext cx="381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8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8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8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8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8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8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8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8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8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8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8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8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8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8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8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8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8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</p:childTnLst>
        </p:cTn>
      </p:par>
    </p:tnLst>
    <p:bldLst>
      <p:bldP spid="48172" grpId="0" animBg="1"/>
      <p:bldP spid="48173" grpId="0" animBg="1"/>
      <p:bldP spid="48177" grpId="0" animBg="1"/>
      <p:bldP spid="48179" grpId="0" animBg="1"/>
      <p:bldP spid="48181" grpId="0" animBg="1"/>
      <p:bldP spid="48187" grpId="0" animBg="1"/>
      <p:bldP spid="48188" grpId="0" animBg="1"/>
      <p:bldP spid="48315" grpId="0" animBg="1"/>
      <p:bldP spid="48316" grpId="0" animBg="1"/>
      <p:bldP spid="48318" grpId="0" animBg="1"/>
      <p:bldP spid="48320" grpId="0" animBg="1"/>
      <p:bldP spid="483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154" name="Oval 2"/>
          <p:cNvSpPr>
            <a:spLocks noChangeArrowheads="1"/>
          </p:cNvSpPr>
          <p:nvPr/>
        </p:nvSpPr>
        <p:spPr bwMode="auto">
          <a:xfrm>
            <a:off x="2184400" y="1739900"/>
            <a:ext cx="4533900" cy="4495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55" name="Text Box 3"/>
          <p:cNvSpPr txBox="1">
            <a:spLocks noChangeArrowheads="1"/>
          </p:cNvSpPr>
          <p:nvPr/>
        </p:nvSpPr>
        <p:spPr bwMode="auto">
          <a:xfrm>
            <a:off x="7778750" y="3313113"/>
            <a:ext cx="465138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65" name="Freeform 13"/>
          <p:cNvSpPr>
            <a:spLocks/>
          </p:cNvSpPr>
          <p:nvPr/>
        </p:nvSpPr>
        <p:spPr bwMode="auto">
          <a:xfrm flipV="1">
            <a:off x="2111375" y="3951288"/>
            <a:ext cx="5900738" cy="460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17" y="0"/>
              </a:cxn>
            </a:cxnLst>
            <a:rect l="0" t="0" r="r" b="b"/>
            <a:pathLst>
              <a:path w="3717" h="1">
                <a:moveTo>
                  <a:pt x="0" y="0"/>
                </a:moveTo>
                <a:lnTo>
                  <a:pt x="3717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 type="none" w="med" len="med"/>
            <a:tailEnd type="stealth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66" name="Freeform 14"/>
          <p:cNvSpPr>
            <a:spLocks/>
          </p:cNvSpPr>
          <p:nvPr/>
        </p:nvSpPr>
        <p:spPr bwMode="auto">
          <a:xfrm>
            <a:off x="4419600" y="1371600"/>
            <a:ext cx="46038" cy="5486400"/>
          </a:xfrm>
          <a:custGeom>
            <a:avLst/>
            <a:gdLst/>
            <a:ahLst/>
            <a:cxnLst>
              <a:cxn ang="0">
                <a:pos x="11" y="3630"/>
              </a:cxn>
              <a:cxn ang="0">
                <a:pos x="0" y="0"/>
              </a:cxn>
            </a:cxnLst>
            <a:rect l="0" t="0" r="r" b="b"/>
            <a:pathLst>
              <a:path w="11" h="3630">
                <a:moveTo>
                  <a:pt x="11" y="3630"/>
                </a:moveTo>
                <a:lnTo>
                  <a:pt x="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 type="none" w="med" len="med"/>
            <a:tailEnd type="stealth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67" name="Text Box 15"/>
          <p:cNvSpPr txBox="1">
            <a:spLocks noChangeArrowheads="1"/>
          </p:cNvSpPr>
          <p:nvPr/>
        </p:nvSpPr>
        <p:spPr bwMode="auto">
          <a:xfrm>
            <a:off x="4033838" y="1084263"/>
            <a:ext cx="431800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y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68" name="Text Box 16"/>
          <p:cNvSpPr txBox="1">
            <a:spLocks noChangeArrowheads="1"/>
          </p:cNvSpPr>
          <p:nvPr/>
        </p:nvSpPr>
        <p:spPr bwMode="auto">
          <a:xfrm>
            <a:off x="2738438" y="3878263"/>
            <a:ext cx="479425" cy="579437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endParaRPr lang="ru-RU" sz="32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70" name="Freeform 18"/>
          <p:cNvSpPr>
            <a:spLocks/>
          </p:cNvSpPr>
          <p:nvPr/>
        </p:nvSpPr>
        <p:spPr bwMode="auto">
          <a:xfrm>
            <a:off x="1981200" y="5257800"/>
            <a:ext cx="3206750" cy="12700"/>
          </a:xfrm>
          <a:custGeom>
            <a:avLst/>
            <a:gdLst/>
            <a:ahLst/>
            <a:cxnLst>
              <a:cxn ang="0">
                <a:pos x="1566" y="6"/>
              </a:cxn>
              <a:cxn ang="0">
                <a:pos x="0" y="0"/>
              </a:cxn>
            </a:cxnLst>
            <a:rect l="0" t="0" r="r" b="b"/>
            <a:pathLst>
              <a:path w="1566" h="6">
                <a:moveTo>
                  <a:pt x="1566" y="6"/>
                </a:moveTo>
                <a:lnTo>
                  <a:pt x="0" y="0"/>
                </a:lnTo>
              </a:path>
            </a:pathLst>
          </a:custGeom>
          <a:noFill/>
          <a:ln w="28575" cap="flat" cmpd="sng">
            <a:noFill/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71" name="Oval 19"/>
          <p:cNvSpPr>
            <a:spLocks noChangeArrowheads="1"/>
          </p:cNvSpPr>
          <p:nvPr/>
        </p:nvSpPr>
        <p:spPr bwMode="auto">
          <a:xfrm rot="3834243">
            <a:off x="4376738" y="3962400"/>
            <a:ext cx="131762" cy="1222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2"/>
            </a:solidFill>
            <a:round/>
            <a:headEnd type="none" w="lg" len="lg"/>
            <a:tailEnd type="none" w="lg" len="lg"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2111375" y="3921125"/>
            <a:ext cx="4668838" cy="157163"/>
            <a:chOff x="208" y="2448"/>
            <a:chExt cx="2941" cy="99"/>
          </a:xfrm>
        </p:grpSpPr>
        <p:grpSp>
          <p:nvGrpSpPr>
            <p:cNvPr id="51231" name="Group 21"/>
            <p:cNvGrpSpPr>
              <a:grpSpLocks/>
            </p:cNvGrpSpPr>
            <p:nvPr/>
          </p:nvGrpSpPr>
          <p:grpSpPr bwMode="auto">
            <a:xfrm>
              <a:off x="1680" y="2448"/>
              <a:ext cx="1469" cy="83"/>
              <a:chOff x="1680" y="2448"/>
              <a:chExt cx="1469" cy="83"/>
            </a:xfrm>
          </p:grpSpPr>
          <p:sp>
            <p:nvSpPr>
              <p:cNvPr id="945174" name="Freeform 22"/>
              <p:cNvSpPr>
                <a:spLocks/>
              </p:cNvSpPr>
              <p:nvPr/>
            </p:nvSpPr>
            <p:spPr bwMode="auto">
              <a:xfrm>
                <a:off x="1680" y="2488"/>
                <a:ext cx="1440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440" y="0"/>
                  </a:cxn>
                </a:cxnLst>
                <a:rect l="0" t="0" r="r" b="b"/>
                <a:pathLst>
                  <a:path w="1440" h="8">
                    <a:moveTo>
                      <a:pt x="0" y="8"/>
                    </a:moveTo>
                    <a:lnTo>
                      <a:pt x="1440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175" name="Oval 23"/>
              <p:cNvSpPr>
                <a:spLocks noChangeArrowheads="1"/>
              </p:cNvSpPr>
              <p:nvPr/>
            </p:nvSpPr>
            <p:spPr bwMode="auto">
              <a:xfrm rot="3834243">
                <a:off x="3069" y="2451"/>
                <a:ext cx="83" cy="77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51232" name="Group 24"/>
            <p:cNvGrpSpPr>
              <a:grpSpLocks/>
            </p:cNvGrpSpPr>
            <p:nvPr/>
          </p:nvGrpSpPr>
          <p:grpSpPr bwMode="auto">
            <a:xfrm flipH="1" flipV="1">
              <a:off x="208" y="2464"/>
              <a:ext cx="1531" cy="83"/>
              <a:chOff x="1618" y="2448"/>
              <a:chExt cx="1531" cy="83"/>
            </a:xfrm>
          </p:grpSpPr>
          <p:sp>
            <p:nvSpPr>
              <p:cNvPr id="945177" name="Freeform 25"/>
              <p:cNvSpPr>
                <a:spLocks/>
              </p:cNvSpPr>
              <p:nvPr/>
            </p:nvSpPr>
            <p:spPr bwMode="auto">
              <a:xfrm>
                <a:off x="1618" y="2483"/>
                <a:ext cx="1440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440" y="0"/>
                  </a:cxn>
                </a:cxnLst>
                <a:rect l="0" t="0" r="r" b="b"/>
                <a:pathLst>
                  <a:path w="1440" h="8">
                    <a:moveTo>
                      <a:pt x="0" y="8"/>
                    </a:moveTo>
                    <a:lnTo>
                      <a:pt x="1440" y="0"/>
                    </a:lnTo>
                  </a:path>
                </a:pathLst>
              </a:custGeom>
              <a:noFill/>
              <a:ln w="28575" cap="flat" cmpd="sng">
                <a:noFill/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178" name="Oval 26"/>
              <p:cNvSpPr>
                <a:spLocks noChangeArrowheads="1"/>
              </p:cNvSpPr>
              <p:nvPr/>
            </p:nvSpPr>
            <p:spPr bwMode="auto">
              <a:xfrm rot="3834243">
                <a:off x="3069" y="2451"/>
                <a:ext cx="83" cy="77"/>
              </a:xfrm>
              <a:prstGeom prst="ellipse">
                <a:avLst/>
              </a:prstGeom>
              <a:noFill/>
              <a:ln w="9525">
                <a:noFill/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945179" name="AutoShape 27"/>
          <p:cNvSpPr>
            <a:spLocks noChangeAspect="1" noChangeArrowheads="1" noTextEdit="1"/>
          </p:cNvSpPr>
          <p:nvPr/>
        </p:nvSpPr>
        <p:spPr bwMode="auto">
          <a:xfrm>
            <a:off x="609600" y="163513"/>
            <a:ext cx="1524000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" name="Object 14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2950" y="3048000"/>
            <a:ext cx="17621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Object 14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8738" y="4725988"/>
            <a:ext cx="18034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3" name="Rectangle 82"/>
          <p:cNvSpPr>
            <a:spLocks noChangeArrowheads="1"/>
          </p:cNvSpPr>
          <p:nvPr/>
        </p:nvSpPr>
        <p:spPr bwMode="auto">
          <a:xfrm>
            <a:off x="5418138" y="5759450"/>
            <a:ext cx="28686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endParaRPr lang="ru-RU" altLang="ru-RU" sz="2800"/>
          </a:p>
        </p:txBody>
      </p:sp>
      <p:sp>
        <p:nvSpPr>
          <p:cNvPr id="51214" name="Rectangle 68"/>
          <p:cNvSpPr>
            <a:spLocks noChangeArrowheads="1"/>
          </p:cNvSpPr>
          <p:nvPr/>
        </p:nvSpPr>
        <p:spPr bwMode="auto">
          <a:xfrm>
            <a:off x="5391150" y="5275263"/>
            <a:ext cx="1600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endParaRPr lang="ru-RU" altLang="ru-RU" sz="2800"/>
          </a:p>
        </p:txBody>
      </p:sp>
      <p:sp>
        <p:nvSpPr>
          <p:cNvPr id="48" name="Rectangle 67"/>
          <p:cNvSpPr>
            <a:spLocks noChangeArrowheads="1"/>
          </p:cNvSpPr>
          <p:nvPr/>
        </p:nvSpPr>
        <p:spPr bwMode="auto">
          <a:xfrm>
            <a:off x="1793875" y="5910263"/>
            <a:ext cx="13223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</a:t>
            </a:r>
            <a:r>
              <a:rPr lang="en-US" altLang="ru-RU" sz="2800">
                <a:latin typeface="Cambria" pitchFamily="18" charset="0"/>
              </a:rPr>
              <a:t>III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51216" name="Rectangle 64"/>
          <p:cNvSpPr>
            <a:spLocks noChangeArrowheads="1"/>
          </p:cNvSpPr>
          <p:nvPr/>
        </p:nvSpPr>
        <p:spPr bwMode="auto">
          <a:xfrm>
            <a:off x="5391150" y="4208463"/>
            <a:ext cx="1524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endParaRPr lang="ru-RU" altLang="ru-RU" sz="2800"/>
          </a:p>
        </p:txBody>
      </p:sp>
      <p:sp>
        <p:nvSpPr>
          <p:cNvPr id="63" name="Text Box 103"/>
          <p:cNvSpPr txBox="1">
            <a:spLocks noChangeArrowheads="1"/>
          </p:cNvSpPr>
          <p:nvPr/>
        </p:nvSpPr>
        <p:spPr bwMode="auto">
          <a:xfrm>
            <a:off x="4627563" y="2574925"/>
            <a:ext cx="1471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altLang="ru-RU" dirty="0">
                <a:latin typeface="+mn-lt"/>
              </a:rPr>
              <a:t>0</a:t>
            </a:r>
            <a:r>
              <a:rPr lang="en-US" altLang="ru-RU" dirty="0">
                <a:latin typeface="+mn-lt"/>
              </a:rPr>
              <a:t>°</a:t>
            </a:r>
            <a:r>
              <a:rPr lang="ru-RU" altLang="ru-RU" dirty="0">
                <a:latin typeface="+mn-lt"/>
              </a:rPr>
              <a:t> </a:t>
            </a:r>
            <a:r>
              <a:rPr lang="en-US" altLang="ru-RU" dirty="0">
                <a:latin typeface="+mn-lt"/>
              </a:rPr>
              <a:t>&lt;</a:t>
            </a:r>
            <a:r>
              <a:rPr lang="ru-RU" altLang="ru-RU" dirty="0">
                <a:latin typeface="+mn-lt"/>
              </a:rPr>
              <a:t> </a:t>
            </a:r>
            <a:r>
              <a:rPr lang="ru-RU" altLang="ru-RU" dirty="0">
                <a:latin typeface="+mn-lt"/>
                <a:sym typeface="Symbol" pitchFamily="18" charset="2"/>
              </a:rPr>
              <a:t> </a:t>
            </a:r>
            <a:r>
              <a:rPr lang="en-US" altLang="ru-RU" dirty="0">
                <a:latin typeface="+mn-lt"/>
                <a:sym typeface="Symbol" pitchFamily="18" charset="2"/>
              </a:rPr>
              <a:t>&lt;</a:t>
            </a:r>
            <a:r>
              <a:rPr lang="ru-RU" altLang="ru-RU" dirty="0">
                <a:latin typeface="+mn-lt"/>
                <a:sym typeface="Symbol" pitchFamily="18" charset="2"/>
              </a:rPr>
              <a:t> 90</a:t>
            </a:r>
            <a:r>
              <a:rPr lang="en-US" altLang="ru-RU" dirty="0">
                <a:latin typeface="+mn-lt"/>
                <a:sym typeface="Symbol" pitchFamily="18" charset="2"/>
              </a:rPr>
              <a:t>°</a:t>
            </a:r>
          </a:p>
        </p:txBody>
      </p:sp>
      <p:sp>
        <p:nvSpPr>
          <p:cNvPr id="64" name="Text Box 104"/>
          <p:cNvSpPr txBox="1">
            <a:spLocks noChangeArrowheads="1"/>
          </p:cNvSpPr>
          <p:nvPr/>
        </p:nvSpPr>
        <p:spPr bwMode="auto">
          <a:xfrm>
            <a:off x="2628900" y="2601913"/>
            <a:ext cx="1971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altLang="ru-RU" dirty="0">
                <a:latin typeface="+mn-lt"/>
                <a:sym typeface="Symbol" pitchFamily="18" charset="2"/>
              </a:rPr>
              <a:t>90</a:t>
            </a:r>
            <a:r>
              <a:rPr lang="en-US" altLang="ru-RU" dirty="0">
                <a:latin typeface="+mn-lt"/>
              </a:rPr>
              <a:t> °</a:t>
            </a:r>
            <a:r>
              <a:rPr lang="ru-RU" altLang="ru-RU" dirty="0">
                <a:latin typeface="+mn-lt"/>
              </a:rPr>
              <a:t> </a:t>
            </a:r>
            <a:r>
              <a:rPr lang="en-US" altLang="ru-RU" dirty="0">
                <a:latin typeface="+mn-lt"/>
              </a:rPr>
              <a:t>&lt;</a:t>
            </a:r>
            <a:r>
              <a:rPr lang="ru-RU" altLang="ru-RU" dirty="0">
                <a:latin typeface="+mn-lt"/>
              </a:rPr>
              <a:t> </a:t>
            </a:r>
            <a:r>
              <a:rPr lang="ru-RU" altLang="ru-RU" dirty="0">
                <a:latin typeface="+mn-lt"/>
                <a:sym typeface="Symbol" pitchFamily="18" charset="2"/>
              </a:rPr>
              <a:t> </a:t>
            </a:r>
            <a:r>
              <a:rPr lang="en-US" altLang="ru-RU" dirty="0">
                <a:latin typeface="+mn-lt"/>
                <a:sym typeface="Symbol" pitchFamily="18" charset="2"/>
              </a:rPr>
              <a:t>&lt;</a:t>
            </a:r>
            <a:r>
              <a:rPr lang="ru-RU" altLang="ru-RU" dirty="0">
                <a:latin typeface="+mn-lt"/>
                <a:sym typeface="Symbol" pitchFamily="18" charset="2"/>
              </a:rPr>
              <a:t> </a:t>
            </a:r>
            <a:r>
              <a:rPr lang="ru-RU" altLang="ru-RU" dirty="0">
                <a:latin typeface="+mn-lt"/>
              </a:rPr>
              <a:t>180</a:t>
            </a:r>
            <a:r>
              <a:rPr lang="ru-RU" altLang="ru-RU" dirty="0">
                <a:latin typeface="+mn-lt"/>
                <a:sym typeface="Symbol" pitchFamily="18" charset="2"/>
              </a:rPr>
              <a:t> </a:t>
            </a:r>
            <a:r>
              <a:rPr lang="en-US" altLang="ru-RU" dirty="0">
                <a:latin typeface="+mn-lt"/>
                <a:sym typeface="Symbol" pitchFamily="18" charset="2"/>
              </a:rPr>
              <a:t>°</a:t>
            </a:r>
          </a:p>
        </p:txBody>
      </p:sp>
      <p:sp>
        <p:nvSpPr>
          <p:cNvPr id="65" name="Text Box 105"/>
          <p:cNvSpPr txBox="1">
            <a:spLocks noChangeArrowheads="1"/>
          </p:cNvSpPr>
          <p:nvPr/>
        </p:nvSpPr>
        <p:spPr bwMode="auto">
          <a:xfrm>
            <a:off x="2557463" y="4340225"/>
            <a:ext cx="1744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altLang="ru-RU" dirty="0">
                <a:latin typeface="+mn-lt"/>
              </a:rPr>
              <a:t>180</a:t>
            </a:r>
            <a:r>
              <a:rPr lang="en-US" altLang="ru-RU" dirty="0">
                <a:latin typeface="+mn-lt"/>
                <a:sym typeface="Symbol" pitchFamily="18" charset="2"/>
              </a:rPr>
              <a:t>°</a:t>
            </a:r>
            <a:r>
              <a:rPr lang="ru-RU" altLang="ru-RU" dirty="0">
                <a:latin typeface="+mn-lt"/>
              </a:rPr>
              <a:t> </a:t>
            </a:r>
            <a:r>
              <a:rPr lang="en-US" altLang="ru-RU" dirty="0">
                <a:latin typeface="+mn-lt"/>
              </a:rPr>
              <a:t>&lt;</a:t>
            </a:r>
            <a:r>
              <a:rPr lang="ru-RU" altLang="ru-RU" dirty="0">
                <a:latin typeface="+mn-lt"/>
              </a:rPr>
              <a:t> </a:t>
            </a:r>
            <a:r>
              <a:rPr lang="ru-RU" altLang="ru-RU" dirty="0">
                <a:latin typeface="+mn-lt"/>
                <a:sym typeface="Symbol" pitchFamily="18" charset="2"/>
              </a:rPr>
              <a:t> </a:t>
            </a:r>
            <a:r>
              <a:rPr lang="en-US" altLang="ru-RU" dirty="0">
                <a:latin typeface="+mn-lt"/>
                <a:sym typeface="Symbol" pitchFamily="18" charset="2"/>
              </a:rPr>
              <a:t>&lt;</a:t>
            </a:r>
            <a:r>
              <a:rPr lang="ru-RU" altLang="ru-RU" dirty="0">
                <a:latin typeface="+mn-lt"/>
                <a:sym typeface="Symbol" pitchFamily="18" charset="2"/>
              </a:rPr>
              <a:t> 270</a:t>
            </a:r>
            <a:r>
              <a:rPr lang="en-US" altLang="ru-RU" dirty="0">
                <a:latin typeface="+mn-lt"/>
                <a:sym typeface="Symbol" pitchFamily="18" charset="2"/>
              </a:rPr>
              <a:t>°</a:t>
            </a:r>
          </a:p>
        </p:txBody>
      </p:sp>
      <p:pic>
        <p:nvPicPr>
          <p:cNvPr id="66" name="Object 14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16438" y="4730750"/>
            <a:ext cx="1747837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Object 14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38438" y="2997200"/>
            <a:ext cx="15494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" name="Text Box 148"/>
          <p:cNvSpPr txBox="1">
            <a:spLocks noChangeArrowheads="1"/>
          </p:cNvSpPr>
          <p:nvPr/>
        </p:nvSpPr>
        <p:spPr bwMode="auto">
          <a:xfrm>
            <a:off x="4468813" y="4313238"/>
            <a:ext cx="2286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altLang="ru-RU" dirty="0">
                <a:latin typeface="+mn-lt"/>
              </a:rPr>
              <a:t>270</a:t>
            </a:r>
            <a:r>
              <a:rPr lang="en-US" altLang="ru-RU" dirty="0">
                <a:latin typeface="+mn-lt"/>
              </a:rPr>
              <a:t>°</a:t>
            </a:r>
            <a:r>
              <a:rPr lang="ru-RU" altLang="ru-RU" dirty="0">
                <a:latin typeface="+mn-lt"/>
              </a:rPr>
              <a:t> </a:t>
            </a:r>
            <a:r>
              <a:rPr lang="en-US" altLang="ru-RU" dirty="0">
                <a:latin typeface="+mn-lt"/>
              </a:rPr>
              <a:t>&lt;</a:t>
            </a:r>
            <a:r>
              <a:rPr lang="ru-RU" altLang="ru-RU" dirty="0">
                <a:latin typeface="+mn-lt"/>
              </a:rPr>
              <a:t> </a:t>
            </a:r>
            <a:r>
              <a:rPr lang="ru-RU" altLang="ru-RU" dirty="0">
                <a:latin typeface="+mn-lt"/>
                <a:sym typeface="Symbol" pitchFamily="18" charset="2"/>
              </a:rPr>
              <a:t> </a:t>
            </a:r>
            <a:r>
              <a:rPr lang="en-US" altLang="ru-RU" dirty="0">
                <a:latin typeface="+mn-lt"/>
                <a:sym typeface="Symbol" pitchFamily="18" charset="2"/>
              </a:rPr>
              <a:t>&lt;</a:t>
            </a:r>
            <a:r>
              <a:rPr lang="ru-RU" altLang="ru-RU" dirty="0">
                <a:latin typeface="+mn-lt"/>
                <a:sym typeface="Symbol" pitchFamily="18" charset="2"/>
              </a:rPr>
              <a:t> 360</a:t>
            </a:r>
            <a:r>
              <a:rPr lang="en-US" altLang="ru-RU" dirty="0">
                <a:latin typeface="+mn-lt"/>
                <a:sym typeface="Symbol" pitchFamily="18" charset="2"/>
              </a:rPr>
              <a:t>°</a:t>
            </a:r>
          </a:p>
        </p:txBody>
      </p:sp>
      <p:sp>
        <p:nvSpPr>
          <p:cNvPr id="71" name="Rectangle 63"/>
          <p:cNvSpPr>
            <a:spLocks noChangeArrowheads="1"/>
          </p:cNvSpPr>
          <p:nvPr/>
        </p:nvSpPr>
        <p:spPr bwMode="auto">
          <a:xfrm>
            <a:off x="4776788" y="1328738"/>
            <a:ext cx="13223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 </a:t>
            </a:r>
            <a:r>
              <a:rPr lang="en-US" altLang="ru-RU" sz="2800">
                <a:latin typeface="Cambria" pitchFamily="18" charset="0"/>
              </a:rPr>
              <a:t>I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72" name="Rectangle 65"/>
          <p:cNvSpPr>
            <a:spLocks noChangeArrowheads="1"/>
          </p:cNvSpPr>
          <p:nvPr/>
        </p:nvSpPr>
        <p:spPr bwMode="auto">
          <a:xfrm>
            <a:off x="1895475" y="1390650"/>
            <a:ext cx="13223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 </a:t>
            </a:r>
            <a:r>
              <a:rPr lang="en-US" altLang="ru-RU" sz="2800">
                <a:latin typeface="Cambria" pitchFamily="18" charset="0"/>
              </a:rPr>
              <a:t>II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74" name="Rectangle 80"/>
          <p:cNvSpPr>
            <a:spLocks noChangeArrowheads="1"/>
          </p:cNvSpPr>
          <p:nvPr/>
        </p:nvSpPr>
        <p:spPr bwMode="auto">
          <a:xfrm>
            <a:off x="5060950" y="5908675"/>
            <a:ext cx="13223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</a:t>
            </a:r>
            <a:r>
              <a:rPr lang="en-US" altLang="ru-RU" sz="2800">
                <a:latin typeface="Cambria" pitchFamily="18" charset="0"/>
              </a:rPr>
              <a:t>IV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75" name="Rectangle 61"/>
          <p:cNvSpPr>
            <a:spLocks noChangeArrowheads="1"/>
          </p:cNvSpPr>
          <p:nvPr/>
        </p:nvSpPr>
        <p:spPr bwMode="auto">
          <a:xfrm>
            <a:off x="5262563" y="1436688"/>
            <a:ext cx="1527175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77" name="Rectangle 61"/>
          <p:cNvSpPr>
            <a:spLocks noChangeArrowheads="1"/>
          </p:cNvSpPr>
          <p:nvPr/>
        </p:nvSpPr>
        <p:spPr bwMode="auto">
          <a:xfrm>
            <a:off x="2455863" y="1500188"/>
            <a:ext cx="1525587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78" name="Rectangle 61"/>
          <p:cNvSpPr>
            <a:spLocks noChangeArrowheads="1"/>
          </p:cNvSpPr>
          <p:nvPr/>
        </p:nvSpPr>
        <p:spPr bwMode="auto">
          <a:xfrm>
            <a:off x="2406650" y="6024563"/>
            <a:ext cx="1525588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79" name="Rectangle 61"/>
          <p:cNvSpPr>
            <a:spLocks noChangeArrowheads="1"/>
          </p:cNvSpPr>
          <p:nvPr/>
        </p:nvSpPr>
        <p:spPr bwMode="auto">
          <a:xfrm>
            <a:off x="5619750" y="6018213"/>
            <a:ext cx="1527175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51230" name="Text Box 3"/>
          <p:cNvSpPr txBox="1">
            <a:spLocks noChangeArrowheads="1"/>
          </p:cNvSpPr>
          <p:nvPr/>
        </p:nvSpPr>
        <p:spPr bwMode="auto">
          <a:xfrm>
            <a:off x="119063" y="155575"/>
            <a:ext cx="896461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i="1">
                <a:latin typeface="Cambria" pitchFamily="18" charset="0"/>
              </a:rPr>
              <a:t>Единичная окружность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63" grpId="0"/>
      <p:bldP spid="64" grpId="0"/>
      <p:bldP spid="65" grpId="0"/>
      <p:bldP spid="68" grpId="0"/>
      <p:bldP spid="71" grpId="0"/>
      <p:bldP spid="72" grpId="0"/>
      <p:bldP spid="74" grpId="0"/>
      <p:bldP spid="75" grpId="0"/>
      <p:bldP spid="77" grpId="0"/>
      <p:bldP spid="78" grpId="0"/>
      <p:bldP spid="7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154" name="Oval 2"/>
          <p:cNvSpPr>
            <a:spLocks noChangeArrowheads="1"/>
          </p:cNvSpPr>
          <p:nvPr/>
        </p:nvSpPr>
        <p:spPr bwMode="auto">
          <a:xfrm>
            <a:off x="1016000" y="1727200"/>
            <a:ext cx="4533900" cy="4495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55" name="Text Box 3"/>
          <p:cNvSpPr txBox="1">
            <a:spLocks noChangeArrowheads="1"/>
          </p:cNvSpPr>
          <p:nvPr/>
        </p:nvSpPr>
        <p:spPr bwMode="auto">
          <a:xfrm>
            <a:off x="6400800" y="3810000"/>
            <a:ext cx="465138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</a:t>
            </a:r>
            <a:endParaRPr lang="ru-RU" sz="44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65" name="Freeform 13"/>
          <p:cNvSpPr>
            <a:spLocks/>
          </p:cNvSpPr>
          <p:nvPr/>
        </p:nvSpPr>
        <p:spPr bwMode="auto">
          <a:xfrm>
            <a:off x="800100" y="3973513"/>
            <a:ext cx="5900738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17" y="0"/>
              </a:cxn>
            </a:cxnLst>
            <a:rect l="0" t="0" r="r" b="b"/>
            <a:pathLst>
              <a:path w="3717" h="1">
                <a:moveTo>
                  <a:pt x="0" y="0"/>
                </a:moveTo>
                <a:lnTo>
                  <a:pt x="3717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 type="none" w="med" len="med"/>
            <a:tailEnd type="stealth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66" name="Freeform 14"/>
          <p:cNvSpPr>
            <a:spLocks/>
          </p:cNvSpPr>
          <p:nvPr/>
        </p:nvSpPr>
        <p:spPr bwMode="auto">
          <a:xfrm>
            <a:off x="3230563" y="1371600"/>
            <a:ext cx="46037" cy="5486400"/>
          </a:xfrm>
          <a:custGeom>
            <a:avLst/>
            <a:gdLst/>
            <a:ahLst/>
            <a:cxnLst>
              <a:cxn ang="0">
                <a:pos x="11" y="3630"/>
              </a:cxn>
              <a:cxn ang="0">
                <a:pos x="0" y="0"/>
              </a:cxn>
            </a:cxnLst>
            <a:rect l="0" t="0" r="r" b="b"/>
            <a:pathLst>
              <a:path w="11" h="3630">
                <a:moveTo>
                  <a:pt x="11" y="3630"/>
                </a:moveTo>
                <a:lnTo>
                  <a:pt x="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 type="none" w="med" len="med"/>
            <a:tailEnd type="stealth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67" name="Text Box 15"/>
          <p:cNvSpPr txBox="1">
            <a:spLocks noChangeArrowheads="1"/>
          </p:cNvSpPr>
          <p:nvPr/>
        </p:nvSpPr>
        <p:spPr bwMode="auto">
          <a:xfrm>
            <a:off x="2695575" y="1066800"/>
            <a:ext cx="431800" cy="762000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y</a:t>
            </a:r>
            <a:endParaRPr lang="ru-RU" sz="4400" i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68" name="Text Box 16"/>
          <p:cNvSpPr txBox="1">
            <a:spLocks noChangeArrowheads="1"/>
          </p:cNvSpPr>
          <p:nvPr/>
        </p:nvSpPr>
        <p:spPr bwMode="auto">
          <a:xfrm>
            <a:off x="2738438" y="3878263"/>
            <a:ext cx="479425" cy="579437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endParaRPr lang="ru-RU" sz="320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45170" name="Freeform 18"/>
          <p:cNvSpPr>
            <a:spLocks/>
          </p:cNvSpPr>
          <p:nvPr/>
        </p:nvSpPr>
        <p:spPr bwMode="auto">
          <a:xfrm>
            <a:off x="1981200" y="5257800"/>
            <a:ext cx="3206750" cy="12700"/>
          </a:xfrm>
          <a:custGeom>
            <a:avLst/>
            <a:gdLst/>
            <a:ahLst/>
            <a:cxnLst>
              <a:cxn ang="0">
                <a:pos x="1566" y="6"/>
              </a:cxn>
              <a:cxn ang="0">
                <a:pos x="0" y="0"/>
              </a:cxn>
            </a:cxnLst>
            <a:rect l="0" t="0" r="r" b="b"/>
            <a:pathLst>
              <a:path w="1566" h="6">
                <a:moveTo>
                  <a:pt x="1566" y="6"/>
                </a:moveTo>
                <a:lnTo>
                  <a:pt x="0" y="0"/>
                </a:lnTo>
              </a:path>
            </a:pathLst>
          </a:custGeom>
          <a:noFill/>
          <a:ln w="28575" cap="flat" cmpd="sng">
            <a:noFill/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5171" name="Oval 19"/>
          <p:cNvSpPr>
            <a:spLocks noChangeArrowheads="1"/>
          </p:cNvSpPr>
          <p:nvPr/>
        </p:nvSpPr>
        <p:spPr bwMode="auto">
          <a:xfrm rot="3834243">
            <a:off x="3216276" y="3924300"/>
            <a:ext cx="131762" cy="1222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2"/>
            </a:solidFill>
            <a:round/>
            <a:headEnd type="none" w="lg" len="lg"/>
            <a:tailEnd type="none" w="lg" len="lg"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939800" y="3886200"/>
            <a:ext cx="4668838" cy="157163"/>
            <a:chOff x="208" y="2448"/>
            <a:chExt cx="2941" cy="99"/>
          </a:xfrm>
        </p:grpSpPr>
        <p:grpSp>
          <p:nvGrpSpPr>
            <p:cNvPr id="29784" name="Group 21"/>
            <p:cNvGrpSpPr>
              <a:grpSpLocks/>
            </p:cNvGrpSpPr>
            <p:nvPr/>
          </p:nvGrpSpPr>
          <p:grpSpPr bwMode="auto">
            <a:xfrm>
              <a:off x="1680" y="2448"/>
              <a:ext cx="1469" cy="83"/>
              <a:chOff x="1680" y="2448"/>
              <a:chExt cx="1469" cy="83"/>
            </a:xfrm>
          </p:grpSpPr>
          <p:sp>
            <p:nvSpPr>
              <p:cNvPr id="945174" name="Freeform 22"/>
              <p:cNvSpPr>
                <a:spLocks/>
              </p:cNvSpPr>
              <p:nvPr/>
            </p:nvSpPr>
            <p:spPr bwMode="auto">
              <a:xfrm>
                <a:off x="1680" y="2488"/>
                <a:ext cx="1440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440" y="0"/>
                  </a:cxn>
                </a:cxnLst>
                <a:rect l="0" t="0" r="r" b="b"/>
                <a:pathLst>
                  <a:path w="1440" h="8">
                    <a:moveTo>
                      <a:pt x="0" y="8"/>
                    </a:moveTo>
                    <a:lnTo>
                      <a:pt x="1440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175" name="Oval 23"/>
              <p:cNvSpPr>
                <a:spLocks noChangeArrowheads="1"/>
              </p:cNvSpPr>
              <p:nvPr/>
            </p:nvSpPr>
            <p:spPr bwMode="auto">
              <a:xfrm rot="3834243">
                <a:off x="3069" y="2451"/>
                <a:ext cx="83" cy="77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9785" name="Group 24"/>
            <p:cNvGrpSpPr>
              <a:grpSpLocks/>
            </p:cNvGrpSpPr>
            <p:nvPr/>
          </p:nvGrpSpPr>
          <p:grpSpPr bwMode="auto">
            <a:xfrm flipH="1" flipV="1">
              <a:off x="208" y="2464"/>
              <a:ext cx="1469" cy="83"/>
              <a:chOff x="1680" y="2448"/>
              <a:chExt cx="1469" cy="83"/>
            </a:xfrm>
          </p:grpSpPr>
          <p:sp>
            <p:nvSpPr>
              <p:cNvPr id="945177" name="Freeform 25"/>
              <p:cNvSpPr>
                <a:spLocks/>
              </p:cNvSpPr>
              <p:nvPr/>
            </p:nvSpPr>
            <p:spPr bwMode="auto">
              <a:xfrm>
                <a:off x="1680" y="2488"/>
                <a:ext cx="1440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440" y="0"/>
                  </a:cxn>
                </a:cxnLst>
                <a:rect l="0" t="0" r="r" b="b"/>
                <a:pathLst>
                  <a:path w="1440" h="8">
                    <a:moveTo>
                      <a:pt x="0" y="8"/>
                    </a:moveTo>
                    <a:lnTo>
                      <a:pt x="1440" y="0"/>
                    </a:lnTo>
                  </a:path>
                </a:pathLst>
              </a:custGeom>
              <a:noFill/>
              <a:ln w="28575" cap="flat" cmpd="sng">
                <a:noFill/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178" name="Oval 26"/>
              <p:cNvSpPr>
                <a:spLocks noChangeArrowheads="1"/>
              </p:cNvSpPr>
              <p:nvPr/>
            </p:nvSpPr>
            <p:spPr bwMode="auto">
              <a:xfrm rot="3834243">
                <a:off x="3069" y="2451"/>
                <a:ext cx="83" cy="77"/>
              </a:xfrm>
              <a:prstGeom prst="ellipse">
                <a:avLst/>
              </a:prstGeom>
              <a:noFill/>
              <a:ln w="9525">
                <a:noFill/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945179" name="AutoShape 27"/>
          <p:cNvSpPr>
            <a:spLocks noChangeAspect="1" noChangeArrowheads="1" noTextEdit="1"/>
          </p:cNvSpPr>
          <p:nvPr/>
        </p:nvSpPr>
        <p:spPr bwMode="auto">
          <a:xfrm>
            <a:off x="609600" y="163513"/>
            <a:ext cx="1524000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45184" name="Object 59"/>
          <p:cNvGraphicFramePr>
            <a:graphicFrameLocks noChangeAspect="1"/>
          </p:cNvGraphicFramePr>
          <p:nvPr/>
        </p:nvGraphicFramePr>
        <p:xfrm>
          <a:off x="5664200" y="2808288"/>
          <a:ext cx="919163" cy="850900"/>
        </p:xfrm>
        <a:graphic>
          <a:graphicData uri="http://schemas.openxmlformats.org/presentationml/2006/ole">
            <p:oleObj spid="_x0000_s29755" name="Формула" r:id="rId4" imgW="520560" imgH="457200" progId="Equation.3">
              <p:embed/>
            </p:oleObj>
          </a:graphicData>
        </a:graphic>
      </p:graphicFrame>
      <p:graphicFrame>
        <p:nvGraphicFramePr>
          <p:cNvPr id="945185" name="Object 60"/>
          <p:cNvGraphicFramePr>
            <a:graphicFrameLocks noChangeAspect="1"/>
          </p:cNvGraphicFramePr>
          <p:nvPr/>
        </p:nvGraphicFramePr>
        <p:xfrm>
          <a:off x="1524000" y="6019800"/>
          <a:ext cx="1077913" cy="731838"/>
        </p:xfrm>
        <a:graphic>
          <a:graphicData uri="http://schemas.openxmlformats.org/presentationml/2006/ole">
            <p:oleObj spid="_x0000_s29756" name="Формула" r:id="rId5" imgW="609480" imgH="393480" progId="Equation.3">
              <p:embed/>
            </p:oleObj>
          </a:graphicData>
        </a:graphic>
      </p:graphicFrame>
      <p:graphicFrame>
        <p:nvGraphicFramePr>
          <p:cNvPr id="945186" name="Object 61"/>
          <p:cNvGraphicFramePr>
            <a:graphicFrameLocks noChangeAspect="1"/>
          </p:cNvGraphicFramePr>
          <p:nvPr/>
        </p:nvGraphicFramePr>
        <p:xfrm>
          <a:off x="230188" y="5045075"/>
          <a:ext cx="1008062" cy="423863"/>
        </p:xfrm>
        <a:graphic>
          <a:graphicData uri="http://schemas.openxmlformats.org/presentationml/2006/ole">
            <p:oleObj spid="_x0000_s29757" name="Формула" r:id="rId6" imgW="571320" imgH="228600" progId="Equation.3">
              <p:embed/>
            </p:oleObj>
          </a:graphicData>
        </a:graphic>
      </p:graphicFrame>
      <p:sp>
        <p:nvSpPr>
          <p:cNvPr id="38" name="Text Box 114"/>
          <p:cNvSpPr txBox="1">
            <a:spLocks noChangeArrowheads="1"/>
          </p:cNvSpPr>
          <p:nvPr/>
        </p:nvSpPr>
        <p:spPr bwMode="auto">
          <a:xfrm>
            <a:off x="201613" y="60325"/>
            <a:ext cx="8915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i="1">
                <a:latin typeface="Cambria" pitchFamily="18" charset="0"/>
              </a:rPr>
              <a:t>Определите, в какой четверти расположены углы:</a:t>
            </a:r>
          </a:p>
        </p:txBody>
      </p:sp>
      <p:sp>
        <p:nvSpPr>
          <p:cNvPr id="40" name="Text Box 125"/>
          <p:cNvSpPr txBox="1">
            <a:spLocks noChangeArrowheads="1"/>
          </p:cNvSpPr>
          <p:nvPr/>
        </p:nvSpPr>
        <p:spPr bwMode="auto">
          <a:xfrm>
            <a:off x="7010400" y="1727200"/>
            <a:ext cx="129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800" b="1" i="1">
                <a:latin typeface="Cambria" pitchFamily="18" charset="0"/>
                <a:sym typeface="Symbol" pitchFamily="18" charset="2"/>
              </a:rPr>
              <a:t></a:t>
            </a:r>
            <a:r>
              <a:rPr lang="ru-RU" altLang="ru-RU" sz="2800" i="1">
                <a:latin typeface="Cambria" pitchFamily="18" charset="0"/>
                <a:sym typeface="Symbol" pitchFamily="18" charset="2"/>
              </a:rPr>
              <a:t> = 25</a:t>
            </a:r>
            <a:r>
              <a:rPr lang="en-US" altLang="ru-RU" sz="2800" i="1">
                <a:latin typeface="Cambria" pitchFamily="18" charset="0"/>
                <a:sym typeface="Symbol" pitchFamily="18" charset="2"/>
              </a:rPr>
              <a:t>°</a:t>
            </a:r>
          </a:p>
        </p:txBody>
      </p:sp>
      <p:sp>
        <p:nvSpPr>
          <p:cNvPr id="41" name="Text Box 126"/>
          <p:cNvSpPr txBox="1">
            <a:spLocks noChangeArrowheads="1"/>
          </p:cNvSpPr>
          <p:nvPr/>
        </p:nvSpPr>
        <p:spPr bwMode="auto">
          <a:xfrm>
            <a:off x="7010400" y="2438400"/>
            <a:ext cx="1447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800" b="1" i="1">
                <a:latin typeface="Cambria" pitchFamily="18" charset="0"/>
                <a:sym typeface="Symbol" pitchFamily="18" charset="2"/>
              </a:rPr>
              <a:t></a:t>
            </a:r>
            <a:r>
              <a:rPr lang="ru-RU" altLang="ru-RU" sz="2800" i="1">
                <a:latin typeface="Cambria" pitchFamily="18" charset="0"/>
                <a:sym typeface="Symbol" pitchFamily="18" charset="2"/>
              </a:rPr>
              <a:t> = </a:t>
            </a:r>
            <a:endParaRPr lang="en-US" altLang="ru-RU" sz="2800" i="1">
              <a:latin typeface="Cambria" pitchFamily="18" charset="0"/>
              <a:sym typeface="Symbol" pitchFamily="18" charset="2"/>
            </a:endParaRPr>
          </a:p>
        </p:txBody>
      </p:sp>
      <p:graphicFrame>
        <p:nvGraphicFramePr>
          <p:cNvPr id="2" name="Object 62"/>
          <p:cNvGraphicFramePr>
            <a:graphicFrameLocks noChangeAspect="1"/>
          </p:cNvGraphicFramePr>
          <p:nvPr/>
        </p:nvGraphicFramePr>
        <p:xfrm>
          <a:off x="7620000" y="2254250"/>
          <a:ext cx="771525" cy="911225"/>
        </p:xfrm>
        <a:graphic>
          <a:graphicData uri="http://schemas.openxmlformats.org/presentationml/2006/ole">
            <p:oleObj spid="_x0000_s29758" name="Формула" r:id="rId7" imgW="355292" imgH="393359" progId="Equation.3">
              <p:embed/>
            </p:oleObj>
          </a:graphicData>
        </a:graphic>
      </p:graphicFrame>
      <p:sp>
        <p:nvSpPr>
          <p:cNvPr id="42" name="Text Box 129"/>
          <p:cNvSpPr txBox="1">
            <a:spLocks noChangeArrowheads="1"/>
          </p:cNvSpPr>
          <p:nvPr/>
        </p:nvSpPr>
        <p:spPr bwMode="auto">
          <a:xfrm>
            <a:off x="6999288" y="31242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800" b="1" i="1">
                <a:latin typeface="Cambria" pitchFamily="18" charset="0"/>
                <a:sym typeface="Symbol" pitchFamily="18" charset="2"/>
              </a:rPr>
              <a:t> </a:t>
            </a:r>
            <a:r>
              <a:rPr lang="ru-RU" altLang="ru-RU" sz="2800" i="1">
                <a:latin typeface="Cambria" pitchFamily="18" charset="0"/>
                <a:sym typeface="Symbol" pitchFamily="18" charset="2"/>
              </a:rPr>
              <a:t>= 220</a:t>
            </a:r>
            <a:r>
              <a:rPr lang="en-US" altLang="ru-RU" sz="2800" i="1">
                <a:latin typeface="Cambria" pitchFamily="18" charset="0"/>
                <a:sym typeface="Symbol" pitchFamily="18" charset="2"/>
              </a:rPr>
              <a:t>°</a:t>
            </a:r>
          </a:p>
        </p:txBody>
      </p:sp>
      <p:graphicFrame>
        <p:nvGraphicFramePr>
          <p:cNvPr id="4" name="Object 63"/>
          <p:cNvGraphicFramePr>
            <a:graphicFrameLocks noChangeAspect="1"/>
          </p:cNvGraphicFramePr>
          <p:nvPr/>
        </p:nvGraphicFramePr>
        <p:xfrm>
          <a:off x="7658100" y="3609975"/>
          <a:ext cx="549275" cy="954088"/>
        </p:xfrm>
        <a:graphic>
          <a:graphicData uri="http://schemas.openxmlformats.org/presentationml/2006/ole">
            <p:oleObj spid="_x0000_s29759" name="Формула" r:id="rId8" imgW="241195" imgH="393529" progId="Equation.3">
              <p:embed/>
            </p:oleObj>
          </a:graphicData>
        </a:graphic>
      </p:graphicFrame>
      <p:sp>
        <p:nvSpPr>
          <p:cNvPr id="44" name="Text Box 128"/>
          <p:cNvSpPr txBox="1">
            <a:spLocks noChangeArrowheads="1"/>
          </p:cNvSpPr>
          <p:nvPr/>
        </p:nvSpPr>
        <p:spPr bwMode="auto">
          <a:xfrm>
            <a:off x="6999288" y="3810000"/>
            <a:ext cx="152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800" b="1" i="1">
                <a:latin typeface="Cambria" pitchFamily="18" charset="0"/>
                <a:sym typeface="Symbol" pitchFamily="18" charset="2"/>
              </a:rPr>
              <a:t></a:t>
            </a:r>
            <a:r>
              <a:rPr lang="ru-RU" altLang="ru-RU" sz="2800" i="1">
                <a:latin typeface="Cambria" pitchFamily="18" charset="0"/>
                <a:sym typeface="Symbol" pitchFamily="18" charset="2"/>
              </a:rPr>
              <a:t> =</a:t>
            </a:r>
            <a:endParaRPr lang="en-US" altLang="ru-RU" sz="2800" i="1">
              <a:latin typeface="Cambria" pitchFamily="18" charset="0"/>
              <a:sym typeface="Symbol" pitchFamily="18" charset="2"/>
            </a:endParaRPr>
          </a:p>
        </p:txBody>
      </p:sp>
      <p:sp>
        <p:nvSpPr>
          <p:cNvPr id="48" name="Rectangle 63"/>
          <p:cNvSpPr>
            <a:spLocks noChangeArrowheads="1"/>
          </p:cNvSpPr>
          <p:nvPr/>
        </p:nvSpPr>
        <p:spPr bwMode="auto">
          <a:xfrm>
            <a:off x="3398838" y="2687638"/>
            <a:ext cx="13223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 </a:t>
            </a:r>
            <a:r>
              <a:rPr lang="en-US" altLang="ru-RU" sz="2800">
                <a:latin typeface="Cambria" pitchFamily="18" charset="0"/>
              </a:rPr>
              <a:t>I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49" name="Rectangle 61"/>
          <p:cNvSpPr>
            <a:spLocks noChangeArrowheads="1"/>
          </p:cNvSpPr>
          <p:nvPr/>
        </p:nvSpPr>
        <p:spPr bwMode="auto">
          <a:xfrm>
            <a:off x="3897313" y="2801938"/>
            <a:ext cx="1525587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2189163" y="4965700"/>
            <a:ext cx="1527175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51" name="Rectangle 67"/>
          <p:cNvSpPr>
            <a:spLocks noChangeArrowheads="1"/>
          </p:cNvSpPr>
          <p:nvPr/>
        </p:nvSpPr>
        <p:spPr bwMode="auto">
          <a:xfrm>
            <a:off x="1528763" y="4859338"/>
            <a:ext cx="13223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</a:t>
            </a:r>
            <a:r>
              <a:rPr lang="en-US" altLang="ru-RU" sz="2800">
                <a:latin typeface="Cambria" pitchFamily="18" charset="0"/>
              </a:rPr>
              <a:t>III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54" name="Rectangle 67"/>
          <p:cNvSpPr>
            <a:spLocks noChangeArrowheads="1"/>
          </p:cNvSpPr>
          <p:nvPr/>
        </p:nvSpPr>
        <p:spPr bwMode="auto">
          <a:xfrm>
            <a:off x="1416050" y="4572000"/>
            <a:ext cx="13223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</a:t>
            </a:r>
            <a:r>
              <a:rPr lang="en-US" altLang="ru-RU" sz="2800">
                <a:latin typeface="Cambria" pitchFamily="18" charset="0"/>
              </a:rPr>
              <a:t>III</a:t>
            </a:r>
            <a:endParaRPr lang="ru-RU" altLang="ru-RU" sz="2800">
              <a:latin typeface="Cambria" pitchFamily="18" charset="0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2057400" y="4722813"/>
            <a:ext cx="15271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graphicFrame>
        <p:nvGraphicFramePr>
          <p:cNvPr id="13" name="Object 64"/>
          <p:cNvGraphicFramePr>
            <a:graphicFrameLocks noChangeAspect="1"/>
          </p:cNvGraphicFramePr>
          <p:nvPr/>
        </p:nvGraphicFramePr>
        <p:xfrm>
          <a:off x="577850" y="1701800"/>
          <a:ext cx="874713" cy="1182688"/>
        </p:xfrm>
        <a:graphic>
          <a:graphicData uri="http://schemas.openxmlformats.org/presentationml/2006/ole">
            <p:oleObj spid="_x0000_s29760" name="Формула" r:id="rId9" imgW="495000" imgH="634680" progId="Equation.3">
              <p:embed/>
            </p:oleObj>
          </a:graphicData>
        </a:graphic>
      </p:graphicFrame>
      <p:sp>
        <p:nvSpPr>
          <p:cNvPr id="57" name="Rectangle 61"/>
          <p:cNvSpPr>
            <a:spLocks noChangeArrowheads="1"/>
          </p:cNvSpPr>
          <p:nvPr/>
        </p:nvSpPr>
        <p:spPr bwMode="auto">
          <a:xfrm>
            <a:off x="1755775" y="2820988"/>
            <a:ext cx="1527175" cy="3032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ru-RU" altLang="ru-RU" sz="2000" dirty="0">
                <a:latin typeface="+mn-lt"/>
              </a:rPr>
              <a:t>четверть</a:t>
            </a:r>
          </a:p>
        </p:txBody>
      </p:sp>
      <p:sp>
        <p:nvSpPr>
          <p:cNvPr id="58" name="Rectangle 67"/>
          <p:cNvSpPr>
            <a:spLocks noChangeArrowheads="1"/>
          </p:cNvSpPr>
          <p:nvPr/>
        </p:nvSpPr>
        <p:spPr bwMode="auto">
          <a:xfrm>
            <a:off x="1196975" y="2713038"/>
            <a:ext cx="13223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altLang="ru-RU" sz="2800">
                <a:latin typeface="Cambria" pitchFamily="18" charset="0"/>
              </a:rPr>
              <a:t>   </a:t>
            </a:r>
            <a:r>
              <a:rPr lang="en-US" altLang="ru-RU" sz="2800">
                <a:latin typeface="Cambria" pitchFamily="18" charset="0"/>
              </a:rPr>
              <a:t>II</a:t>
            </a:r>
            <a:endParaRPr lang="ru-RU" altLang="ru-RU" sz="2800">
              <a:latin typeface="Cambr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500000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945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00000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94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0">
                                      <p:cBhvr>
                                        <p:cTn id="7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7" dur="500"/>
                                        <p:tgtEl>
                                          <p:spTgt spid="945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6000000">
                                      <p:cBhvr>
                                        <p:cTn id="10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4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3200000">
                                      <p:cBhvr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3" dur="500"/>
                                        <p:tgtEl>
                                          <p:spTgt spid="945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3200000">
                                      <p:cBhvr>
                                        <p:cTn id="1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8800000">
                                      <p:cBhvr>
                                        <p:cTn id="1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1" grpId="0"/>
      <p:bldP spid="44" grpId="0"/>
      <p:bldP spid="48" grpId="0"/>
      <p:bldP spid="48" grpId="1"/>
      <p:bldP spid="49" grpId="0"/>
      <p:bldP spid="49" grpId="1"/>
      <p:bldP spid="50" grpId="0"/>
      <p:bldP spid="50" grpId="2"/>
      <p:bldP spid="51" grpId="0"/>
      <p:bldP spid="51" grpId="1"/>
      <p:bldP spid="54" grpId="0"/>
      <p:bldP spid="54" grpId="1"/>
      <p:bldP spid="55" grpId="0"/>
      <p:bldP spid="55" grpId="2"/>
      <p:bldP spid="57" grpId="0"/>
      <p:bldP spid="5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Group 2"/>
          <p:cNvGraphicFramePr>
            <a:graphicFrameLocks noGrp="1"/>
          </p:cNvGraphicFramePr>
          <p:nvPr>
            <p:ph idx="4294967295"/>
          </p:nvPr>
        </p:nvGraphicFramePr>
        <p:xfrm>
          <a:off x="457200" y="228600"/>
          <a:ext cx="8153400" cy="6551613"/>
        </p:xfrm>
        <a:graphic>
          <a:graphicData uri="http://schemas.openxmlformats.org/drawingml/2006/table">
            <a:tbl>
              <a:tblPr/>
              <a:tblGrid>
                <a:gridCol w="2667000"/>
                <a:gridCol w="1616075"/>
                <a:gridCol w="1644650"/>
                <a:gridCol w="2225675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3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3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3522" name="Object 34"/>
          <p:cNvGraphicFramePr>
            <a:graphicFrameLocks noChangeAspect="1"/>
          </p:cNvGraphicFramePr>
          <p:nvPr/>
        </p:nvGraphicFramePr>
        <p:xfrm>
          <a:off x="1371600" y="381000"/>
          <a:ext cx="762000" cy="703263"/>
        </p:xfrm>
        <a:graphic>
          <a:graphicData uri="http://schemas.openxmlformats.org/presentationml/2006/ole">
            <p:oleObj spid="_x0000_s63522" name="Формула" r:id="rId3" imgW="152280" imgH="139680" progId="Equation.3">
              <p:embed/>
            </p:oleObj>
          </a:graphicData>
        </a:graphic>
      </p:graphicFrame>
      <p:graphicFrame>
        <p:nvGraphicFramePr>
          <p:cNvPr id="63523" name="Object 35"/>
          <p:cNvGraphicFramePr>
            <a:graphicFrameLocks noChangeAspect="1"/>
          </p:cNvGraphicFramePr>
          <p:nvPr/>
        </p:nvGraphicFramePr>
        <p:xfrm>
          <a:off x="762000" y="2819400"/>
          <a:ext cx="1828800" cy="711200"/>
        </p:xfrm>
        <a:graphic>
          <a:graphicData uri="http://schemas.openxmlformats.org/presentationml/2006/ole">
            <p:oleObj spid="_x0000_s63523" name="Формула" r:id="rId4" imgW="368280" imgH="139680" progId="Equation.3">
              <p:embed/>
            </p:oleObj>
          </a:graphicData>
        </a:graphic>
      </p:graphicFrame>
      <p:graphicFrame>
        <p:nvGraphicFramePr>
          <p:cNvPr id="63524" name="Object 36"/>
          <p:cNvGraphicFramePr>
            <a:graphicFrameLocks noChangeAspect="1"/>
          </p:cNvGraphicFramePr>
          <p:nvPr/>
        </p:nvGraphicFramePr>
        <p:xfrm>
          <a:off x="990600" y="4343400"/>
          <a:ext cx="1447800" cy="936625"/>
        </p:xfrm>
        <a:graphic>
          <a:graphicData uri="http://schemas.openxmlformats.org/presentationml/2006/ole">
            <p:oleObj spid="_x0000_s63524" name="Формула" r:id="rId5" imgW="279360" imgH="177480" progId="Equation.3">
              <p:embed/>
            </p:oleObj>
          </a:graphicData>
        </a:graphic>
      </p:graphicFrame>
      <p:graphicFrame>
        <p:nvGraphicFramePr>
          <p:cNvPr id="63525" name="Object 37"/>
          <p:cNvGraphicFramePr>
            <a:graphicFrameLocks noChangeAspect="1"/>
          </p:cNvGraphicFramePr>
          <p:nvPr/>
        </p:nvGraphicFramePr>
        <p:xfrm>
          <a:off x="990600" y="1524000"/>
          <a:ext cx="1752600" cy="890588"/>
        </p:xfrm>
        <a:graphic>
          <a:graphicData uri="http://schemas.openxmlformats.org/presentationml/2006/ole">
            <p:oleObj spid="_x0000_s63525" name="Формула" r:id="rId6" imgW="355320" imgH="177480" progId="Equation.3">
              <p:embed/>
            </p:oleObj>
          </a:graphicData>
        </a:graphic>
      </p:graphicFrame>
      <p:graphicFrame>
        <p:nvGraphicFramePr>
          <p:cNvPr id="63526" name="Object 38">
            <a:hlinkClick r:id="" action="ppaction://noaction">
              <a:snd r:embed="rId7" name="labs.wav"/>
            </a:hlinkClick>
          </p:cNvPr>
          <p:cNvGraphicFramePr>
            <a:graphicFrameLocks noChangeAspect="1"/>
          </p:cNvGraphicFramePr>
          <p:nvPr/>
        </p:nvGraphicFramePr>
        <p:xfrm>
          <a:off x="3276600" y="381000"/>
          <a:ext cx="1270000" cy="893763"/>
        </p:xfrm>
        <a:graphic>
          <a:graphicData uri="http://schemas.openxmlformats.org/presentationml/2006/ole">
            <p:oleObj spid="_x0000_s63526" name="Формула" r:id="rId8" imgW="253800" imgH="177480" progId="Equation.3">
              <p:embed/>
            </p:oleObj>
          </a:graphicData>
        </a:graphic>
      </p:graphicFrame>
      <p:graphicFrame>
        <p:nvGraphicFramePr>
          <p:cNvPr id="63527" name="Object 39">
            <a:hlinkClick r:id="rId9" action="ppaction://hlinksldjump">
              <a:snd r:embed="rId7" name="labs.wav"/>
            </a:hlinkClick>
          </p:cNvPr>
          <p:cNvGraphicFramePr>
            <a:graphicFrameLocks noChangeAspect="1"/>
          </p:cNvGraphicFramePr>
          <p:nvPr/>
        </p:nvGraphicFramePr>
        <p:xfrm>
          <a:off x="4953000" y="381000"/>
          <a:ext cx="1270000" cy="893763"/>
        </p:xfrm>
        <a:graphic>
          <a:graphicData uri="http://schemas.openxmlformats.org/presentationml/2006/ole">
            <p:oleObj spid="_x0000_s63527" name="Формула" r:id="rId10" imgW="253800" imgH="177480" progId="Equation.3">
              <p:embed/>
            </p:oleObj>
          </a:graphicData>
        </a:graphic>
      </p:graphicFrame>
      <p:graphicFrame>
        <p:nvGraphicFramePr>
          <p:cNvPr id="63528" name="Object 40">
            <a:hlinkClick r:id="" action="ppaction://noaction">
              <a:snd r:embed="rId11" name="glossary.wav"/>
            </a:hlinkClick>
          </p:cNvPr>
          <p:cNvGraphicFramePr>
            <a:graphicFrameLocks noChangeAspect="1"/>
          </p:cNvGraphicFramePr>
          <p:nvPr/>
        </p:nvGraphicFramePr>
        <p:xfrm>
          <a:off x="6781800" y="381000"/>
          <a:ext cx="1270000" cy="893763"/>
        </p:xfrm>
        <a:graphic>
          <a:graphicData uri="http://schemas.openxmlformats.org/presentationml/2006/ole">
            <p:oleObj spid="_x0000_s63528" name="Формула" r:id="rId12" imgW="253800" imgH="177480" progId="Equation.3">
              <p:embed/>
            </p:oleObj>
          </a:graphicData>
        </a:graphic>
      </p:graphicFrame>
      <p:graphicFrame>
        <p:nvGraphicFramePr>
          <p:cNvPr id="63529" name="Object 41"/>
          <p:cNvGraphicFramePr>
            <a:graphicFrameLocks noChangeAspect="1"/>
          </p:cNvGraphicFramePr>
          <p:nvPr/>
        </p:nvGraphicFramePr>
        <p:xfrm>
          <a:off x="914400" y="5791200"/>
          <a:ext cx="1524000" cy="811213"/>
        </p:xfrm>
        <a:graphic>
          <a:graphicData uri="http://schemas.openxmlformats.org/presentationml/2006/ole">
            <p:oleObj spid="_x0000_s63529" name="Формула" r:id="rId13" imgW="342720" imgH="177480" progId="Equation.3">
              <p:embed/>
            </p:oleObj>
          </a:graphicData>
        </a:graphic>
      </p:graphicFrame>
      <p:graphicFrame>
        <p:nvGraphicFramePr>
          <p:cNvPr id="5162" name="Object 42"/>
          <p:cNvGraphicFramePr>
            <a:graphicFrameLocks noChangeAspect="1"/>
          </p:cNvGraphicFramePr>
          <p:nvPr/>
        </p:nvGraphicFramePr>
        <p:xfrm>
          <a:off x="3733800" y="1447800"/>
          <a:ext cx="439738" cy="1143000"/>
        </p:xfrm>
        <a:graphic>
          <a:graphicData uri="http://schemas.openxmlformats.org/presentationml/2006/ole">
            <p:oleObj spid="_x0000_s63530" name="Формула" r:id="rId14" imgW="152280" imgH="393480" progId="Equation.3">
              <p:embed/>
            </p:oleObj>
          </a:graphicData>
        </a:graphic>
      </p:graphicFrame>
      <p:graphicFrame>
        <p:nvGraphicFramePr>
          <p:cNvPr id="5163" name="Object 43"/>
          <p:cNvGraphicFramePr>
            <a:graphicFrameLocks noChangeAspect="1"/>
          </p:cNvGraphicFramePr>
          <p:nvPr/>
        </p:nvGraphicFramePr>
        <p:xfrm>
          <a:off x="3581400" y="2667000"/>
          <a:ext cx="695325" cy="1190625"/>
        </p:xfrm>
        <a:graphic>
          <a:graphicData uri="http://schemas.openxmlformats.org/presentationml/2006/ole">
            <p:oleObj spid="_x0000_s63531" name="Формула" r:id="rId15" imgW="253800" imgH="431640" progId="Equation.3">
              <p:embed/>
            </p:oleObj>
          </a:graphicData>
        </a:graphic>
      </p:graphicFrame>
      <p:graphicFrame>
        <p:nvGraphicFramePr>
          <p:cNvPr id="5164" name="Object 44"/>
          <p:cNvGraphicFramePr>
            <a:graphicFrameLocks noChangeAspect="1"/>
          </p:cNvGraphicFramePr>
          <p:nvPr/>
        </p:nvGraphicFramePr>
        <p:xfrm>
          <a:off x="3657600" y="4129088"/>
          <a:ext cx="679450" cy="1128712"/>
        </p:xfrm>
        <a:graphic>
          <a:graphicData uri="http://schemas.openxmlformats.org/presentationml/2006/ole">
            <p:oleObj spid="_x0000_s63532" name="Формула" r:id="rId16" imgW="253800" imgH="419040" progId="Equation.3">
              <p:embed/>
            </p:oleObj>
          </a:graphicData>
        </a:graphic>
      </p:graphicFrame>
      <p:graphicFrame>
        <p:nvGraphicFramePr>
          <p:cNvPr id="5165" name="Object 45"/>
          <p:cNvGraphicFramePr>
            <a:graphicFrameLocks noChangeAspect="1"/>
          </p:cNvGraphicFramePr>
          <p:nvPr/>
        </p:nvGraphicFramePr>
        <p:xfrm>
          <a:off x="3505200" y="5562600"/>
          <a:ext cx="906463" cy="914400"/>
        </p:xfrm>
        <a:graphic>
          <a:graphicData uri="http://schemas.openxmlformats.org/presentationml/2006/ole">
            <p:oleObj spid="_x0000_s63533" name="Формула" r:id="rId17" imgW="228600" imgH="228600" progId="Equation.3">
              <p:embed/>
            </p:oleObj>
          </a:graphicData>
        </a:graphic>
      </p:graphicFrame>
      <p:graphicFrame>
        <p:nvGraphicFramePr>
          <p:cNvPr id="5166" name="Object 46"/>
          <p:cNvGraphicFramePr>
            <a:graphicFrameLocks noChangeAspect="1"/>
          </p:cNvGraphicFramePr>
          <p:nvPr/>
        </p:nvGraphicFramePr>
        <p:xfrm>
          <a:off x="5410200" y="4343400"/>
          <a:ext cx="420688" cy="785813"/>
        </p:xfrm>
        <a:graphic>
          <a:graphicData uri="http://schemas.openxmlformats.org/presentationml/2006/ole">
            <p:oleObj spid="_x0000_s63534" name="Формула" r:id="rId18" imgW="88560" imgH="164880" progId="Equation.3">
              <p:embed/>
            </p:oleObj>
          </a:graphicData>
        </a:graphic>
      </p:graphicFrame>
      <p:graphicFrame>
        <p:nvGraphicFramePr>
          <p:cNvPr id="5167" name="Object 47"/>
          <p:cNvGraphicFramePr>
            <a:graphicFrameLocks noChangeAspect="1"/>
          </p:cNvGraphicFramePr>
          <p:nvPr/>
        </p:nvGraphicFramePr>
        <p:xfrm>
          <a:off x="5410200" y="5562600"/>
          <a:ext cx="420688" cy="785813"/>
        </p:xfrm>
        <a:graphic>
          <a:graphicData uri="http://schemas.openxmlformats.org/presentationml/2006/ole">
            <p:oleObj spid="_x0000_s63535" name="Формула" r:id="rId19" imgW="88560" imgH="164880" progId="Equation.3">
              <p:embed/>
            </p:oleObj>
          </a:graphicData>
        </a:graphic>
      </p:graphicFrame>
      <p:graphicFrame>
        <p:nvGraphicFramePr>
          <p:cNvPr id="5168" name="Object 48"/>
          <p:cNvGraphicFramePr>
            <a:graphicFrameLocks noChangeAspect="1"/>
          </p:cNvGraphicFramePr>
          <p:nvPr/>
        </p:nvGraphicFramePr>
        <p:xfrm>
          <a:off x="7086600" y="1371600"/>
          <a:ext cx="695325" cy="1190625"/>
        </p:xfrm>
        <a:graphic>
          <a:graphicData uri="http://schemas.openxmlformats.org/presentationml/2006/ole">
            <p:oleObj spid="_x0000_s63536" name="Формула" r:id="rId20" imgW="253800" imgH="431640" progId="Equation.3">
              <p:embed/>
            </p:oleObj>
          </a:graphicData>
        </a:graphic>
      </p:graphicFrame>
      <p:graphicFrame>
        <p:nvGraphicFramePr>
          <p:cNvPr id="5169" name="Object 49"/>
          <p:cNvGraphicFramePr>
            <a:graphicFrameLocks noChangeAspect="1"/>
          </p:cNvGraphicFramePr>
          <p:nvPr/>
        </p:nvGraphicFramePr>
        <p:xfrm>
          <a:off x="7239000" y="2743200"/>
          <a:ext cx="439738" cy="1143000"/>
        </p:xfrm>
        <a:graphic>
          <a:graphicData uri="http://schemas.openxmlformats.org/presentationml/2006/ole">
            <p:oleObj spid="_x0000_s63537" name="Формула" r:id="rId21" imgW="152280" imgH="393480" progId="Equation.3">
              <p:embed/>
            </p:oleObj>
          </a:graphicData>
        </a:graphic>
      </p:graphicFrame>
      <p:graphicFrame>
        <p:nvGraphicFramePr>
          <p:cNvPr id="5170" name="Object 50"/>
          <p:cNvGraphicFramePr>
            <a:graphicFrameLocks noChangeAspect="1"/>
          </p:cNvGraphicFramePr>
          <p:nvPr/>
        </p:nvGraphicFramePr>
        <p:xfrm>
          <a:off x="7010400" y="4191000"/>
          <a:ext cx="906463" cy="914400"/>
        </p:xfrm>
        <a:graphic>
          <a:graphicData uri="http://schemas.openxmlformats.org/presentationml/2006/ole">
            <p:oleObj spid="_x0000_s63538" name="Формула" r:id="rId22" imgW="228600" imgH="228600" progId="Equation.3">
              <p:embed/>
            </p:oleObj>
          </a:graphicData>
        </a:graphic>
      </p:graphicFrame>
      <p:graphicFrame>
        <p:nvGraphicFramePr>
          <p:cNvPr id="5171" name="Object 51"/>
          <p:cNvGraphicFramePr>
            <a:graphicFrameLocks noChangeAspect="1"/>
          </p:cNvGraphicFramePr>
          <p:nvPr/>
        </p:nvGraphicFramePr>
        <p:xfrm>
          <a:off x="7162800" y="5486400"/>
          <a:ext cx="679450" cy="1128713"/>
        </p:xfrm>
        <a:graphic>
          <a:graphicData uri="http://schemas.openxmlformats.org/presentationml/2006/ole">
            <p:oleObj spid="_x0000_s63539" name="Формула" r:id="rId23" imgW="253800" imgH="419040" progId="Equation.3">
              <p:embed/>
            </p:oleObj>
          </a:graphicData>
        </a:graphic>
      </p:graphicFrame>
      <p:sp>
        <p:nvSpPr>
          <p:cNvPr id="5175" name="Text Box 55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4343400" y="25908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76" name="Text Box 56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4343400" y="13716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5183" name="Object 54"/>
          <p:cNvGraphicFramePr>
            <a:graphicFrameLocks noChangeAspect="1"/>
          </p:cNvGraphicFramePr>
          <p:nvPr/>
        </p:nvGraphicFramePr>
        <p:xfrm>
          <a:off x="5029200" y="2895600"/>
          <a:ext cx="1219200" cy="881063"/>
        </p:xfrm>
        <a:graphic>
          <a:graphicData uri="http://schemas.openxmlformats.org/presentationml/2006/ole">
            <p:oleObj spid="_x0000_s63542" name="Формула" r:id="rId25" imgW="634680" imgH="457200" progId="Equation.3">
              <p:embed/>
            </p:oleObj>
          </a:graphicData>
        </a:graphic>
      </p:graphicFrame>
      <p:graphicFrame>
        <p:nvGraphicFramePr>
          <p:cNvPr id="5185" name="Object 55"/>
          <p:cNvGraphicFramePr>
            <a:graphicFrameLocks noChangeAspect="1"/>
          </p:cNvGraphicFramePr>
          <p:nvPr/>
        </p:nvGraphicFramePr>
        <p:xfrm>
          <a:off x="5029200" y="1612900"/>
          <a:ext cx="1295400" cy="936625"/>
        </p:xfrm>
        <a:graphic>
          <a:graphicData uri="http://schemas.openxmlformats.org/presentationml/2006/ole">
            <p:oleObj spid="_x0000_s63543" name="Формула" r:id="rId26" imgW="634680" imgH="457200" progId="Equation.3">
              <p:embed/>
            </p:oleObj>
          </a:graphicData>
        </a:graphic>
      </p:graphicFrame>
      <p:sp>
        <p:nvSpPr>
          <p:cNvPr id="5186" name="Text Box 66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4343400" y="40386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87" name="Text Box 67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4343400" y="53340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88" name="Text Box 68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6019800" y="13716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89" name="Text Box 69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6019800" y="25908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90" name="Text Box 70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6019800" y="40386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91" name="Text Box 71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6019800" y="53340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92" name="Text Box 72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8229600" y="13716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93" name="Text Box 73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8229600" y="25908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94" name="Text Box 74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8229600" y="40386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195" name="Text Box 75">
            <a:hlinkClick r:id="" action="ppaction://noaction">
              <a:snd r:embed="rId24" name="Bell18.wav"/>
            </a:hlinkClick>
          </p:cNvPr>
          <p:cNvSpPr txBox="1">
            <a:spLocks noChangeArrowheads="1"/>
          </p:cNvSpPr>
          <p:nvPr/>
        </p:nvSpPr>
        <p:spPr bwMode="auto">
          <a:xfrm>
            <a:off x="8229600" y="5334000"/>
            <a:ext cx="381000" cy="366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E52368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06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>
                <a:latin typeface="Cambria" pitchFamily="18" charset="0"/>
              </a:rPr>
              <a:t>Самостоятельная работа</a:t>
            </a:r>
          </a:p>
        </p:txBody>
      </p:sp>
      <p:sp>
        <p:nvSpPr>
          <p:cNvPr id="23607" name="Text Box 15"/>
          <p:cNvSpPr txBox="1">
            <a:spLocks noChangeArrowheads="1"/>
          </p:cNvSpPr>
          <p:nvPr/>
        </p:nvSpPr>
        <p:spPr bwMode="auto">
          <a:xfrm>
            <a:off x="0" y="1322388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i="1">
                <a:latin typeface="Cambria" pitchFamily="18" charset="0"/>
              </a:rPr>
              <a:t>1. Переведите в радианную меру углы, определите в какой четверти они расположены: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-76200" y="2276475"/>
            <a:ext cx="23764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1) 60</a:t>
            </a:r>
            <a:r>
              <a:rPr lang="ru-RU" altLang="ru-RU" sz="3200" dirty="0">
                <a:latin typeface="+mn-lt"/>
                <a:sym typeface="Symbol" pitchFamily="18" charset="2"/>
              </a:rPr>
              <a:t></a:t>
            </a:r>
            <a:r>
              <a:rPr lang="ru-RU" altLang="ru-RU" sz="3200" dirty="0">
                <a:latin typeface="+mn-lt"/>
              </a:rPr>
              <a:t> </a:t>
            </a:r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107950" y="2852738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2) 145</a:t>
            </a:r>
            <a:r>
              <a:rPr lang="ru-RU" altLang="ru-RU" sz="3200" dirty="0">
                <a:latin typeface="+mn-lt"/>
                <a:sym typeface="Symbol" pitchFamily="18" charset="2"/>
              </a:rPr>
              <a:t></a:t>
            </a:r>
            <a:r>
              <a:rPr lang="ru-RU" altLang="ru-RU" sz="3200" dirty="0">
                <a:latin typeface="+mn-lt"/>
              </a:rPr>
              <a:t> </a:t>
            </a:r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71438" y="3429000"/>
            <a:ext cx="2305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3) 240</a:t>
            </a:r>
            <a:r>
              <a:rPr lang="ru-RU" altLang="ru-RU" sz="3200" dirty="0">
                <a:latin typeface="+mn-lt"/>
                <a:sym typeface="Symbol" pitchFamily="18" charset="2"/>
              </a:rPr>
              <a:t></a:t>
            </a:r>
            <a:r>
              <a:rPr lang="ru-RU" altLang="ru-RU" sz="3200" dirty="0">
                <a:latin typeface="+mn-lt"/>
              </a:rPr>
              <a:t> </a:t>
            </a:r>
          </a:p>
        </p:txBody>
      </p:sp>
      <p:sp>
        <p:nvSpPr>
          <p:cNvPr id="23611" name="Text Box 19"/>
          <p:cNvSpPr txBox="1">
            <a:spLocks noChangeArrowheads="1"/>
          </p:cNvSpPr>
          <p:nvPr/>
        </p:nvSpPr>
        <p:spPr bwMode="auto">
          <a:xfrm>
            <a:off x="955675" y="903288"/>
            <a:ext cx="2376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3200" b="1">
                <a:latin typeface="Cambria" pitchFamily="18" charset="0"/>
              </a:rPr>
              <a:t>I</a:t>
            </a:r>
            <a:r>
              <a:rPr lang="ru-RU" altLang="ru-RU" sz="3200" b="1">
                <a:latin typeface="Cambria" pitchFamily="18" charset="0"/>
              </a:rPr>
              <a:t> вариант </a:t>
            </a:r>
          </a:p>
        </p:txBody>
      </p:sp>
      <p:sp>
        <p:nvSpPr>
          <p:cNvPr id="23612" name="Text Box 20"/>
          <p:cNvSpPr txBox="1">
            <a:spLocks noChangeArrowheads="1"/>
          </p:cNvSpPr>
          <p:nvPr/>
        </p:nvSpPr>
        <p:spPr bwMode="auto">
          <a:xfrm>
            <a:off x="5580063" y="903288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3200" b="1">
                <a:latin typeface="Cambria" pitchFamily="18" charset="0"/>
              </a:rPr>
              <a:t>II</a:t>
            </a:r>
            <a:r>
              <a:rPr lang="ru-RU" altLang="ru-RU" sz="3200" b="1">
                <a:latin typeface="Cambria" pitchFamily="18" charset="0"/>
              </a:rPr>
              <a:t> вариант </a:t>
            </a: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5508625" y="2133600"/>
            <a:ext cx="23764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>
                <a:latin typeface="+mn-lt"/>
              </a:rPr>
              <a:t>1) 320</a:t>
            </a:r>
            <a:r>
              <a:rPr lang="ru-RU" altLang="ru-RU" sz="3200">
                <a:latin typeface="+mn-lt"/>
                <a:sym typeface="Symbol" pitchFamily="18" charset="2"/>
              </a:rPr>
              <a:t></a:t>
            </a:r>
            <a:r>
              <a:rPr lang="ru-RU" altLang="ru-RU" sz="3200">
                <a:latin typeface="+mn-lt"/>
              </a:rPr>
              <a:t> </a:t>
            </a:r>
          </a:p>
        </p:txBody>
      </p:sp>
      <p:sp>
        <p:nvSpPr>
          <p:cNvPr id="17430" name="Text Box 22"/>
          <p:cNvSpPr txBox="1">
            <a:spLocks noChangeArrowheads="1"/>
          </p:cNvSpPr>
          <p:nvPr/>
        </p:nvSpPr>
        <p:spPr bwMode="auto">
          <a:xfrm>
            <a:off x="5580063" y="2708275"/>
            <a:ext cx="2305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>
                <a:latin typeface="+mn-lt"/>
              </a:rPr>
              <a:t>2) 105</a:t>
            </a:r>
            <a:r>
              <a:rPr lang="ru-RU" altLang="ru-RU" sz="3200">
                <a:latin typeface="+mn-lt"/>
                <a:sym typeface="Symbol" pitchFamily="18" charset="2"/>
              </a:rPr>
              <a:t></a:t>
            </a:r>
            <a:r>
              <a:rPr lang="ru-RU" altLang="ru-RU" sz="3200">
                <a:latin typeface="+mn-lt"/>
              </a:rPr>
              <a:t> </a:t>
            </a:r>
          </a:p>
        </p:txBody>
      </p:sp>
      <p:sp>
        <p:nvSpPr>
          <p:cNvPr id="17431" name="Text Box 23"/>
          <p:cNvSpPr txBox="1">
            <a:spLocks noChangeArrowheads="1"/>
          </p:cNvSpPr>
          <p:nvPr/>
        </p:nvSpPr>
        <p:spPr bwMode="auto">
          <a:xfrm>
            <a:off x="5508625" y="3284538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3) 40</a:t>
            </a:r>
            <a:r>
              <a:rPr lang="ru-RU" altLang="ru-RU" sz="3200" dirty="0">
                <a:latin typeface="+mn-lt"/>
                <a:sym typeface="Symbol" pitchFamily="18" charset="2"/>
              </a:rPr>
              <a:t></a:t>
            </a:r>
            <a:r>
              <a:rPr lang="ru-RU" altLang="ru-RU" sz="3200" dirty="0">
                <a:latin typeface="+mn-lt"/>
              </a:rPr>
              <a:t> </a:t>
            </a:r>
          </a:p>
        </p:txBody>
      </p:sp>
      <p:sp>
        <p:nvSpPr>
          <p:cNvPr id="23616" name="Text Box 30"/>
          <p:cNvSpPr txBox="1">
            <a:spLocks noChangeArrowheads="1"/>
          </p:cNvSpPr>
          <p:nvPr/>
        </p:nvSpPr>
        <p:spPr bwMode="auto">
          <a:xfrm>
            <a:off x="152400" y="3884613"/>
            <a:ext cx="89916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i="1">
                <a:latin typeface="Cambria" pitchFamily="18" charset="0"/>
              </a:rPr>
              <a:t>2. Переведите в градусную меру углы, определите в какой четверти они расположены:</a:t>
            </a:r>
          </a:p>
        </p:txBody>
      </p:sp>
      <p:graphicFrame>
        <p:nvGraphicFramePr>
          <p:cNvPr id="23602" name="Object 50"/>
          <p:cNvGraphicFramePr>
            <a:graphicFrameLocks noChangeAspect="1"/>
          </p:cNvGraphicFramePr>
          <p:nvPr/>
        </p:nvGraphicFramePr>
        <p:xfrm>
          <a:off x="931863" y="4652963"/>
          <a:ext cx="1376362" cy="995362"/>
        </p:xfrm>
        <a:graphic>
          <a:graphicData uri="http://schemas.openxmlformats.org/presentationml/2006/ole">
            <p:oleObj spid="_x0000_s23602" name="Формула" r:id="rId3" imgW="545760" imgH="393480" progId="Equation.3">
              <p:embed/>
            </p:oleObj>
          </a:graphicData>
        </a:graphic>
      </p:graphicFrame>
      <p:graphicFrame>
        <p:nvGraphicFramePr>
          <p:cNvPr id="23603" name="Object 51"/>
          <p:cNvGraphicFramePr>
            <a:graphicFrameLocks noChangeAspect="1"/>
          </p:cNvGraphicFramePr>
          <p:nvPr/>
        </p:nvGraphicFramePr>
        <p:xfrm>
          <a:off x="971550" y="5661025"/>
          <a:ext cx="1344613" cy="995363"/>
        </p:xfrm>
        <a:graphic>
          <a:graphicData uri="http://schemas.openxmlformats.org/presentationml/2006/ole">
            <p:oleObj spid="_x0000_s23603" name="Формула" r:id="rId4" imgW="533160" imgH="393480" progId="Equation.3">
              <p:embed/>
            </p:oleObj>
          </a:graphicData>
        </a:graphic>
      </p:graphicFrame>
      <p:sp>
        <p:nvSpPr>
          <p:cNvPr id="17441" name="Text Box 33"/>
          <p:cNvSpPr txBox="1">
            <a:spLocks noChangeArrowheads="1"/>
          </p:cNvSpPr>
          <p:nvPr/>
        </p:nvSpPr>
        <p:spPr bwMode="auto">
          <a:xfrm>
            <a:off x="-468313" y="4724400"/>
            <a:ext cx="23764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1)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-433388" y="5802313"/>
            <a:ext cx="2305051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2)</a:t>
            </a:r>
          </a:p>
        </p:txBody>
      </p:sp>
      <p:graphicFrame>
        <p:nvGraphicFramePr>
          <p:cNvPr id="23604" name="Object 52"/>
          <p:cNvGraphicFramePr>
            <a:graphicFrameLocks noChangeAspect="1"/>
          </p:cNvGraphicFramePr>
          <p:nvPr/>
        </p:nvGraphicFramePr>
        <p:xfrm>
          <a:off x="6372225" y="4665663"/>
          <a:ext cx="1344613" cy="995362"/>
        </p:xfrm>
        <a:graphic>
          <a:graphicData uri="http://schemas.openxmlformats.org/presentationml/2006/ole">
            <p:oleObj spid="_x0000_s23604" name="Формула" r:id="rId5" imgW="533160" imgH="393480" progId="Equation.3">
              <p:embed/>
            </p:oleObj>
          </a:graphicData>
        </a:graphic>
      </p:graphicFrame>
      <p:graphicFrame>
        <p:nvGraphicFramePr>
          <p:cNvPr id="23605" name="Object 53"/>
          <p:cNvGraphicFramePr>
            <a:graphicFrameLocks noChangeAspect="1"/>
          </p:cNvGraphicFramePr>
          <p:nvPr/>
        </p:nvGraphicFramePr>
        <p:xfrm>
          <a:off x="6396038" y="5673725"/>
          <a:ext cx="1344612" cy="995363"/>
        </p:xfrm>
        <a:graphic>
          <a:graphicData uri="http://schemas.openxmlformats.org/presentationml/2006/ole">
            <p:oleObj spid="_x0000_s23605" name="Формула" r:id="rId6" imgW="533160" imgH="393480" progId="Equation.3">
              <p:embed/>
            </p:oleObj>
          </a:graphicData>
        </a:graphic>
      </p:graphicFrame>
      <p:sp>
        <p:nvSpPr>
          <p:cNvPr id="17445" name="Text Box 37"/>
          <p:cNvSpPr txBox="1">
            <a:spLocks noChangeArrowheads="1"/>
          </p:cNvSpPr>
          <p:nvPr/>
        </p:nvSpPr>
        <p:spPr bwMode="auto">
          <a:xfrm>
            <a:off x="4956175" y="4737100"/>
            <a:ext cx="23764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>
                <a:latin typeface="+mn-lt"/>
              </a:rPr>
              <a:t>1)</a:t>
            </a:r>
          </a:p>
        </p:txBody>
      </p:sp>
      <p:sp>
        <p:nvSpPr>
          <p:cNvPr id="17446" name="Text Box 38"/>
          <p:cNvSpPr txBox="1">
            <a:spLocks noChangeArrowheads="1"/>
          </p:cNvSpPr>
          <p:nvPr/>
        </p:nvSpPr>
        <p:spPr bwMode="auto">
          <a:xfrm>
            <a:off x="4992688" y="5815013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3200" dirty="0">
                <a:latin typeface="+mn-lt"/>
              </a:rPr>
              <a:t>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62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>
                <a:latin typeface="Cambria" pitchFamily="18" charset="0"/>
              </a:rPr>
              <a:t>Ответы</a:t>
            </a:r>
          </a:p>
        </p:txBody>
      </p:sp>
      <p:sp>
        <p:nvSpPr>
          <p:cNvPr id="24663" name="Text Box 3"/>
          <p:cNvSpPr txBox="1">
            <a:spLocks noChangeArrowheads="1"/>
          </p:cNvSpPr>
          <p:nvPr/>
        </p:nvSpPr>
        <p:spPr bwMode="auto">
          <a:xfrm>
            <a:off x="4068763" y="1631950"/>
            <a:ext cx="827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 i="1">
                <a:latin typeface="Cambria" pitchFamily="18" charset="0"/>
              </a:rPr>
              <a:t>1. </a:t>
            </a:r>
          </a:p>
        </p:txBody>
      </p:sp>
      <p:sp>
        <p:nvSpPr>
          <p:cNvPr id="24664" name="Text Box 4"/>
          <p:cNvSpPr txBox="1">
            <a:spLocks noChangeArrowheads="1"/>
          </p:cNvSpPr>
          <p:nvPr/>
        </p:nvSpPr>
        <p:spPr bwMode="auto">
          <a:xfrm>
            <a:off x="762000" y="2147888"/>
            <a:ext cx="2376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b="1">
                <a:latin typeface="Cambria" pitchFamily="18" charset="0"/>
              </a:rPr>
              <a:t>1)</a:t>
            </a:r>
          </a:p>
        </p:txBody>
      </p:sp>
      <p:sp>
        <p:nvSpPr>
          <p:cNvPr id="24665" name="Text Box 5"/>
          <p:cNvSpPr txBox="1">
            <a:spLocks noChangeArrowheads="1"/>
          </p:cNvSpPr>
          <p:nvPr/>
        </p:nvSpPr>
        <p:spPr bwMode="auto">
          <a:xfrm>
            <a:off x="-107950" y="3136900"/>
            <a:ext cx="2305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2)</a:t>
            </a:r>
          </a:p>
        </p:txBody>
      </p:sp>
      <p:sp>
        <p:nvSpPr>
          <p:cNvPr id="24666" name="Text Box 6"/>
          <p:cNvSpPr txBox="1">
            <a:spLocks noChangeArrowheads="1"/>
          </p:cNvSpPr>
          <p:nvPr/>
        </p:nvSpPr>
        <p:spPr bwMode="auto">
          <a:xfrm>
            <a:off x="-115888" y="4083050"/>
            <a:ext cx="2305051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3)</a:t>
            </a:r>
          </a:p>
        </p:txBody>
      </p:sp>
      <p:sp>
        <p:nvSpPr>
          <p:cNvPr id="24667" name="Text Box 7"/>
          <p:cNvSpPr txBox="1">
            <a:spLocks noChangeArrowheads="1"/>
          </p:cNvSpPr>
          <p:nvPr/>
        </p:nvSpPr>
        <p:spPr bwMode="auto">
          <a:xfrm>
            <a:off x="971550" y="1052513"/>
            <a:ext cx="2376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3200" b="1">
                <a:latin typeface="Cambria" pitchFamily="18" charset="0"/>
              </a:rPr>
              <a:t>I</a:t>
            </a:r>
            <a:r>
              <a:rPr lang="ru-RU" altLang="ru-RU" sz="3200" b="1">
                <a:latin typeface="Cambria" pitchFamily="18" charset="0"/>
              </a:rPr>
              <a:t> вариант </a:t>
            </a:r>
          </a:p>
        </p:txBody>
      </p:sp>
      <p:sp>
        <p:nvSpPr>
          <p:cNvPr id="24668" name="Text Box 8"/>
          <p:cNvSpPr txBox="1">
            <a:spLocks noChangeArrowheads="1"/>
          </p:cNvSpPr>
          <p:nvPr/>
        </p:nvSpPr>
        <p:spPr bwMode="auto">
          <a:xfrm>
            <a:off x="5508625" y="1052513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3200" b="1">
                <a:latin typeface="Cambria" pitchFamily="18" charset="0"/>
              </a:rPr>
              <a:t>II</a:t>
            </a:r>
            <a:r>
              <a:rPr lang="ru-RU" altLang="ru-RU" sz="3200" b="1">
                <a:latin typeface="Cambria" pitchFamily="18" charset="0"/>
              </a:rPr>
              <a:t> вариант </a:t>
            </a:r>
          </a:p>
        </p:txBody>
      </p:sp>
      <p:sp>
        <p:nvSpPr>
          <p:cNvPr id="24669" name="Text Box 9"/>
          <p:cNvSpPr txBox="1">
            <a:spLocks noChangeArrowheads="1"/>
          </p:cNvSpPr>
          <p:nvPr/>
        </p:nvSpPr>
        <p:spPr bwMode="auto">
          <a:xfrm>
            <a:off x="4643438" y="1989138"/>
            <a:ext cx="2376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1)  </a:t>
            </a:r>
          </a:p>
        </p:txBody>
      </p:sp>
      <p:sp>
        <p:nvSpPr>
          <p:cNvPr id="24670" name="Text Box 10"/>
          <p:cNvSpPr txBox="1">
            <a:spLocks noChangeArrowheads="1"/>
          </p:cNvSpPr>
          <p:nvPr/>
        </p:nvSpPr>
        <p:spPr bwMode="auto">
          <a:xfrm>
            <a:off x="4787900" y="2997200"/>
            <a:ext cx="2305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2) </a:t>
            </a:r>
          </a:p>
        </p:txBody>
      </p:sp>
      <p:sp>
        <p:nvSpPr>
          <p:cNvPr id="24671" name="Text Box 11"/>
          <p:cNvSpPr txBox="1">
            <a:spLocks noChangeArrowheads="1"/>
          </p:cNvSpPr>
          <p:nvPr/>
        </p:nvSpPr>
        <p:spPr bwMode="auto">
          <a:xfrm>
            <a:off x="4787900" y="4005263"/>
            <a:ext cx="2305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3)</a:t>
            </a:r>
          </a:p>
        </p:txBody>
      </p:sp>
      <p:sp>
        <p:nvSpPr>
          <p:cNvPr id="24672" name="Text Box 12"/>
          <p:cNvSpPr txBox="1">
            <a:spLocks noChangeArrowheads="1"/>
          </p:cNvSpPr>
          <p:nvPr/>
        </p:nvSpPr>
        <p:spPr bwMode="auto">
          <a:xfrm>
            <a:off x="4068763" y="4845050"/>
            <a:ext cx="730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 i="1">
                <a:latin typeface="Cambria" pitchFamily="18" charset="0"/>
              </a:rPr>
              <a:t>2. </a:t>
            </a:r>
          </a:p>
        </p:txBody>
      </p:sp>
      <p:graphicFrame>
        <p:nvGraphicFramePr>
          <p:cNvPr id="24656" name="Object 80"/>
          <p:cNvGraphicFramePr>
            <a:graphicFrameLocks noChangeAspect="1"/>
          </p:cNvGraphicFramePr>
          <p:nvPr/>
        </p:nvGraphicFramePr>
        <p:xfrm>
          <a:off x="1344613" y="1939925"/>
          <a:ext cx="1793875" cy="995363"/>
        </p:xfrm>
        <a:graphic>
          <a:graphicData uri="http://schemas.openxmlformats.org/presentationml/2006/ole">
            <p:oleObj spid="_x0000_s24656" name="Формула" r:id="rId3" imgW="711000" imgH="393480" progId="Equation.3">
              <p:embed/>
            </p:oleObj>
          </a:graphicData>
        </a:graphic>
      </p:graphicFrame>
      <p:sp>
        <p:nvSpPr>
          <p:cNvPr id="24673" name="Text Box 15"/>
          <p:cNvSpPr txBox="1">
            <a:spLocks noChangeArrowheads="1"/>
          </p:cNvSpPr>
          <p:nvPr/>
        </p:nvSpPr>
        <p:spPr bwMode="auto">
          <a:xfrm>
            <a:off x="519113" y="5418138"/>
            <a:ext cx="2376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1) 72</a:t>
            </a:r>
            <a:r>
              <a:rPr lang="ru-RU" altLang="ru-RU" sz="3200" b="1">
                <a:latin typeface="Cambria" pitchFamily="18" charset="0"/>
                <a:sym typeface="Symbol" pitchFamily="18" charset="2"/>
              </a:rPr>
              <a:t> </a:t>
            </a:r>
            <a:r>
              <a:rPr lang="en-US" altLang="ru-RU" sz="3200" i="1">
                <a:latin typeface="Monotype Corsiva" pitchFamily="66" charset="0"/>
                <a:sym typeface="Symbol" pitchFamily="18" charset="2"/>
              </a:rPr>
              <a:t>I </a:t>
            </a:r>
            <a:r>
              <a:rPr lang="ru-RU" altLang="ru-RU" sz="3200" i="1">
                <a:latin typeface="Monotype Corsiva" pitchFamily="66" charset="0"/>
                <a:sym typeface="Symbol" pitchFamily="18" charset="2"/>
              </a:rPr>
              <a:t>ч.</a:t>
            </a:r>
          </a:p>
        </p:txBody>
      </p:sp>
      <p:sp>
        <p:nvSpPr>
          <p:cNvPr id="24674" name="Text Box 16"/>
          <p:cNvSpPr txBox="1">
            <a:spLocks noChangeArrowheads="1"/>
          </p:cNvSpPr>
          <p:nvPr/>
        </p:nvSpPr>
        <p:spPr bwMode="auto">
          <a:xfrm>
            <a:off x="657225" y="6137275"/>
            <a:ext cx="25193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2) 480</a:t>
            </a:r>
            <a:r>
              <a:rPr lang="ru-RU" altLang="ru-RU" sz="3200" b="1">
                <a:latin typeface="Cambria" pitchFamily="18" charset="0"/>
                <a:sym typeface="Symbol" pitchFamily="18" charset="2"/>
              </a:rPr>
              <a:t>  </a:t>
            </a:r>
            <a:r>
              <a:rPr lang="en-US" altLang="ru-RU" sz="3200" i="1">
                <a:latin typeface="Monotype Corsiva" pitchFamily="66" charset="0"/>
                <a:sym typeface="Symbol" pitchFamily="18" charset="2"/>
              </a:rPr>
              <a:t>II </a:t>
            </a:r>
            <a:r>
              <a:rPr lang="ru-RU" altLang="ru-RU" sz="3200" i="1">
                <a:latin typeface="Monotype Corsiva" pitchFamily="66" charset="0"/>
                <a:sym typeface="Symbol" pitchFamily="18" charset="2"/>
              </a:rPr>
              <a:t>ч.</a:t>
            </a:r>
          </a:p>
        </p:txBody>
      </p:sp>
      <p:sp>
        <p:nvSpPr>
          <p:cNvPr id="24675" name="Text Box 19"/>
          <p:cNvSpPr txBox="1">
            <a:spLocks noChangeArrowheads="1"/>
          </p:cNvSpPr>
          <p:nvPr/>
        </p:nvSpPr>
        <p:spPr bwMode="auto">
          <a:xfrm>
            <a:off x="5588000" y="5364163"/>
            <a:ext cx="2376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1) 405</a:t>
            </a:r>
            <a:r>
              <a:rPr lang="ru-RU" altLang="ru-RU" sz="3200" b="1">
                <a:latin typeface="Cambria" pitchFamily="18" charset="0"/>
                <a:sym typeface="Symbol" pitchFamily="18" charset="2"/>
              </a:rPr>
              <a:t> </a:t>
            </a:r>
            <a:r>
              <a:rPr lang="en-US" altLang="ru-RU" sz="3200" i="1">
                <a:latin typeface="Monotype Corsiva" pitchFamily="66" charset="0"/>
                <a:sym typeface="Symbol" pitchFamily="18" charset="2"/>
              </a:rPr>
              <a:t>I </a:t>
            </a:r>
            <a:r>
              <a:rPr lang="ru-RU" altLang="ru-RU" sz="3200" i="1">
                <a:latin typeface="Monotype Corsiva" pitchFamily="66" charset="0"/>
                <a:sym typeface="Symbol" pitchFamily="18" charset="2"/>
              </a:rPr>
              <a:t>ч.</a:t>
            </a:r>
          </a:p>
        </p:txBody>
      </p:sp>
      <p:sp>
        <p:nvSpPr>
          <p:cNvPr id="24676" name="Text Box 20"/>
          <p:cNvSpPr txBox="1">
            <a:spLocks noChangeArrowheads="1"/>
          </p:cNvSpPr>
          <p:nvPr/>
        </p:nvSpPr>
        <p:spPr bwMode="auto">
          <a:xfrm>
            <a:off x="5597525" y="6026150"/>
            <a:ext cx="255428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>
                <a:latin typeface="Cambria" pitchFamily="18" charset="0"/>
              </a:rPr>
              <a:t>2) 150</a:t>
            </a:r>
            <a:r>
              <a:rPr lang="ru-RU" altLang="ru-RU" sz="3200" b="1">
                <a:latin typeface="Cambria" pitchFamily="18" charset="0"/>
                <a:sym typeface="Symbol" pitchFamily="18" charset="2"/>
              </a:rPr>
              <a:t> </a:t>
            </a:r>
            <a:r>
              <a:rPr lang="en-US" altLang="ru-RU" sz="3200">
                <a:latin typeface="Monotype Corsiva" pitchFamily="66" charset="0"/>
                <a:sym typeface="Symbol" pitchFamily="18" charset="2"/>
              </a:rPr>
              <a:t>II </a:t>
            </a:r>
            <a:r>
              <a:rPr lang="ru-RU" altLang="ru-RU" sz="3200">
                <a:latin typeface="Monotype Corsiva" pitchFamily="66" charset="0"/>
                <a:sym typeface="Symbol" pitchFamily="18" charset="2"/>
              </a:rPr>
              <a:t>ч.</a:t>
            </a:r>
          </a:p>
        </p:txBody>
      </p:sp>
      <p:graphicFrame>
        <p:nvGraphicFramePr>
          <p:cNvPr id="24657" name="Object 81"/>
          <p:cNvGraphicFramePr>
            <a:graphicFrameLocks noChangeAspect="1"/>
          </p:cNvGraphicFramePr>
          <p:nvPr/>
        </p:nvGraphicFramePr>
        <p:xfrm>
          <a:off x="1295400" y="2928938"/>
          <a:ext cx="2306638" cy="995362"/>
        </p:xfrm>
        <a:graphic>
          <a:graphicData uri="http://schemas.openxmlformats.org/presentationml/2006/ole">
            <p:oleObj spid="_x0000_s24657" name="Формула" r:id="rId4" imgW="914400" imgH="393480" progId="Equation.3">
              <p:embed/>
            </p:oleObj>
          </a:graphicData>
        </a:graphic>
      </p:graphicFrame>
      <p:graphicFrame>
        <p:nvGraphicFramePr>
          <p:cNvPr id="24658" name="Object 82"/>
          <p:cNvGraphicFramePr>
            <a:graphicFrameLocks noChangeAspect="1"/>
          </p:cNvGraphicFramePr>
          <p:nvPr/>
        </p:nvGraphicFramePr>
        <p:xfrm>
          <a:off x="1371600" y="3849688"/>
          <a:ext cx="2243138" cy="995362"/>
        </p:xfrm>
        <a:graphic>
          <a:graphicData uri="http://schemas.openxmlformats.org/presentationml/2006/ole">
            <p:oleObj spid="_x0000_s24658" name="Формула" r:id="rId5" imgW="888840" imgH="393480" progId="Equation.3">
              <p:embed/>
            </p:oleObj>
          </a:graphicData>
        </a:graphic>
      </p:graphicFrame>
      <p:graphicFrame>
        <p:nvGraphicFramePr>
          <p:cNvPr id="24659" name="Object 83"/>
          <p:cNvGraphicFramePr>
            <a:graphicFrameLocks noChangeAspect="1"/>
          </p:cNvGraphicFramePr>
          <p:nvPr/>
        </p:nvGraphicFramePr>
        <p:xfrm>
          <a:off x="6096000" y="1890713"/>
          <a:ext cx="2366963" cy="996950"/>
        </p:xfrm>
        <a:graphic>
          <a:graphicData uri="http://schemas.openxmlformats.org/presentationml/2006/ole">
            <p:oleObj spid="_x0000_s24659" name="Формула" r:id="rId6" imgW="939600" imgH="393480" progId="Equation.3">
              <p:embed/>
            </p:oleObj>
          </a:graphicData>
        </a:graphic>
      </p:graphicFrame>
      <p:graphicFrame>
        <p:nvGraphicFramePr>
          <p:cNvPr id="24660" name="Object 84"/>
          <p:cNvGraphicFramePr>
            <a:graphicFrameLocks noChangeAspect="1"/>
          </p:cNvGraphicFramePr>
          <p:nvPr/>
        </p:nvGraphicFramePr>
        <p:xfrm>
          <a:off x="6132513" y="2773363"/>
          <a:ext cx="2112962" cy="1028700"/>
        </p:xfrm>
        <a:graphic>
          <a:graphicData uri="http://schemas.openxmlformats.org/presentationml/2006/ole">
            <p:oleObj spid="_x0000_s24660" name="Формула" r:id="rId7" imgW="838080" imgH="393480" progId="Equation.3">
              <p:embed/>
            </p:oleObj>
          </a:graphicData>
        </a:graphic>
      </p:graphicFrame>
      <p:graphicFrame>
        <p:nvGraphicFramePr>
          <p:cNvPr id="24661" name="Object 85"/>
          <p:cNvGraphicFramePr>
            <a:graphicFrameLocks noChangeAspect="1"/>
          </p:cNvGraphicFramePr>
          <p:nvPr/>
        </p:nvGraphicFramePr>
        <p:xfrm>
          <a:off x="6261100" y="3797300"/>
          <a:ext cx="1984375" cy="995363"/>
        </p:xfrm>
        <a:graphic>
          <a:graphicData uri="http://schemas.openxmlformats.org/presentationml/2006/ole">
            <p:oleObj spid="_x0000_s24661" name="Формула" r:id="rId8" imgW="787320" imgH="39348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5931</TotalTime>
  <Words>517</Words>
  <Application>Microsoft Office PowerPoint</Application>
  <PresentationFormat>Экран (4:3)</PresentationFormat>
  <Paragraphs>209</Paragraphs>
  <Slides>32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2" baseType="lpstr">
      <vt:lpstr>Arial</vt:lpstr>
      <vt:lpstr>Cambria</vt:lpstr>
      <vt:lpstr>Cambria Math</vt:lpstr>
      <vt:lpstr>Symbol</vt:lpstr>
      <vt:lpstr>Times New Roman</vt:lpstr>
      <vt:lpstr>Calibri</vt:lpstr>
      <vt:lpstr>Monotype Corsiva</vt:lpstr>
      <vt:lpstr>Wingdings</vt:lpstr>
      <vt:lpstr>Оформление по умолчанию</vt:lpstr>
      <vt:lpstr>Формула</vt:lpstr>
      <vt:lpstr>Слайд 1</vt:lpstr>
      <vt:lpstr>Слайд 2</vt:lpstr>
      <vt:lpstr>Измерение углов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Учитель</cp:lastModifiedBy>
  <cp:revision>318</cp:revision>
  <cp:lastPrinted>1601-01-01T00:00:00Z</cp:lastPrinted>
  <dcterms:created xsi:type="dcterms:W3CDTF">1601-01-01T00:00:00Z</dcterms:created>
  <dcterms:modified xsi:type="dcterms:W3CDTF">2021-01-29T03:25:35Z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1494001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  <property fmtid="{D5CDD505-2E9C-101B-9397-08002B2CF9AE}" pid="5" name="Version">
    <vt:i4>1</vt:i4>
  </property>
</Properties>
</file>