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6" r:id="rId13"/>
    <p:sldId id="267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8F32A-1D71-49BB-8244-4C161DCBF7DC}" type="datetimeFigureOut">
              <a:rPr lang="ru-RU"/>
              <a:pPr>
                <a:defRPr/>
              </a:pPr>
              <a:t>25.04.2020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E0B62-6236-4449-8ABD-8312561900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 userDrawn="1"/>
        </p:nvSpPr>
        <p:spPr>
          <a:xfrm>
            <a:off x="179388" y="188913"/>
            <a:ext cx="8785225" cy="6480175"/>
          </a:xfrm>
          <a:prstGeom prst="rect">
            <a:avLst/>
          </a:prstGeom>
          <a:solidFill>
            <a:schemeClr val="bg1"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1102A-8574-4C45-8432-4BB187486AF4}" type="datetimeFigureOut">
              <a:rPr lang="ru-RU"/>
              <a:pPr>
                <a:defRPr/>
              </a:pPr>
              <a:t>25.04.2020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AA9BD-B081-4F77-8186-6E875961B3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A4AC8-E014-4B8D-9AAE-FAD42ADF7A0D}" type="datetimeFigureOut">
              <a:rPr lang="ru-RU"/>
              <a:pPr>
                <a:defRPr/>
              </a:pPr>
              <a:t>25.04.2020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68A15-2FBC-4D53-8325-E7E6AA994A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A2990-11F3-4BAB-A827-4A5D2C0D5620}" type="datetimeFigureOut">
              <a:rPr lang="ru-RU"/>
              <a:pPr>
                <a:defRPr/>
              </a:pPr>
              <a:t>25.04.2020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57E6C-3A50-45AE-BD4C-682E959398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F6221-F7E6-45ED-A845-35A6CC16B076}" type="datetimeFigureOut">
              <a:rPr lang="ru-RU"/>
              <a:pPr>
                <a:defRPr/>
              </a:pPr>
              <a:t>25.04.2020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B0DCC-AD5A-4903-B75A-AD07AEF4D4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CEAAF-5054-4BC2-AA24-CBFF997E6CD9}" type="datetimeFigureOut">
              <a:rPr lang="ru-RU"/>
              <a:pPr>
                <a:defRPr/>
              </a:pPr>
              <a:t>25.04.2020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36028-8FEE-42C9-99AD-2FAD8D47A0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160B5-D328-4894-B3FF-9E0E874D37D0}" type="datetimeFigureOut">
              <a:rPr lang="ru-RU"/>
              <a:pPr>
                <a:defRPr/>
              </a:pPr>
              <a:t>25.04.2020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AEEA77-FB11-4093-BCFF-76050AC81B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2A32E-F4A7-497F-B2EA-E91062453819}" type="datetimeFigureOut">
              <a:rPr lang="ru-RU"/>
              <a:pPr>
                <a:defRPr/>
              </a:pPr>
              <a:t>25.04.2020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0525B3-0EE7-4BAD-8459-C2D06042EA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D89C2-FCFE-4FCD-BB09-D0781488B011}" type="datetimeFigureOut">
              <a:rPr lang="ru-RU"/>
              <a:pPr>
                <a:defRPr/>
              </a:pPr>
              <a:t>25.04.2020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900E2-DFB9-43EC-8034-1B90608FF4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4DCB5-D2F6-49D3-86BD-57F02A822767}" type="datetimeFigureOut">
              <a:rPr lang="ru-RU"/>
              <a:pPr>
                <a:defRPr/>
              </a:pPr>
              <a:t>25.04.2020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D185E-9392-4906-ABAA-51D67942F0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57273-739E-4D4F-98D1-B9C1CD72D91C}" type="datetimeFigureOut">
              <a:rPr lang="ru-RU"/>
              <a:pPr>
                <a:defRPr/>
              </a:pPr>
              <a:t>25.04.2020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42D6C-4D95-4BAE-A82A-5DD66819BF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7B35549-9510-4586-BA02-C7C7BF6A68E4}" type="datetimeFigureOut">
              <a:rPr lang="ru-RU"/>
              <a:pPr>
                <a:defRPr/>
              </a:pPr>
              <a:t>25.04.2020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AA37649-5EBD-47E2-AD10-714023F96B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179512" y="188640"/>
            <a:ext cx="8784976" cy="6480720"/>
          </a:xfrm>
          <a:prstGeom prst="rect">
            <a:avLst/>
          </a:prstGeom>
          <a:ln>
            <a:solidFill>
              <a:srgbClr val="FFFF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313" name="Rectangle 1"/>
          <p:cNvSpPr>
            <a:spLocks noChangeArrowheads="1"/>
          </p:cNvSpPr>
          <p:nvPr userDrawn="1"/>
        </p:nvSpPr>
        <p:spPr bwMode="auto">
          <a:xfrm>
            <a:off x="7897813" y="6642100"/>
            <a:ext cx="124618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800">
                <a:solidFill>
                  <a:srgbClr val="595959"/>
                </a:solidFill>
                <a:ea typeface="Calibri" pitchFamily="34" charset="0"/>
                <a:cs typeface="Times New Roman" pitchFamily="18" charset="0"/>
              </a:rPr>
              <a:t>FokinaLida.75@mail.ru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0" name="Rectangle 8"/>
          <p:cNvSpPr>
            <a:spLocks noGrp="1"/>
          </p:cNvSpPr>
          <p:nvPr>
            <p:ph type="title" idx="4294967295"/>
          </p:nvPr>
        </p:nvSpPr>
        <p:spPr>
          <a:xfrm>
            <a:off x="827088" y="2060575"/>
            <a:ext cx="7489825" cy="1790700"/>
          </a:xfrm>
        </p:spPr>
        <p:txBody>
          <a:bodyPr/>
          <a:lstStyle/>
          <a:p>
            <a:r>
              <a:rPr lang="ru-RU" sz="4000" b="1" smtClean="0">
                <a:latin typeface="Bookman Old Style" pitchFamily="18" charset="0"/>
              </a:rPr>
              <a:t>Лирические отступления</a:t>
            </a:r>
            <a:br>
              <a:rPr lang="ru-RU" sz="4000" b="1" smtClean="0">
                <a:latin typeface="Bookman Old Style" pitchFamily="18" charset="0"/>
              </a:rPr>
            </a:br>
            <a:r>
              <a:rPr lang="ru-RU" sz="4000" b="1" smtClean="0">
                <a:latin typeface="Bookman Old Style" pitchFamily="18" charset="0"/>
              </a:rPr>
              <a:t>в поэме Н.В.Гоголя</a:t>
            </a:r>
            <a:br>
              <a:rPr lang="ru-RU" sz="4000" b="1" smtClean="0">
                <a:latin typeface="Bookman Old Style" pitchFamily="18" charset="0"/>
              </a:rPr>
            </a:br>
            <a:r>
              <a:rPr lang="ru-RU" sz="4000" b="1" smtClean="0">
                <a:latin typeface="Bookman Old Style" pitchFamily="18" charset="0"/>
              </a:rPr>
              <a:t>«Мертвые души»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539750" y="1268413"/>
            <a:ext cx="8229600" cy="4525962"/>
          </a:xfrm>
        </p:spPr>
        <p:txBody>
          <a:bodyPr/>
          <a:lstStyle/>
          <a:p>
            <a:pPr eaLnBrk="1" hangingPunct="1"/>
            <a:r>
              <a:rPr lang="ru-RU" smtClean="0">
                <a:latin typeface="Book Antiqua" pitchFamily="18" charset="0"/>
              </a:rPr>
              <a:t>Известно, что писатель планировал создание большой поэмы, подобной «Божественной комедии» Данте.</a:t>
            </a:r>
          </a:p>
          <a:p>
            <a:pPr eaLnBrk="1" hangingPunct="1"/>
            <a:r>
              <a:rPr lang="ru-RU" smtClean="0">
                <a:latin typeface="Book Antiqua" pitchFamily="18" charset="0"/>
              </a:rPr>
              <a:t>Первая часть (1 том) ее должна была соответствовать «Аду», вторая (2 том) — «Чистилищу», третья (3 том) — «Раю». </a:t>
            </a:r>
          </a:p>
          <a:p>
            <a:pPr eaLnBrk="1" hangingPunct="1"/>
            <a:r>
              <a:rPr lang="ru-RU" smtClean="0">
                <a:latin typeface="Book Antiqua" pitchFamily="18" charset="0"/>
              </a:rPr>
              <a:t>Писатель думал о возможности духовного возрождения Чичикова.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Book Antiqua" pitchFamily="18" charset="0"/>
              </a:rPr>
              <a:t>Что такое поэма?</a:t>
            </a:r>
          </a:p>
        </p:txBody>
      </p:sp>
      <p:sp>
        <p:nvSpPr>
          <p:cNvPr id="17411" name="Содержимое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ru-RU" b="1" i="1" smtClean="0">
                <a:latin typeface="Book Antiqua" pitchFamily="18" charset="0"/>
              </a:rPr>
              <a:t>Поэ́ма</a:t>
            </a:r>
            <a:r>
              <a:rPr lang="ru-RU" smtClean="0">
                <a:latin typeface="Book Antiqua" pitchFamily="18" charset="0"/>
              </a:rPr>
              <a:t> — литературный жанр. Крупное или среднее по объёму многочастное стихотворное произведение лиро-эпического характера, принадлежащее определённому автору, имеет большую, чаще стихотворную повествовательную форму.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4000" b="1" smtClean="0">
                <a:latin typeface="Book Antiqua" pitchFamily="18" charset="0"/>
              </a:rPr>
              <a:t>Что такое </a:t>
            </a:r>
            <a:br>
              <a:rPr lang="ru-RU" sz="4000" b="1" smtClean="0">
                <a:latin typeface="Book Antiqua" pitchFamily="18" charset="0"/>
              </a:rPr>
            </a:br>
            <a:r>
              <a:rPr lang="ru-RU" sz="4000" b="1" smtClean="0">
                <a:latin typeface="Book Antiqua" pitchFamily="18" charset="0"/>
              </a:rPr>
              <a:t>лирическое отступление?</a:t>
            </a:r>
          </a:p>
        </p:txBody>
      </p:sp>
      <p:sp>
        <p:nvSpPr>
          <p:cNvPr id="18435" name="Содержимое 2"/>
          <p:cNvSpPr>
            <a:spLocks noGrp="1"/>
          </p:cNvSpPr>
          <p:nvPr>
            <p:ph idx="4294967295"/>
          </p:nvPr>
        </p:nvSpPr>
        <p:spPr>
          <a:xfrm>
            <a:off x="468313" y="1484313"/>
            <a:ext cx="8229600" cy="4525962"/>
          </a:xfrm>
        </p:spPr>
        <p:txBody>
          <a:bodyPr/>
          <a:lstStyle/>
          <a:p>
            <a:pPr eaLnBrk="1" hangingPunct="1"/>
            <a:r>
              <a:rPr lang="ru-RU" b="1" i="1" smtClean="0">
                <a:latin typeface="Book Antiqua" pitchFamily="18" charset="0"/>
              </a:rPr>
              <a:t>Лирическое отступление —</a:t>
            </a:r>
            <a:r>
              <a:rPr lang="ru-RU" smtClean="0">
                <a:latin typeface="Book Antiqua" pitchFamily="18" charset="0"/>
              </a:rPr>
              <a:t> внесюжетный элемент произведения;</a:t>
            </a:r>
          </a:p>
          <a:p>
            <a:pPr eaLnBrk="1" hangingPunct="1"/>
            <a:r>
              <a:rPr lang="ru-RU" smtClean="0">
                <a:latin typeface="Book Antiqua" pitchFamily="18" charset="0"/>
              </a:rPr>
              <a:t>композиционно-стилистический приём, заключающийся в отступлении автора от непосредственного сюжетного повествования; </a:t>
            </a:r>
          </a:p>
          <a:p>
            <a:pPr eaLnBrk="1" hangingPunct="1"/>
            <a:r>
              <a:rPr lang="ru-RU" smtClean="0">
                <a:latin typeface="Book Antiqua" pitchFamily="18" charset="0"/>
              </a:rPr>
              <a:t>авторское рассуждение, размышление, высказывание, выражающее отношение к изображаемому или имеющее к нему косвенное отношение.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4000" b="1" i="1" smtClean="0">
                <a:latin typeface="Book Antiqua" pitchFamily="18" charset="0"/>
              </a:rPr>
              <a:t>Лирические отступления </a:t>
            </a:r>
            <a:br>
              <a:rPr lang="ru-RU" sz="4000" b="1" i="1" smtClean="0">
                <a:latin typeface="Book Antiqua" pitchFamily="18" charset="0"/>
              </a:rPr>
            </a:br>
            <a:r>
              <a:rPr lang="ru-RU" sz="4000" b="1" i="1" smtClean="0">
                <a:latin typeface="Book Antiqua" pitchFamily="18" charset="0"/>
              </a:rPr>
              <a:t>в поэме «Мертвые души»</a:t>
            </a:r>
          </a:p>
        </p:txBody>
      </p:sp>
      <p:sp>
        <p:nvSpPr>
          <p:cNvPr id="19459" name="Содержимое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r>
              <a:rPr lang="ru-RU" sz="2000" smtClean="0">
                <a:latin typeface="Book Antiqua" pitchFamily="18" charset="0"/>
              </a:rPr>
              <a:t>Глава 1 О «толстых» и «тонких».</a:t>
            </a:r>
          </a:p>
          <a:p>
            <a:r>
              <a:rPr lang="ru-RU" sz="2000" smtClean="0">
                <a:latin typeface="Book Antiqua" pitchFamily="18" charset="0"/>
              </a:rPr>
              <a:t>Глава 2 О том, какие характеры легче изображать писателю.</a:t>
            </a:r>
          </a:p>
          <a:p>
            <a:r>
              <a:rPr lang="ru-RU" sz="2000" smtClean="0">
                <a:latin typeface="Book Antiqua" pitchFamily="18" charset="0"/>
              </a:rPr>
              <a:t>Глава 3 О различных оттенках и тонкостях обращения на Руси.</a:t>
            </a:r>
          </a:p>
          <a:p>
            <a:r>
              <a:rPr lang="ru-RU" sz="2000" smtClean="0">
                <a:latin typeface="Book Antiqua" pitchFamily="18" charset="0"/>
              </a:rPr>
              <a:t>Глава 4 О господах большой и средней руки; о живучести ноздрёвых.</a:t>
            </a:r>
          </a:p>
          <a:p>
            <a:r>
              <a:rPr lang="ru-RU" sz="2000" smtClean="0">
                <a:latin typeface="Book Antiqua" pitchFamily="18" charset="0"/>
              </a:rPr>
              <a:t>Глава 5 О «замашистом, бойком русском слове».</a:t>
            </a:r>
          </a:p>
          <a:p>
            <a:r>
              <a:rPr lang="ru-RU" sz="2000" smtClean="0">
                <a:latin typeface="Book Antiqua" pitchFamily="18" charset="0"/>
              </a:rPr>
              <a:t>Глава 6 Об уходящей жизни, молодости, утраченных «юности и свежести»; «грозной», «бесчеловечной» старости.</a:t>
            </a:r>
          </a:p>
          <a:p>
            <a:r>
              <a:rPr lang="ru-RU" sz="2000" smtClean="0">
                <a:latin typeface="Book Antiqua" pitchFamily="18" charset="0"/>
              </a:rPr>
              <a:t>Глава 7 О двух типах писателей и судьбе писателя-сатирика; судьбе крестьян, купленных Чичиковым.</a:t>
            </a:r>
          </a:p>
          <a:p>
            <a:r>
              <a:rPr lang="ru-RU" sz="2000" smtClean="0">
                <a:latin typeface="Book Antiqua" pitchFamily="18" charset="0"/>
              </a:rPr>
              <a:t>Глава 11 Обращение к Руси; размышления о дороге, о том, почему автор не мог взять в герои добродетельного человека; «Русь — птица-тройка».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b="1" i="1" smtClean="0">
                <a:latin typeface="Book Antiqua" pitchFamily="18" charset="0"/>
              </a:rPr>
              <a:t>«О толстых и тонких чиновниках» (1гл.)</a:t>
            </a:r>
          </a:p>
        </p:txBody>
      </p:sp>
      <p:sp>
        <p:nvSpPr>
          <p:cNvPr id="20483" name="Содержимое 2"/>
          <p:cNvSpPr>
            <a:spLocks noGrp="1"/>
          </p:cNvSpPr>
          <p:nvPr>
            <p:ph idx="4294967295"/>
          </p:nvPr>
        </p:nvSpPr>
        <p:spPr>
          <a:xfrm>
            <a:off x="323850" y="1557338"/>
            <a:ext cx="4764088" cy="4967287"/>
          </a:xfrm>
        </p:spPr>
        <p:txBody>
          <a:bodyPr/>
          <a:lstStyle/>
          <a:p>
            <a:pPr eaLnBrk="1" hangingPunct="1"/>
            <a:r>
              <a:rPr lang="ru-RU" sz="2400" smtClean="0">
                <a:latin typeface="Book Antiqua" pitchFamily="18" charset="0"/>
              </a:rPr>
              <a:t>Автор прибегает к обобщению образов государственных служащих. </a:t>
            </a:r>
          </a:p>
          <a:p>
            <a:pPr eaLnBrk="1" hangingPunct="1"/>
            <a:r>
              <a:rPr lang="ru-RU" sz="2400" smtClean="0">
                <a:latin typeface="Book Antiqua" pitchFamily="18" charset="0"/>
              </a:rPr>
              <a:t>Корысть, взяточничество, чинопочитание – характерные их черты. </a:t>
            </a:r>
          </a:p>
          <a:p>
            <a:pPr eaLnBrk="1" hangingPunct="1"/>
            <a:r>
              <a:rPr lang="ru-RU" sz="2400" smtClean="0">
                <a:latin typeface="Book Antiqua" pitchFamily="18" charset="0"/>
              </a:rPr>
              <a:t>Кажущееся на первый взгляд противопоставление толстых и тонких на самом деле выявляет общие отрицательные черты и тех и других. </a:t>
            </a:r>
          </a:p>
        </p:txBody>
      </p:sp>
      <p:pic>
        <p:nvPicPr>
          <p:cNvPr id="20485" name="Picture 5" descr="807-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8263" y="1700213"/>
            <a:ext cx="3338512" cy="46815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4000" b="1" i="1" smtClean="0">
                <a:latin typeface="Book Antiqua" pitchFamily="18" charset="0"/>
              </a:rPr>
              <a:t>«Об оттенках и тонкостях нашего обращения» (3 гл.) </a:t>
            </a:r>
          </a:p>
        </p:txBody>
      </p:sp>
      <p:sp>
        <p:nvSpPr>
          <p:cNvPr id="26627" name="Содержимое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4475163" cy="4525963"/>
          </a:xfrm>
        </p:spPr>
        <p:txBody>
          <a:bodyPr/>
          <a:lstStyle/>
          <a:p>
            <a:pPr eaLnBrk="1" hangingPunct="1"/>
            <a:r>
              <a:rPr lang="ru-RU" smtClean="0">
                <a:latin typeface="Book Antiqua" pitchFamily="18" charset="0"/>
              </a:rPr>
              <a:t>Здесь говорится о заискивании перед богатыми, чинопочитании, самоунижении чиновников перед начальством и высокомерном отношении к подчиненным. </a:t>
            </a:r>
          </a:p>
        </p:txBody>
      </p:sp>
      <p:pic>
        <p:nvPicPr>
          <p:cNvPr id="26629" name="Picture 5" descr="c5a708aa6caa6bdf480b0650b1132e64_i-29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3800" y="1844675"/>
            <a:ext cx="3335338" cy="4321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3200" b="1" i="1" smtClean="0">
                <a:latin typeface="Book Antiqua" pitchFamily="18" charset="0"/>
              </a:rPr>
              <a:t>Идейно-тематический анализ лирического отступления</a:t>
            </a:r>
            <a:br>
              <a:rPr lang="ru-RU" sz="3200" b="1" i="1" smtClean="0">
                <a:latin typeface="Book Antiqua" pitchFamily="18" charset="0"/>
              </a:rPr>
            </a:br>
            <a:r>
              <a:rPr lang="ru-RU" sz="3200" b="1" i="1" smtClean="0">
                <a:latin typeface="Book Antiqua" pitchFamily="18" charset="0"/>
              </a:rPr>
              <a:t>о «замашистом, бойком русском слове»</a:t>
            </a:r>
          </a:p>
        </p:txBody>
      </p:sp>
      <p:sp>
        <p:nvSpPr>
          <p:cNvPr id="27651" name="Содержимое 2"/>
          <p:cNvSpPr>
            <a:spLocks noGrp="1"/>
          </p:cNvSpPr>
          <p:nvPr>
            <p:ph type="body" sz="half" idx="4294967295"/>
          </p:nvPr>
        </p:nvSpPr>
        <p:spPr>
          <a:xfrm>
            <a:off x="457200" y="1989138"/>
            <a:ext cx="4038600" cy="41370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000" smtClean="0">
                <a:latin typeface="Book Antiqua" pitchFamily="18" charset="0"/>
              </a:rPr>
              <a:t> О чём свидетельствует «замашистое, бойкое русское слово»?</a:t>
            </a:r>
          </a:p>
          <a:p>
            <a:pPr>
              <a:lnSpc>
                <a:spcPct val="90000"/>
              </a:lnSpc>
            </a:pPr>
            <a:r>
              <a:rPr lang="ru-RU" sz="2000" smtClean="0">
                <a:latin typeface="Book Antiqua" pitchFamily="18" charset="0"/>
              </a:rPr>
              <a:t> Как оно характеризует народ?</a:t>
            </a:r>
          </a:p>
          <a:p>
            <a:pPr>
              <a:lnSpc>
                <a:spcPct val="90000"/>
              </a:lnSpc>
            </a:pPr>
            <a:r>
              <a:rPr lang="ru-RU" sz="2000" smtClean="0">
                <a:latin typeface="Book Antiqua" pitchFamily="18" charset="0"/>
              </a:rPr>
              <a:t>Почему Гоголь помещает это отступление в конце пятой главы, посвящённой Собакевичу?</a:t>
            </a:r>
          </a:p>
        </p:txBody>
      </p:sp>
      <p:sp>
        <p:nvSpPr>
          <p:cNvPr id="27652" name="Rectangle 4"/>
          <p:cNvSpPr>
            <a:spLocks noGrp="1"/>
          </p:cNvSpPr>
          <p:nvPr>
            <p:ph type="body" sz="half" idx="4294967295"/>
          </p:nvPr>
        </p:nvSpPr>
        <p:spPr>
          <a:xfrm>
            <a:off x="4648200" y="1916113"/>
            <a:ext cx="4038600" cy="42100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000" b="1" i="1" smtClean="0">
                <a:latin typeface="Book Antiqua" pitchFamily="18" charset="0"/>
              </a:rPr>
              <a:t>Вывод</a:t>
            </a:r>
            <a:r>
              <a:rPr lang="ru-RU" sz="2000" i="1" smtClean="0">
                <a:latin typeface="Book Antiqua" pitchFamily="18" charset="0"/>
              </a:rPr>
              <a:t>. </a:t>
            </a:r>
          </a:p>
          <a:p>
            <a:pPr>
              <a:lnSpc>
                <a:spcPct val="90000"/>
              </a:lnSpc>
            </a:pPr>
            <a:r>
              <a:rPr lang="ru-RU" sz="2000" i="1" smtClean="0">
                <a:latin typeface="Book Antiqua" pitchFamily="18" charset="0"/>
              </a:rPr>
              <a:t>«Замашистое» русское слово раскрывает живой и бойкий ум народа, его наблюдательность, умение метко и точно одним словом охарактеризовать всего человека. </a:t>
            </a:r>
          </a:p>
          <a:p>
            <a:pPr>
              <a:lnSpc>
                <a:spcPct val="90000"/>
              </a:lnSpc>
            </a:pPr>
            <a:r>
              <a:rPr lang="ru-RU" sz="2000" i="1" smtClean="0">
                <a:latin typeface="Book Antiqua" pitchFamily="18" charset="0"/>
              </a:rPr>
              <a:t>Оно — свидетельство живой, не убитой гнётом души народа, залог его созидательных сил и способностей.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76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6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6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  <p:bldP spid="2765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4000" b="1" i="1" smtClean="0">
                <a:latin typeface="Book Antiqua" pitchFamily="18" charset="0"/>
              </a:rPr>
              <a:t> «О двух типах писателей, </a:t>
            </a:r>
            <a:br>
              <a:rPr lang="ru-RU" sz="4000" b="1" i="1" smtClean="0">
                <a:latin typeface="Book Antiqua" pitchFamily="18" charset="0"/>
              </a:rPr>
            </a:br>
            <a:r>
              <a:rPr lang="ru-RU" sz="4000" b="1" i="1" smtClean="0">
                <a:latin typeface="Book Antiqua" pitchFamily="18" charset="0"/>
              </a:rPr>
              <a:t>об их уделах и судьбах» (7 гл.)  </a:t>
            </a:r>
          </a:p>
        </p:txBody>
      </p:sp>
      <p:sp>
        <p:nvSpPr>
          <p:cNvPr id="28675" name="Содержимое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ru-RU" sz="2800" smtClean="0">
                <a:latin typeface="Book Antiqua" pitchFamily="18" charset="0"/>
              </a:rPr>
              <a:t>Автор  противопоставляет писателя-реалиста и писателя романтического направления, указывает характерные черты творчества писателя-романтика, говорит о прекрасном уделе этого писателя. </a:t>
            </a:r>
          </a:p>
          <a:p>
            <a:pPr eaLnBrk="1" hangingPunct="1"/>
            <a:r>
              <a:rPr lang="ru-RU" sz="2800" smtClean="0">
                <a:latin typeface="Book Antiqua" pitchFamily="18" charset="0"/>
              </a:rPr>
              <a:t>С горечью Гоголь пишет об уделе писателя-реалиста, который рискнул изобразить правду. Размышляя о писателе-реалисте, Гоголь определил значение своего творчества.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4000" b="1" i="1" smtClean="0">
                <a:latin typeface="Book Antiqua" pitchFamily="18" charset="0"/>
              </a:rPr>
              <a:t>«Много свершилось в мире заблуждений» (10 гл.) </a:t>
            </a:r>
          </a:p>
        </p:txBody>
      </p:sp>
      <p:sp>
        <p:nvSpPr>
          <p:cNvPr id="29699" name="Содержимое 2"/>
          <p:cNvSpPr>
            <a:spLocks noGrp="1"/>
          </p:cNvSpPr>
          <p:nvPr>
            <p:ph idx="4294967295"/>
          </p:nvPr>
        </p:nvSpPr>
        <p:spPr>
          <a:xfrm>
            <a:off x="755650" y="1600200"/>
            <a:ext cx="7931150" cy="4525963"/>
          </a:xfrm>
        </p:spPr>
        <p:txBody>
          <a:bodyPr/>
          <a:lstStyle/>
          <a:p>
            <a:pPr eaLnBrk="1" hangingPunct="1"/>
            <a:r>
              <a:rPr lang="ru-RU" sz="2800" smtClean="0">
                <a:latin typeface="Book Antiqua" pitchFamily="18" charset="0"/>
              </a:rPr>
              <a:t>Лирическое отступление о всемирной летописи человечества, о его заблуждениях является проявлением христианских взглядов писателя. </a:t>
            </a:r>
          </a:p>
          <a:p>
            <a:pPr eaLnBrk="1" hangingPunct="1"/>
            <a:r>
              <a:rPr lang="ru-RU" sz="2800" smtClean="0">
                <a:latin typeface="Book Antiqua" pitchFamily="18" charset="0"/>
              </a:rPr>
              <a:t>Все человечество ушло от прямой дороги и стоит на краю пропасти. </a:t>
            </a:r>
          </a:p>
          <a:p>
            <a:pPr eaLnBrk="1" hangingPunct="1"/>
            <a:r>
              <a:rPr lang="ru-RU" sz="2800" smtClean="0">
                <a:latin typeface="Book Antiqua" pitchFamily="18" charset="0"/>
              </a:rPr>
              <a:t>Гоголь указывает всем, что прямой и светлый путь человечества состоит в следовании нравственным ценностям, заложенным в христианском учении.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2773" name="AutoShape 5" descr="img28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pic>
        <p:nvPicPr>
          <p:cNvPr id="32775" name="Picture 7" descr="img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3200" b="1" i="1" smtClean="0">
                <a:latin typeface="Book Antiqua" pitchFamily="18" charset="0"/>
              </a:rPr>
              <a:t>Идейно-тематический анализ лирического отступления </a:t>
            </a:r>
            <a:br>
              <a:rPr lang="ru-RU" sz="3200" b="1" i="1" smtClean="0">
                <a:latin typeface="Book Antiqua" pitchFamily="18" charset="0"/>
              </a:rPr>
            </a:br>
            <a:r>
              <a:rPr lang="ru-RU" sz="3200" b="1" i="1" smtClean="0">
                <a:latin typeface="Book Antiqua" pitchFamily="18" charset="0"/>
              </a:rPr>
              <a:t>«Русь — птица-тройка» (11 гл.)</a:t>
            </a:r>
          </a:p>
        </p:txBody>
      </p:sp>
      <p:sp>
        <p:nvSpPr>
          <p:cNvPr id="30724" name="Rectangle 4"/>
          <p:cNvSpPr>
            <a:spLocks noGrp="1"/>
          </p:cNvSpPr>
          <p:nvPr>
            <p:ph type="body" sz="half" idx="4294967295"/>
          </p:nvPr>
        </p:nvSpPr>
        <p:spPr>
          <a:xfrm>
            <a:off x="457200" y="1600200"/>
            <a:ext cx="4038600" cy="506888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1600" smtClean="0">
                <a:latin typeface="Book Antiqua" pitchFamily="18" charset="0"/>
              </a:rPr>
              <a:t>О чём говорят выражения «певучим голоском», «лошадки расшевелились», «лёгонькую бричку»?</a:t>
            </a:r>
          </a:p>
          <a:p>
            <a:pPr>
              <a:lnSpc>
                <a:spcPct val="80000"/>
              </a:lnSpc>
            </a:pPr>
            <a:r>
              <a:rPr lang="ru-RU" sz="1600" smtClean="0">
                <a:latin typeface="Book Antiqua" pitchFamily="18" charset="0"/>
              </a:rPr>
              <a:t>Как раскрыта широта русской души, её стремление к быстрому движению? Какими изобразительными средствами передаётся писателем это движение, больше похожее на полёт?</a:t>
            </a:r>
          </a:p>
          <a:p>
            <a:pPr>
              <a:lnSpc>
                <a:spcPct val="80000"/>
              </a:lnSpc>
            </a:pPr>
            <a:r>
              <a:rPr lang="ru-RU" sz="1600" smtClean="0">
                <a:latin typeface="Book Antiqua" pitchFamily="18" charset="0"/>
              </a:rPr>
              <a:t>О чём говорит сравнение тройки с птицей? Составьте ассоциативный ряд к слову «птица». </a:t>
            </a:r>
          </a:p>
          <a:p>
            <a:pPr>
              <a:lnSpc>
                <a:spcPct val="80000"/>
              </a:lnSpc>
            </a:pPr>
            <a:r>
              <a:rPr lang="ru-RU" sz="1600" smtClean="0">
                <a:latin typeface="Book Antiqua" pitchFamily="18" charset="0"/>
              </a:rPr>
              <a:t>Раскройте метафорический образ дороги. Какие ещё образы имеют метафорический смысл?</a:t>
            </a:r>
          </a:p>
          <a:p>
            <a:pPr>
              <a:lnSpc>
                <a:spcPct val="80000"/>
              </a:lnSpc>
            </a:pPr>
            <a:r>
              <a:rPr lang="ru-RU" sz="1600" smtClean="0">
                <a:latin typeface="Book Antiqua" pitchFamily="18" charset="0"/>
              </a:rPr>
              <a:t>Почему Гоголь на свой вопрос: «Русь, куда ж несёшься ты?» — не получает ответа?</a:t>
            </a:r>
          </a:p>
          <a:p>
            <a:pPr>
              <a:lnSpc>
                <a:spcPct val="80000"/>
              </a:lnSpc>
            </a:pPr>
            <a:r>
              <a:rPr lang="ru-RU" sz="1600" smtClean="0">
                <a:latin typeface="Book Antiqua" pitchFamily="18" charset="0"/>
              </a:rPr>
              <a:t>Что имеет в виду Гоголь, говоря: «…косясь, постораниваются и дают ей дорогу другие народы и государства»?</a:t>
            </a:r>
          </a:p>
        </p:txBody>
      </p:sp>
      <p:sp>
        <p:nvSpPr>
          <p:cNvPr id="30725" name="Rectangle 5"/>
          <p:cNvSpPr>
            <a:spLocks noGrp="1"/>
          </p:cNvSpPr>
          <p:nvPr>
            <p:ph type="body" sz="half" idx="4294967295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 b="1" i="1" smtClean="0">
                <a:latin typeface="Book Antiqua" pitchFamily="18" charset="0"/>
              </a:rPr>
              <a:t>Вывод</a:t>
            </a:r>
            <a:r>
              <a:rPr lang="ru-RU" sz="2000" i="1" smtClean="0">
                <a:latin typeface="Book Antiqua" pitchFamily="18" charset="0"/>
              </a:rPr>
              <a:t>.  </a:t>
            </a:r>
          </a:p>
          <a:p>
            <a:pPr>
              <a:lnSpc>
                <a:spcPct val="80000"/>
              </a:lnSpc>
            </a:pPr>
            <a:r>
              <a:rPr lang="ru-RU" sz="2000" i="1" smtClean="0">
                <a:latin typeface="Book Antiqua" pitchFamily="18" charset="0"/>
              </a:rPr>
              <a:t>Две важнейшие темы авторских размышлений – тема России и тема дороги – сливаются в лирическом отступлении, которое завершает первый том поэмы. </a:t>
            </a:r>
          </a:p>
          <a:p>
            <a:pPr>
              <a:lnSpc>
                <a:spcPct val="80000"/>
              </a:lnSpc>
            </a:pPr>
            <a:r>
              <a:rPr lang="ru-RU" sz="2000" i="1" smtClean="0">
                <a:latin typeface="Book Antiqua" pitchFamily="18" charset="0"/>
              </a:rPr>
              <a:t>«Русь-тройка», «вся вдохновенная Богом», предстает в нем как видение автора, который стремится понять смысл ее движения; «Русь, куда ж несешься ты? дай ответ. Не дает ответа».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7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7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7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7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build="p"/>
      <p:bldP spid="3072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Содержимое 2"/>
          <p:cNvSpPr>
            <a:spLocks noGrp="1"/>
          </p:cNvSpPr>
          <p:nvPr>
            <p:ph idx="4294967295"/>
          </p:nvPr>
        </p:nvSpPr>
        <p:spPr>
          <a:xfrm>
            <a:off x="457200" y="765175"/>
            <a:ext cx="8229600" cy="5360988"/>
          </a:xfrm>
        </p:spPr>
        <p:txBody>
          <a:bodyPr/>
          <a:lstStyle/>
          <a:p>
            <a:pPr eaLnBrk="1" hangingPunct="1"/>
            <a:r>
              <a:rPr lang="ru-RU" i="1" smtClean="0">
                <a:latin typeface="Book Antiqua" pitchFamily="18" charset="0"/>
              </a:rPr>
              <a:t>Лирические отступления не только расширяют и углубляют её смысл, раскрывая грандиозный облик «всей Руси», но и помогают отчётливее представить образ её автора — подлинного патриота и гражданина. Именно лирический пафос утверждения великих созидательных сил народа и вера в счастливое будущее родины дали ему основание назвать своё произведение поэмой.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721</Words>
  <Application>Microsoft Office PowerPoint</Application>
  <PresentationFormat>Экран (4:3)</PresentationFormat>
  <Paragraphs>50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Лирические отступления в поэме Н.В.Гоголя «Мертвые души»</vt:lpstr>
      <vt:lpstr>Слайд 2</vt:lpstr>
      <vt:lpstr>Что такое поэма?</vt:lpstr>
      <vt:lpstr>Что такое  лирическое отступление?</vt:lpstr>
      <vt:lpstr>Лирические отступления  в поэме «Мертвые души»</vt:lpstr>
      <vt:lpstr>«О толстых и тонких чиновниках» (1гл.)</vt:lpstr>
      <vt:lpstr>«Об оттенках и тонкостях нашего обращения» (3 гл.) </vt:lpstr>
      <vt:lpstr>Идейно-тематический анализ лирического отступления о «замашистом, бойком русском слове»</vt:lpstr>
      <vt:lpstr> «О двух типах писателей,  об их уделах и судьбах» (7 гл.)  </vt:lpstr>
      <vt:lpstr>«Много свершилось в мире заблуждений» (10 гл.) </vt:lpstr>
      <vt:lpstr>Слайд 11</vt:lpstr>
      <vt:lpstr>Идейно-тематический анализ лирического отступления  «Русь — птица-тройка» (11 гл.)</vt:lpstr>
      <vt:lpstr>Слайд 13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Компас</dc:creator>
  <cp:lastModifiedBy>1</cp:lastModifiedBy>
  <cp:revision>4</cp:revision>
  <dcterms:created xsi:type="dcterms:W3CDTF">2013-07-10T15:03:44Z</dcterms:created>
  <dcterms:modified xsi:type="dcterms:W3CDTF">2020-04-25T10:11:08Z</dcterms:modified>
</cp:coreProperties>
</file>