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png" ContentType="image/png"/>
  <Default Extension="jpeg" ContentType="image/jpeg"/>
  <Default Extension="rels" ContentType="application/vnd.openxmlformats-package.relationships+xml"/>
  <Default Extension="bin" ContentType="application/vnd.openxmlformats-officedocument.oleObject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slides/slide14.xml" ContentType="application/vnd.openxmlformats-officedocument.presentationml.slide+xml"/>
  <Override PartName="/ppt/slides/slide11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theme/theme1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3.xml" ContentType="application/vnd.openxmlformats-officedocument.presentationml.slide+xml"/>
  <Override PartName="/docProps/app.xml" ContentType="application/vnd.openxmlformats-officedocument.extended-properties+xml"/>
  <Override PartName="/ppt/slideLayouts/slideLayout5.xml" ContentType="application/vnd.openxmlformats-officedocument.presentationml.slideLayout+xml"/>
  <Override PartName="/ppt/notesMasters/notesMaster1.xml" ContentType="application/vnd.openxmlformats-officedocument.presentationml.notesMaster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ppt/slides/slide4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2.xml" ContentType="application/vnd.openxmlformats-officedocument.presentationml.slide+xml"/>
  <Override PartName="/ppt/theme/theme2.xml" ContentType="application/vnd.openxmlformats-officedocument.theme+xml"/>
  <Override PartName="/ppt/presProps.xml" ContentType="application/vnd.openxmlformats-officedocument.presentationml.presProp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notesMasterIdLst>
    <p:notesMasterId r:id="rId19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9144000" cy="6858000" type="screen4x3"/>
  <p:notesSz cx="9144000" cy="6858000"/>
  <p:defaultTextStyle>
    <a:defPPr>
      <a:defRPr lang="ru-RU"/>
    </a:defPPr>
    <a:lvl1pPr algn="l">
      <a:spcBef>
        <a:spcPts val="0"/>
      </a:spcBef>
      <a:spcAft>
        <a:spcPts val="0"/>
      </a:spcAft>
      <a:defRPr sz="2400" b="1">
        <a:solidFill>
          <a:srgbClr val="0033CC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 sz="2400" b="1">
        <a:solidFill>
          <a:srgbClr val="0033CC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 sz="2400" b="1">
        <a:solidFill>
          <a:srgbClr val="0033CC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 sz="2400" b="1">
        <a:solidFill>
          <a:srgbClr val="0033CC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 sz="2400" b="1">
        <a:solidFill>
          <a:srgbClr val="0033CC"/>
        </a:solidFill>
        <a:latin typeface="Arial"/>
        <a:ea typeface="+mn-ea"/>
        <a:cs typeface="Arial"/>
      </a:defRPr>
    </a:lvl5pPr>
    <a:lvl6pPr marL="2286000" algn="l" defTabSz="914400">
      <a:defRPr sz="2400" b="1">
        <a:solidFill>
          <a:srgbClr val="0033CC"/>
        </a:solidFill>
        <a:latin typeface="Arial"/>
        <a:ea typeface="+mn-ea"/>
        <a:cs typeface="Arial"/>
      </a:defRPr>
    </a:lvl6pPr>
    <a:lvl7pPr marL="2743200" algn="l" defTabSz="914400">
      <a:defRPr sz="2400" b="1">
        <a:solidFill>
          <a:srgbClr val="0033CC"/>
        </a:solidFill>
        <a:latin typeface="Arial"/>
        <a:ea typeface="+mn-ea"/>
        <a:cs typeface="Arial"/>
      </a:defRPr>
    </a:lvl7pPr>
    <a:lvl8pPr marL="3200400" algn="l" defTabSz="914400">
      <a:defRPr sz="2400" b="1">
        <a:solidFill>
          <a:srgbClr val="0033CC"/>
        </a:solidFill>
        <a:latin typeface="Arial"/>
        <a:ea typeface="+mn-ea"/>
        <a:cs typeface="Arial"/>
      </a:defRPr>
    </a:lvl8pPr>
    <a:lvl9pPr marL="3657600" algn="l" defTabSz="914400">
      <a:defRPr sz="2400" b="1">
        <a:solidFill>
          <a:srgbClr val="0033CC"/>
        </a:solidFill>
        <a:latin typeface="Arial"/>
        <a:ea typeface="+mn-ea"/>
        <a:cs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236" y="-90"/>
      </p:cViewPr>
      <p:guideLst>
        <p:guide pos="2160" orient="horz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theme" Target="theme/theme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notesMaster" Target="notesMasters/notesMaster1.xml"/><Relationship Id="rId20" Type="http://schemas.openxmlformats.org/officeDocument/2006/relationships/presProps" Target="presProps.xml" /><Relationship Id="rId21" Type="http://schemas.openxmlformats.org/officeDocument/2006/relationships/tableStyles" Target="tableStyles.xml" /><Relationship Id="rId22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 shadeToTitle="0">
        <a:solidFill>
          <a:schemeClr val="bg1"/>
        </a:solid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6" name="Rectangle 2" hidden="0"/>
          <p:cNvSpPr>
            <a:spLocks noChangeArrowheads="1" noGrp="1"/>
          </p:cNvSpPr>
          <p:nvPr isPhoto="0" userDrawn="0">
            <p:ph type="hdr" sz="quarter" hasCustomPrompt="0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 hidden="0"/>
          <p:cNvSpPr>
            <a:spLocks noChangeArrowheads="1" noGrp="1"/>
          </p:cNvSpPr>
          <p:nvPr isPhoto="0" userDrawn="0">
            <p:ph type="dt" idx="1" hasCustomPrompt="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8" name="Rectangle 4" hidden="0"/>
          <p:cNvSpPr>
            <a:spLocks noChangeArrowheads="1" noChangeAspect="1" noGrp="1" noRot="1" noTextEdit="1"/>
          </p:cNvSpPr>
          <p:nvPr isPhoto="0" userDrawn="0">
            <p:ph type="sldImg" idx="2" hasCustomPrompt="0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 hidden="0"/>
          <p:cNvSpPr>
            <a:spLocks noChangeArrowheads="1" noGrp="1"/>
          </p:cNvSpPr>
          <p:nvPr isPhoto="0" userDrawn="0">
            <p:ph type="body" sz="quarter" idx="3" hasCustomPrompt="0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6150" name="Rectangle 6" hidden="0"/>
          <p:cNvSpPr>
            <a:spLocks noChangeArrowheads="1" noGrp="1"/>
          </p:cNvSpPr>
          <p:nvPr isPhoto="0" userDrawn="0">
            <p:ph type="ftr" sz="quarter" idx="4" hasCustomPrompt="0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/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/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9C8DFEA-2DA5-43F4-B212-ECD6FB31DAF9}" type="slidenum">
              <a:rPr lang="ru-RU"/>
              <a:t/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notesStyle>
    <a:lvl1pPr algn="l">
      <a:spcBef>
        <a:spcPts val="0"/>
      </a:spcBef>
      <a:spcAft>
        <a:spcPts val="0"/>
      </a:spcAft>
      <a:defRPr sz="1200"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 sz="1200"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 sz="1200"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 sz="1200"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 sz="1200"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A562DFF4-5472-4888-9333-BBB657E6413C}" type="slidenum">
              <a:rPr lang="ru-RU"/>
              <a:t/>
            </a:fld>
            <a:endParaRPr lang="ru-RU"/>
          </a:p>
        </p:txBody>
      </p:sp>
      <p:sp>
        <p:nvSpPr>
          <p:cNvPr id="912386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912387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buFont typeface="Wingdings"/>
              <a:buNone/>
              <a:defRPr/>
            </a:pPr>
            <a:r>
              <a:rPr lang="ru-RU"/>
              <a:t>«Геометрия 7-9»  Л.С. Атанасян и др.</a:t>
            </a:r>
            <a:endParaRPr/>
          </a:p>
          <a:p>
            <a:pPr>
              <a:defRPr/>
            </a:pPr>
            <a:endParaRPr lang="ru-RU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C070CBE5-5DFF-4869-A378-CBD69DBE56AA}" type="slidenum">
              <a:rPr lang="ru-RU"/>
              <a:t/>
            </a:fld>
            <a:endParaRPr lang="ru-RU"/>
          </a:p>
        </p:txBody>
      </p:sp>
      <p:sp>
        <p:nvSpPr>
          <p:cNvPr id="971778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971779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buFont typeface="Wingdings"/>
              <a:buNone/>
              <a:defRPr/>
            </a:pPr>
            <a:r>
              <a:rPr lang="ru-RU"/>
              <a:t>«Геометрия 7-9»  Л.С. Атанасян и др.</a:t>
            </a:r>
            <a:endParaRPr/>
          </a:p>
          <a:p>
            <a:pPr>
              <a:defRPr/>
            </a:pPr>
            <a:endParaRPr lang="ru-RU"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E8A05256-0648-48FC-A86E-53E37B4A6CD5}" type="slidenum">
              <a:rPr lang="ru-RU"/>
              <a:t/>
            </a:fld>
            <a:endParaRPr lang="ru-RU"/>
          </a:p>
        </p:txBody>
      </p:sp>
      <p:sp>
        <p:nvSpPr>
          <p:cNvPr id="976898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976899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buFont typeface="Wingdings"/>
              <a:buNone/>
              <a:defRPr/>
            </a:pPr>
            <a:r>
              <a:rPr lang="ru-RU"/>
              <a:t>«Геометрия 7-9»  Л.С. Атанасян и др.</a:t>
            </a:r>
            <a:endParaRPr/>
          </a:p>
          <a:p>
            <a:pPr>
              <a:defRPr/>
            </a:pPr>
            <a:endParaRPr lang="ru-RU"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2D36FEEA-347A-4769-8B6E-AB5A137ECCE9}" type="slidenum">
              <a:rPr lang="ru-RU"/>
              <a:t/>
            </a:fld>
            <a:endParaRPr lang="ru-RU"/>
          </a:p>
        </p:txBody>
      </p:sp>
      <p:sp>
        <p:nvSpPr>
          <p:cNvPr id="944130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944131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Гаврилова Н.Ф. Поурочные разработки по геометрии: 9 класс.</a:t>
            </a:r>
            <a:endParaRPr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7666090A-FB02-4587-B40E-BB064E9B5019}" type="slidenum">
              <a:rPr lang="ru-RU"/>
              <a:t/>
            </a:fld>
            <a:endParaRPr lang="ru-RU"/>
          </a:p>
        </p:txBody>
      </p:sp>
      <p:sp>
        <p:nvSpPr>
          <p:cNvPr id="978946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978947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Гаврилова Н.Ф. «Поурочные разработки по геометрии: 9 класс». – М.: ВАКО, 2007. – 320 с. – (В помощь школьному учителю) </a:t>
            </a:r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D2ADEC23-C9A6-42DA-A08D-BFDD67FBA2D6}" type="slidenum">
              <a:rPr lang="ru-RU"/>
              <a:t/>
            </a:fld>
            <a:endParaRPr lang="ru-RU"/>
          </a:p>
        </p:txBody>
      </p:sp>
      <p:sp>
        <p:nvSpPr>
          <p:cNvPr id="995330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995331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Гаврилова Н.Ф. «Поурочные разработки по геометрии: 9 класс». – М.: ВАКО, 2007. – 320 с. – (В помощь школьному учителю) </a:t>
            </a:r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D2ADEC23-C9A6-42DA-A08D-BFDD67FBA2D6}" type="slidenum">
              <a:rPr lang="ru-RU"/>
              <a:t/>
            </a:fld>
            <a:endParaRPr lang="ru-RU"/>
          </a:p>
        </p:txBody>
      </p:sp>
      <p:sp>
        <p:nvSpPr>
          <p:cNvPr id="995330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995331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Гаврилова Н.Ф. «Поурочные разработки по геометрии: 9 класс». – М.: ВАКО, 2007. – 320 с. – (В помощь школьному учителю) </a:t>
            </a:r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7" hidden="0"/>
          <p:cNvSpPr>
            <a:spLocks noChangeArrowheads="1" noGrp="1"/>
          </p:cNvSpPr>
          <p:nvPr isPhoto="0" userDrawn="0">
            <p:ph type="sldNum" sz="quarter" idx="5" hasCustomPrompt="0"/>
          </p:nvPr>
        </p:nvSpPr>
        <p:spPr bwMode="auto">
          <a:ln/>
        </p:spPr>
        <p:txBody>
          <a:bodyPr/>
          <a:lstStyle/>
          <a:p>
            <a:pPr>
              <a:defRPr/>
            </a:pPr>
            <a:fld id="{D78614AA-54D4-4419-BF47-8A5904A355A0}" type="slidenum">
              <a:rPr lang="ru-RU"/>
              <a:t/>
            </a:fld>
            <a:endParaRPr lang="ru-RU"/>
          </a:p>
        </p:txBody>
      </p:sp>
      <p:sp>
        <p:nvSpPr>
          <p:cNvPr id="1001474" name="Rectangle 2" hidden="0"/>
          <p:cNvSpPr>
            <a:spLocks noChangeArrowheads="1" noChangeAspect="1" noGrp="1" noRot="1" noTextEdit="1"/>
          </p:cNvSpPr>
          <p:nvPr isPhoto="0" userDrawn="0">
            <p:ph type="sldImg" hasCustomPrompt="0"/>
          </p:nvPr>
        </p:nvSpPr>
        <p:spPr bwMode="auto">
          <a:ln/>
        </p:spPr>
      </p:sp>
      <p:sp>
        <p:nvSpPr>
          <p:cNvPr id="1001475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Гаврилова Н.Ф. «Поурочные разработки по геометрии: 9 класс». – М.: ВАКО, 2007. – 320 с. – (В помощь школьному учителю) </a:t>
            </a:r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Титульный слайд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ctrTitle" hasCustomPrompt="0"/>
          </p:nvPr>
        </p:nvSpPr>
        <p:spPr bwMode="auto"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 hidden="0"/>
          <p:cNvSpPr>
            <a:spLocks noGrp="1"/>
          </p:cNvSpPr>
          <p:nvPr isPhoto="0" userDrawn="0">
            <p:ph type="subTitle" idx="1" hasCustomPrompt="0"/>
          </p:nvPr>
        </p:nvSpPr>
        <p:spPr bwMode="auto"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A9DADD28-8C8F-4628-A292-21EBE7E80FE0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 hidden="0"/>
          <p:cNvSpPr>
            <a:spLocks noGrp="1"/>
          </p:cNvSpPr>
          <p:nvPr isPhoto="0" userDrawn="0">
            <p:ph idx="1" hasCustomPrompt="0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7ED53A71-9A66-4908-80A7-B7C171B7635F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Заголовок раздела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0FAC7715-C694-4260-A8F5-6CE844ABBFEE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 hidden="0"/>
          <p:cNvSpPr>
            <a:spLocks noGrp="1"/>
          </p:cNvSpPr>
          <p:nvPr isPhoto="0" userDrawn="0">
            <p:ph sz="half" idx="1" hasCustomPrompt="0"/>
          </p:nvPr>
        </p:nvSpPr>
        <p:spPr bwMode="auto">
          <a:xfrm>
            <a:off x="457200" y="1600200"/>
            <a:ext cx="4038600" cy="4525963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 hidden="0"/>
          <p:cNvSpPr>
            <a:spLocks noGrp="1"/>
          </p:cNvSpPr>
          <p:nvPr isPhoto="0" userDrawn="0">
            <p:ph sz="half" idx="2" hasCustomPrompt="0"/>
          </p:nvPr>
        </p:nvSpPr>
        <p:spPr bwMode="auto">
          <a:xfrm>
            <a:off x="4648200" y="1600200"/>
            <a:ext cx="4038600" cy="4525963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EEB7E583-11AC-43C5-A0D3-04FE992DB64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630238" y="365125"/>
            <a:ext cx="78867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 hidden="0"/>
          <p:cNvSpPr>
            <a:spLocks noGrp="1"/>
          </p:cNvSpPr>
          <p:nvPr isPhoto="0" userDrawn="0">
            <p:ph type="body" idx="1" hasCustomPrompt="0"/>
          </p:nvPr>
        </p:nvSpPr>
        <p:spPr bwMode="auto"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Объект 3" hidden="0"/>
          <p:cNvSpPr>
            <a:spLocks noGrp="1"/>
          </p:cNvSpPr>
          <p:nvPr isPhoto="0" userDrawn="0">
            <p:ph sz="half" idx="2" hasCustomPrompt="0"/>
          </p:nvPr>
        </p:nvSpPr>
        <p:spPr bwMode="auto">
          <a:xfrm>
            <a:off x="630238" y="2505074"/>
            <a:ext cx="386873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 hidden="0"/>
          <p:cNvSpPr>
            <a:spLocks noGrp="1"/>
          </p:cNvSpPr>
          <p:nvPr isPhoto="0" userDrawn="0">
            <p:ph type="body" sz="quarter" idx="3" hasCustomPrompt="0"/>
          </p:nvPr>
        </p:nvSpPr>
        <p:spPr bwMode="auto"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Объект 5" hidden="0"/>
          <p:cNvSpPr>
            <a:spLocks noGrp="1"/>
          </p:cNvSpPr>
          <p:nvPr isPhoto="0" userDrawn="0">
            <p:ph sz="quarter" idx="4" hasCustomPrompt="0"/>
          </p:nvPr>
        </p:nvSpPr>
        <p:spPr bwMode="auto">
          <a:xfrm>
            <a:off x="4629150" y="2505074"/>
            <a:ext cx="38877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30D0CA84-90AF-4FCC-81F4-655DE3B12420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BD4E7CB1-3404-43E8-B980-9E55276B7C4D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Пустой слайд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C2C3B276-4479-4F98-AC63-6273D5A5CC91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Объект с подписью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 hidden="0"/>
          <p:cNvSpPr>
            <a:spLocks noGrp="1"/>
          </p:cNvSpPr>
          <p:nvPr isPhoto="0" userDrawn="0">
            <p:ph idx="1" hasCustomPrompt="0"/>
          </p:nvPr>
        </p:nvSpPr>
        <p:spPr bwMode="auto"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 hidden="0"/>
          <p:cNvSpPr>
            <a:spLocks noGrp="1"/>
          </p:cNvSpPr>
          <p:nvPr isPhoto="0" userDrawn="0">
            <p:ph type="body" sz="half" idx="2" hasCustomPrompt="0"/>
          </p:nvPr>
        </p:nvSpPr>
        <p:spPr bwMode="auto"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A133BFD0-CB07-4EFF-8365-F4C0E81DC8C5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Рисунок с подписью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 hidden="0"/>
          <p:cNvSpPr>
            <a:spLocks noGrp="1"/>
          </p:cNvSpPr>
          <p:nvPr isPhoto="0" userDrawn="0">
            <p:ph type="pic" idx="1" hasCustomPrompt="0"/>
          </p:nvPr>
        </p:nvSpPr>
        <p:spPr bwMode="auto"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4" name="Текст 3" hidden="0"/>
          <p:cNvSpPr>
            <a:spLocks noGrp="1"/>
          </p:cNvSpPr>
          <p:nvPr isPhoto="0" userDrawn="0">
            <p:ph type="body" sz="half" idx="2" hasCustomPrompt="0"/>
          </p:nvPr>
        </p:nvSpPr>
        <p:spPr bwMode="auto"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07DE0534-5846-473C-AE7D-AD357C41B210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0"/>
          <p:cNvSpPr>
            <a:spLocks noGrp="1"/>
          </p:cNvSpPr>
          <p:nvPr isPhoto="0" userDrawn="0">
            <p:ph type="title" hasCustomPrompt="0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 hidden="0"/>
          <p:cNvSpPr>
            <a:spLocks noGrp="1"/>
          </p:cNvSpPr>
          <p:nvPr isPhoto="0" userDrawn="0">
            <p:ph type="body" orient="vert" idx="1" hasCustomPrompt="0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3B778F86-1ED9-497A-872D-5EC1C3234FCD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Вертикальный заголовок и текст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 hidden="0"/>
          <p:cNvSpPr>
            <a:spLocks noGrp="1"/>
          </p:cNvSpPr>
          <p:nvPr isPhoto="0" userDrawn="0">
            <p:ph type="title" orient="vert" hasCustomPrompt="0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 hidden="0"/>
          <p:cNvSpPr>
            <a:spLocks noGrp="1"/>
          </p:cNvSpPr>
          <p:nvPr isPhoto="0" userDrawn="0">
            <p:ph type="body" orient="vert" idx="1" hasCustomPrompt="0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 hidden="0"/>
          <p:cNvSpPr>
            <a:spLocks noGrp="1"/>
          </p:cNvSpPr>
          <p:nvPr isPhoto="0" userDrawn="0">
            <p:ph type="dt" sz="half" idx="10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 hidden="0"/>
          <p:cNvSpPr>
            <a:spLocks noGrp="1"/>
          </p:cNvSpPr>
          <p:nvPr isPhoto="0" userDrawn="0">
            <p:ph type="ftr" sz="quarter" idx="11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 hidden="0"/>
          <p:cNvSpPr>
            <a:spLocks noGrp="1"/>
          </p:cNvSpPr>
          <p:nvPr isPhoto="0" userDrawn="0">
            <p:ph type="sldNum" sz="quarter" idx="12" hasCustomPrompt="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2AEF39BC-1B4B-407F-A73B-1EA491FC7BC6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gradFill rotWithShape="0">
          <a:gsLst>
            <a:gs pos="0">
              <a:srgbClr val="CCFFFF"/>
            </a:gs>
            <a:gs pos="50000">
              <a:schemeClr val="bg1"/>
            </a:gs>
            <a:gs pos="100000">
              <a:srgbClr val="CCFFFF"/>
            </a:gs>
          </a:gsLst>
          <a:lin ang="18900000" scaled="1"/>
        </a:gradFill>
      </p:bgPr>
    </p:bg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Rectangle 2" hidden="0"/>
          <p:cNvSpPr>
            <a:spLocks noChangeArrowheads="1" noGrp="1"/>
          </p:cNvSpPr>
          <p:nvPr isPhoto="0" userDrawn="0">
            <p:ph type="title" hasCustomPrompt="0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/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027" name="Rectangle 3" hidden="0"/>
          <p:cNvSpPr>
            <a:spLocks noChangeArrowheads="1" noGrp="1"/>
          </p:cNvSpPr>
          <p:nvPr isPhoto="0" userDrawn="0">
            <p:ph type="body" idx="1" hasCustomPrompt="0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1028" name="Rectangle 4" hidden="0"/>
          <p:cNvSpPr>
            <a:spLocks noChangeArrowheads="1" noGrp="1"/>
          </p:cNvSpPr>
          <p:nvPr isPhoto="0" userDrawn="0">
            <p:ph type="dt" sz="half" idx="2" hasCustomPrompt="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 hidden="0"/>
          <p:cNvSpPr>
            <a:spLocks noChangeArrowheads="1" noGrp="1"/>
          </p:cNvSpPr>
          <p:nvPr isPhoto="0" userDrawn="0">
            <p:ph type="ftr" sz="quarter" idx="3" hasCustomPrompt="0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 algn="ctr"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 hidden="0"/>
          <p:cNvSpPr>
            <a:spLocks noChangeArrowheads="1" noGrp="1"/>
          </p:cNvSpPr>
          <p:nvPr isPhoto="0" userDrawn="0">
            <p:ph type="sldNum" sz="quarter" idx="4" hasCustomPrompt="0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0578F8C-ACBA-4675-8EC6-D02C6C78BD8D}" type="slidenum">
              <a:rPr lang="ru-RU"/>
              <a:t/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2pPr>
      <a:lvl3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3pPr>
      <a:lvl4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4pPr>
      <a:lvl5pPr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5pPr>
      <a:lvl6pPr marL="4572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6pPr>
      <a:lvl7pPr marL="9144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7pPr>
      <a:lvl8pPr marL="13716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8pPr>
      <a:lvl9pPr marL="1828800" algn="ctr">
        <a:spcBef>
          <a:spcPts val="0"/>
        </a:spcBef>
        <a:spcAft>
          <a:spcPts val="0"/>
        </a:spcAft>
        <a:defRPr sz="4400">
          <a:solidFill>
            <a:schemeClr val="tx2"/>
          </a:solidFill>
          <a:latin typeface="Arial"/>
          <a:cs typeface="Arial"/>
        </a:defRPr>
      </a:lvl9pPr>
    </p:titleStyle>
    <p:bodyStyle>
      <a:lvl1pPr marL="342900" indent="-342900" algn="l">
        <a:spcBef>
          <a:spcPts val="0"/>
        </a:spcBef>
        <a:spcAft>
          <a:spcPts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>
        <a:spcBef>
          <a:spcPts val="0"/>
        </a:spcBef>
        <a:spcAft>
          <a:spcPts val="0"/>
        </a:spcAft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>
        <a:spcBef>
          <a:spcPts val="0"/>
        </a:spcBef>
        <a:spcAft>
          <a:spcPts val="0"/>
        </a:spcAft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>
        <a:spcBef>
          <a:spcPts val="0"/>
        </a:spcBef>
        <a:spcAft>
          <a:spcPts val="0"/>
        </a:spcAft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>
        <a:spcBef>
          <a:spcPts val="0"/>
        </a:spcBef>
        <a:spcAft>
          <a:spcPts val="0"/>
        </a:spcAft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wmf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wmf"/><Relationship Id="rId6" Type="http://schemas.openxmlformats.org/officeDocument/2006/relationships/oleObject" Target="../embeddings/oleObject2.bin"/><Relationship Id="rId7" Type="http://schemas.openxmlformats.org/officeDocument/2006/relationships/image" Target="../media/image3.wmf"/><Relationship Id="rId8" Type="http://schemas.openxmlformats.org/officeDocument/2006/relationships/oleObject" Target="../embeddings/oleObject3.bin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wmf"/><Relationship Id="rId3" Type="http://schemas.openxmlformats.org/officeDocument/2006/relationships/oleObject" Target="../embeddings/oleObject4.bin"/><Relationship Id="rId4" Type="http://schemas.openxmlformats.org/officeDocument/2006/relationships/image" Target="../media/image6.wmf"/><Relationship Id="rId5" Type="http://schemas.openxmlformats.org/officeDocument/2006/relationships/oleObject" Target="../embeddings/oleObject5.bin"/><Relationship Id="rId6" Type="http://schemas.openxmlformats.org/officeDocument/2006/relationships/image" Target="../media/image7.wmf"/><Relationship Id="rId7" Type="http://schemas.openxmlformats.org/officeDocument/2006/relationships/oleObject" Target="../embeddings/oleObject6.bin"/><Relationship Id="rId8" Type="http://schemas.openxmlformats.org/officeDocument/2006/relationships/image" Target="../media/image8.wmf"/><Relationship Id="rId9" Type="http://schemas.openxmlformats.org/officeDocument/2006/relationships/oleObject" Target="../embeddings/oleObject7.bin"/><Relationship Id="rId10" Type="http://schemas.openxmlformats.org/officeDocument/2006/relationships/image" Target="../media/image9.wmf"/><Relationship Id="rId11" Type="http://schemas.openxmlformats.org/officeDocument/2006/relationships/oleObject" Target="../embeddings/oleObject8.bin"/><Relationship Id="rId12" Type="http://schemas.openxmlformats.org/officeDocument/2006/relationships/image" Target="../media/image10.wmf"/><Relationship Id="rId13" Type="http://schemas.openxmlformats.org/officeDocument/2006/relationships/oleObject" Target="../embeddings/oleObject9.bin"/><Relationship Id="rId14" Type="http://schemas.openxmlformats.org/officeDocument/2006/relationships/image" Target="../media/image11.wmf"/><Relationship Id="rId15" Type="http://schemas.openxmlformats.org/officeDocument/2006/relationships/oleObject" Target="../embeddings/oleObject10.bin"/><Relationship Id="rId16" Type="http://schemas.openxmlformats.org/officeDocument/2006/relationships/image" Target="../media/image12.wmf"/><Relationship Id="rId17" Type="http://schemas.openxmlformats.org/officeDocument/2006/relationships/oleObject" Target="../embeddings/oleObject11.bin"/><Relationship Id="rId18" Type="http://schemas.openxmlformats.org/officeDocument/2006/relationships/image" Target="../media/image13.wmf"/><Relationship Id="rId19" Type="http://schemas.openxmlformats.org/officeDocument/2006/relationships/oleObject" Target="../embeddings/oleObject12.bin"/><Relationship Id="rId20" Type="http://schemas.openxmlformats.org/officeDocument/2006/relationships/image" Target="../media/image14.wmf"/><Relationship Id="rId21" Type="http://schemas.openxmlformats.org/officeDocument/2006/relationships/oleObject" Target="../embeddings/oleObject13.bin"/><Relationship Id="rId22" Type="http://schemas.openxmlformats.org/officeDocument/2006/relationships/image" Target="../media/image15.wmf"/><Relationship Id="rId23" Type="http://schemas.openxmlformats.org/officeDocument/2006/relationships/oleObject" Target="../embeddings/oleObject14.bin"/><Relationship Id="rId24" Type="http://schemas.openxmlformats.org/officeDocument/2006/relationships/image" Target="../media/image16.wmf"/><Relationship Id="rId25" Type="http://schemas.openxmlformats.org/officeDocument/2006/relationships/oleObject" Target="../embeddings/oleObject15.bin"/><Relationship Id="rId26" Type="http://schemas.openxmlformats.org/officeDocument/2006/relationships/image" Target="../media/image17.wmf"/><Relationship Id="rId27" Type="http://schemas.openxmlformats.org/officeDocument/2006/relationships/oleObject" Target="../embeddings/oleObject16.bin"/><Relationship Id="rId28" Type="http://schemas.openxmlformats.org/officeDocument/2006/relationships/image" Target="../media/image18.wmf"/><Relationship Id="rId29" Type="http://schemas.openxmlformats.org/officeDocument/2006/relationships/oleObject" Target="../embeddings/oleObject17.bin"/><Relationship Id="rId30" Type="http://schemas.openxmlformats.org/officeDocument/2006/relationships/image" Target="../media/image19.wmf"/><Relationship Id="rId31" Type="http://schemas.openxmlformats.org/officeDocument/2006/relationships/oleObject" Target="../embeddings/oleObject18.bin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wmf"/><Relationship Id="rId3" Type="http://schemas.openxmlformats.org/officeDocument/2006/relationships/oleObject" Target="../embeddings/oleObject19.bin"/><Relationship Id="rId4" Type="http://schemas.openxmlformats.org/officeDocument/2006/relationships/image" Target="../media/image21.wmf"/><Relationship Id="rId5" Type="http://schemas.openxmlformats.org/officeDocument/2006/relationships/oleObject" Target="../embeddings/oleObject20.bin"/><Relationship Id="rId6" Type="http://schemas.openxmlformats.org/officeDocument/2006/relationships/image" Target="../media/image22.wmf"/><Relationship Id="rId7" Type="http://schemas.openxmlformats.org/officeDocument/2006/relationships/oleObject" Target="../embeddings/oleObject21.bin"/><Relationship Id="rId8" Type="http://schemas.openxmlformats.org/officeDocument/2006/relationships/image" Target="../media/image23.wmf"/><Relationship Id="rId9" Type="http://schemas.openxmlformats.org/officeDocument/2006/relationships/oleObject" Target="../embeddings/oleObject22.bin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4.wmf"/><Relationship Id="rId4" Type="http://schemas.openxmlformats.org/officeDocument/2006/relationships/oleObject" Target="../embeddings/oleObject23.bin"/><Relationship Id="rId5" Type="http://schemas.openxmlformats.org/officeDocument/2006/relationships/image" Target="../media/image25.wmf"/><Relationship Id="rId6" Type="http://schemas.openxmlformats.org/officeDocument/2006/relationships/oleObject" Target="../embeddings/oleObject24.bin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6.wmf"/><Relationship Id="rId4" Type="http://schemas.openxmlformats.org/officeDocument/2006/relationships/oleObject" Target="../embeddings/oleObject25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2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5" name="Freeform 3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9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10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3" name="Прямоугольник 12" hidden="0"/>
          <p:cNvSpPr/>
          <p:nvPr isPhoto="0" userDrawn="0"/>
        </p:nvSpPr>
        <p:spPr bwMode="auto">
          <a:xfrm>
            <a:off x="1741314" y="1446053"/>
            <a:ext cx="5668539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defRPr/>
            </a:pPr>
            <a:r>
              <a:rPr lang="ru-RU" sz="11500" b="1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3399FF"/>
                </a:solidFill>
                <a:latin typeface="Monotype Corsiva"/>
              </a:rPr>
              <a:t>Теорема </a:t>
            </a:r>
            <a:endParaRPr/>
          </a:p>
          <a:p>
            <a:pPr algn="ctr">
              <a:defRPr/>
            </a:pPr>
            <a:r>
              <a:rPr lang="ru-RU" sz="11500" b="1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3399FF"/>
                </a:solidFill>
                <a:latin typeface="Monotype Corsiva"/>
              </a:rPr>
              <a:t>косинусов</a:t>
            </a:r>
            <a:endParaRPr lang="ru-RU" sz="11500" b="1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3399FF"/>
              </a:solidFill>
              <a:latin typeface="Monotype Corsiv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" name="Group 2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5" name="Freeform 3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4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5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7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8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9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10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3" name="Прямоугольник 12" hidden="0"/>
          <p:cNvSpPr/>
          <p:nvPr isPhoto="0" userDrawn="0"/>
        </p:nvSpPr>
        <p:spPr bwMode="auto">
          <a:xfrm>
            <a:off x="542399" y="447515"/>
            <a:ext cx="74676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3399FF"/>
                </a:solidFill>
                <a:latin typeface="Segoe Script"/>
              </a:rPr>
              <a:t>Теорема </a:t>
            </a:r>
            <a:r>
              <a:rPr lang="ru-RU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3399FF"/>
                </a:solidFill>
                <a:latin typeface="Segoe Script"/>
              </a:rPr>
              <a:t>12.1 </a:t>
            </a:r>
            <a:endParaRPr/>
          </a:p>
          <a:p>
            <a:pPr algn="ctr">
              <a:defRPr/>
            </a:pPr>
            <a:r>
              <a:rPr lang="ru-RU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3399FF"/>
                </a:solidFill>
                <a:latin typeface="Segoe Script"/>
              </a:rPr>
              <a:t>(</a:t>
            </a:r>
            <a:r>
              <a:rPr lang="ru-RU" sz="4000" b="1" cap="none" spc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3399FF"/>
                </a:solidFill>
                <a:latin typeface="Segoe Script"/>
              </a:rPr>
              <a:t>Теорема косинусов)</a:t>
            </a:r>
            <a:endParaRPr lang="ru-RU" sz="4000" b="1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3399FF"/>
              </a:solidFill>
              <a:latin typeface="Segoe Script"/>
            </a:endParaRPr>
          </a:p>
        </p:txBody>
      </p:sp>
      <p:sp>
        <p:nvSpPr>
          <p:cNvPr id="14" name="Rectangle 58" hidden="0"/>
          <p:cNvSpPr>
            <a:spLocks noChangeArrowheads="1"/>
          </p:cNvSpPr>
          <p:nvPr isPhoto="0" userDrawn="0"/>
        </p:nvSpPr>
        <p:spPr bwMode="auto">
          <a:xfrm>
            <a:off x="649356" y="1988944"/>
            <a:ext cx="7968461" cy="357790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1050" i="1">
              <a:solidFill>
                <a:srgbClr val="660066"/>
              </a:solidFill>
              <a:latin typeface="Bookman Old Style"/>
            </a:endParaRPr>
          </a:p>
          <a:p>
            <a:pPr algn="ctr">
              <a:defRPr/>
            </a:pPr>
            <a:r>
              <a:rPr lang="ru-RU" sz="3600" i="1">
                <a:solidFill>
                  <a:srgbClr val="660066"/>
                </a:solidFill>
                <a:latin typeface="Bookman Old Style"/>
              </a:rPr>
              <a:t>Квадрат </a:t>
            </a:r>
            <a:r>
              <a:rPr lang="ru-RU" sz="3600" i="1">
                <a:solidFill>
                  <a:srgbClr val="660066"/>
                </a:solidFill>
                <a:latin typeface="Bookman Old Style"/>
              </a:rPr>
              <a:t>любой стороны </a:t>
            </a:r>
            <a:r>
              <a:rPr lang="ru-RU" sz="3600" i="1">
                <a:solidFill>
                  <a:srgbClr val="660066"/>
                </a:solidFill>
                <a:latin typeface="Bookman Old Style"/>
              </a:rPr>
              <a:t>треугольника равен сумме квадратов двух других сторон минус удвоенное произведение этих сторон на косинус угла между ними.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911362" name="Group 2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11363" name="Freeform 3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364" name="Freeform 4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365" name="Freeform 5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366" name="Freeform 6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367" name="Freeform 7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368" name="Freeform 8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369" name="Freeform 9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370" name="Freeform 10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11389" name="Text Box 29" hidden="0"/>
          <p:cNvSpPr txBox="1">
            <a:spLocks noChangeArrowheads="1"/>
          </p:cNvSpPr>
          <p:nvPr isPhoto="0" userDrawn="0"/>
        </p:nvSpPr>
        <p:spPr bwMode="auto">
          <a:xfrm>
            <a:off x="3068638" y="2286000"/>
            <a:ext cx="1344612" cy="8239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800" i="1">
                <a:solidFill>
                  <a:srgbClr val="FF0000"/>
                </a:solidFill>
                <a:latin typeface="Times New Roman"/>
              </a:rPr>
              <a:t>a</a:t>
            </a:r>
            <a:r>
              <a:rPr lang="ru-RU" sz="4800" i="1" baseline="30000">
                <a:solidFill>
                  <a:srgbClr val="FF0000"/>
                </a:solidFill>
                <a:latin typeface="Times New Roman"/>
              </a:rPr>
              <a:t>2</a:t>
            </a:r>
            <a:r>
              <a:rPr lang="ru-RU" sz="4800" i="1">
                <a:solidFill>
                  <a:srgbClr val="FF0000"/>
                </a:solidFill>
                <a:latin typeface="Times New Roman"/>
              </a:rPr>
              <a:t> = </a:t>
            </a:r>
            <a:endParaRPr/>
          </a:p>
        </p:txBody>
      </p:sp>
      <p:sp>
        <p:nvSpPr>
          <p:cNvPr id="911408" name="Freeform 48" hidden="0"/>
          <p:cNvSpPr/>
          <p:nvPr isPhoto="0" userDrawn="0"/>
        </p:nvSpPr>
        <p:spPr bwMode="auto">
          <a:xfrm>
            <a:off x="838200" y="3248025"/>
            <a:ext cx="3178175" cy="2578100"/>
          </a:xfrm>
          <a:custGeom>
            <a:avLst/>
            <a:gdLst>
              <a:gd name="T0" fmla="*/ 0 w 2002"/>
              <a:gd name="T1" fmla="*/ 1622 h 1624"/>
              <a:gd name="T2" fmla="*/ 2002 w 2002"/>
              <a:gd name="T3" fmla="*/ 1624 h 1624"/>
              <a:gd name="T4" fmla="*/ 1322 w 2002"/>
              <a:gd name="T5" fmla="*/ 0 h 1624"/>
              <a:gd name="T6" fmla="*/ 0 w 2002"/>
              <a:gd name="T7" fmla="*/ 1622 h 16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002" h="1624" fill="norm" stroke="1" extrusionOk="0">
                <a:moveTo>
                  <a:pt x="0" y="1622"/>
                </a:moveTo>
                <a:lnTo>
                  <a:pt x="2002" y="1624"/>
                </a:lnTo>
                <a:lnTo>
                  <a:pt x="1322" y="0"/>
                </a:lnTo>
                <a:lnTo>
                  <a:pt x="0" y="1622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rgbClr val="00FFFF">
                  <a:alpha val="64999"/>
                </a:srgbClr>
              </a:gs>
            </a:gsLst>
            <a:path path="rect"/>
          </a:gradFill>
          <a:ln w="9525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11409" name="Text Box 49" hidden="0"/>
          <p:cNvSpPr txBox="1">
            <a:spLocks noChangeArrowheads="1"/>
          </p:cNvSpPr>
          <p:nvPr isPhoto="0" userDrawn="0"/>
        </p:nvSpPr>
        <p:spPr bwMode="auto">
          <a:xfrm>
            <a:off x="3886200" y="5715000"/>
            <a:ext cx="455613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B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911410" name="Text Box 50" hidden="0"/>
          <p:cNvSpPr txBox="1">
            <a:spLocks noChangeArrowheads="1"/>
          </p:cNvSpPr>
          <p:nvPr isPhoto="0" userDrawn="0"/>
        </p:nvSpPr>
        <p:spPr bwMode="auto">
          <a:xfrm>
            <a:off x="3429000" y="4038600"/>
            <a:ext cx="438149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>
                <a:solidFill>
                  <a:srgbClr val="FF0000"/>
                </a:solidFill>
                <a:latin typeface="Times New Roman"/>
              </a:rPr>
              <a:t>a</a:t>
            </a:r>
            <a:endParaRPr lang="ru-RU" sz="40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11411" name="Text Box 51" hidden="0"/>
          <p:cNvSpPr txBox="1">
            <a:spLocks noChangeArrowheads="1"/>
          </p:cNvSpPr>
          <p:nvPr isPhoto="0" userDrawn="0"/>
        </p:nvSpPr>
        <p:spPr bwMode="auto">
          <a:xfrm>
            <a:off x="457200" y="5638800"/>
            <a:ext cx="477838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A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911412" name="Text Box 52" hidden="0"/>
          <p:cNvSpPr txBox="1">
            <a:spLocks noChangeArrowheads="1"/>
          </p:cNvSpPr>
          <p:nvPr isPhoto="0" userDrawn="0"/>
        </p:nvSpPr>
        <p:spPr bwMode="auto">
          <a:xfrm>
            <a:off x="2286000" y="2895600"/>
            <a:ext cx="477838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C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911413" name="Text Box 53" hidden="0"/>
          <p:cNvSpPr txBox="1">
            <a:spLocks noChangeArrowheads="1"/>
          </p:cNvSpPr>
          <p:nvPr isPhoto="0" userDrawn="0"/>
        </p:nvSpPr>
        <p:spPr bwMode="auto">
          <a:xfrm>
            <a:off x="2286000" y="5715000"/>
            <a:ext cx="409575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>
                <a:solidFill>
                  <a:srgbClr val="FF0000"/>
                </a:solidFill>
                <a:latin typeface="Times New Roman"/>
              </a:rPr>
              <a:t>c</a:t>
            </a:r>
            <a:endParaRPr lang="ru-RU" sz="40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11414" name="Text Box 54" hidden="0"/>
          <p:cNvSpPr txBox="1">
            <a:spLocks noChangeArrowheads="1"/>
          </p:cNvSpPr>
          <p:nvPr isPhoto="0" userDrawn="0"/>
        </p:nvSpPr>
        <p:spPr bwMode="auto">
          <a:xfrm>
            <a:off x="1447800" y="3962400"/>
            <a:ext cx="438149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>
                <a:solidFill>
                  <a:srgbClr val="FF0000"/>
                </a:solidFill>
                <a:latin typeface="Times New Roman"/>
              </a:rPr>
              <a:t>b</a:t>
            </a:r>
            <a:endParaRPr lang="ru-RU" sz="40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11420" name="Rectangle 60" hidden="0"/>
          <p:cNvSpPr>
            <a:spLocks noChangeArrowheads="1"/>
          </p:cNvSpPr>
          <p:nvPr isPhoto="0" userDrawn="0"/>
        </p:nvSpPr>
        <p:spPr bwMode="auto">
          <a:xfrm>
            <a:off x="782910" y="412654"/>
            <a:ext cx="8001000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>
                <a:latin typeface="Bookman Old Style"/>
              </a:rPr>
              <a:t>Квадрат стороны треугольника равен </a:t>
            </a:r>
            <a:endParaRPr/>
          </a:p>
        </p:txBody>
      </p:sp>
      <p:sp>
        <p:nvSpPr>
          <p:cNvPr id="911421" name="Rectangle 61" hidden="0"/>
          <p:cNvSpPr>
            <a:spLocks noChangeArrowheads="1"/>
          </p:cNvSpPr>
          <p:nvPr isPhoto="0" userDrawn="0"/>
        </p:nvSpPr>
        <p:spPr bwMode="auto">
          <a:xfrm>
            <a:off x="294693" y="849057"/>
            <a:ext cx="8077200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>
                <a:latin typeface="Bookman Old Style"/>
              </a:rPr>
              <a:t>    сумме квадратов двух других сторон </a:t>
            </a:r>
            <a:endParaRPr/>
          </a:p>
        </p:txBody>
      </p:sp>
      <p:sp>
        <p:nvSpPr>
          <p:cNvPr id="911422" name="Rectangle 62" hidden="0"/>
          <p:cNvSpPr>
            <a:spLocks noChangeArrowheads="1"/>
          </p:cNvSpPr>
          <p:nvPr isPhoto="0" userDrawn="0"/>
        </p:nvSpPr>
        <p:spPr bwMode="auto">
          <a:xfrm>
            <a:off x="1697310" y="1689610"/>
            <a:ext cx="7086600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800">
                <a:latin typeface="Bookman Old Style"/>
              </a:rPr>
              <a:t>     на косинус угла между ними.</a:t>
            </a:r>
            <a:endParaRPr/>
          </a:p>
        </p:txBody>
      </p:sp>
      <p:sp>
        <p:nvSpPr>
          <p:cNvPr id="911423" name="Rectangle 63" hidden="0"/>
          <p:cNvSpPr>
            <a:spLocks noChangeArrowheads="1"/>
          </p:cNvSpPr>
          <p:nvPr isPhoto="0" userDrawn="0"/>
        </p:nvSpPr>
        <p:spPr bwMode="auto">
          <a:xfrm>
            <a:off x="761170" y="1271063"/>
            <a:ext cx="8336141" cy="95410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>
                <a:latin typeface="Bookman Old Style"/>
              </a:rPr>
              <a:t>минус удвоенное произведение этих сторон </a:t>
            </a:r>
            <a:endParaRPr/>
          </a:p>
        </p:txBody>
      </p:sp>
      <p:sp>
        <p:nvSpPr>
          <p:cNvPr id="911424" name="Text Box 64" hidden="0"/>
          <p:cNvSpPr txBox="1">
            <a:spLocks noChangeArrowheads="1"/>
          </p:cNvSpPr>
          <p:nvPr isPhoto="0" userDrawn="0"/>
        </p:nvSpPr>
        <p:spPr bwMode="auto">
          <a:xfrm>
            <a:off x="4364038" y="2286000"/>
            <a:ext cx="1817687" cy="8239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800" i="1">
                <a:solidFill>
                  <a:srgbClr val="FF0000"/>
                </a:solidFill>
                <a:latin typeface="Times New Roman"/>
              </a:rPr>
              <a:t>b</a:t>
            </a:r>
            <a:r>
              <a:rPr lang="ru-RU" sz="4800" i="1" baseline="30000">
                <a:solidFill>
                  <a:srgbClr val="FF0000"/>
                </a:solidFill>
                <a:latin typeface="Times New Roman"/>
              </a:rPr>
              <a:t>2</a:t>
            </a:r>
            <a:r>
              <a:rPr lang="ru-RU" sz="4800" i="1">
                <a:solidFill>
                  <a:srgbClr val="FF0000"/>
                </a:solidFill>
                <a:latin typeface="Times New Roman"/>
              </a:rPr>
              <a:t> </a:t>
            </a:r>
            <a:r>
              <a:rPr lang="en-US" sz="4800" i="1">
                <a:solidFill>
                  <a:srgbClr val="FF0000"/>
                </a:solidFill>
                <a:latin typeface="Times New Roman"/>
              </a:rPr>
              <a:t>+ c</a:t>
            </a:r>
            <a:r>
              <a:rPr lang="en-US" sz="4800" i="1" baseline="30000">
                <a:solidFill>
                  <a:srgbClr val="FF0000"/>
                </a:solidFill>
                <a:latin typeface="Times New Roman"/>
              </a:rPr>
              <a:t>2</a:t>
            </a:r>
            <a:endParaRPr lang="ru-RU" sz="48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11425" name="Text Box 65" hidden="0"/>
          <p:cNvSpPr txBox="1">
            <a:spLocks noChangeArrowheads="1"/>
          </p:cNvSpPr>
          <p:nvPr isPhoto="0" userDrawn="0"/>
        </p:nvSpPr>
        <p:spPr bwMode="auto">
          <a:xfrm>
            <a:off x="6096000" y="2286000"/>
            <a:ext cx="1622425" cy="8239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800" i="1">
                <a:solidFill>
                  <a:srgbClr val="FF0000"/>
                </a:solidFill>
                <a:latin typeface="Times New Roman"/>
              </a:rPr>
              <a:t>– 2bc</a:t>
            </a:r>
            <a:r>
              <a:rPr lang="en-US" sz="4800" i="1" baseline="30000">
                <a:solidFill>
                  <a:srgbClr val="FF0000"/>
                </a:solidFill>
                <a:latin typeface="Times New Roman"/>
              </a:rPr>
              <a:t> </a:t>
            </a:r>
            <a:endParaRPr lang="ru-RU" sz="48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11427" name="Text Box 67" hidden="0"/>
          <p:cNvSpPr txBox="1">
            <a:spLocks noChangeArrowheads="1"/>
          </p:cNvSpPr>
          <p:nvPr isPhoto="0" userDrawn="0"/>
        </p:nvSpPr>
        <p:spPr bwMode="auto">
          <a:xfrm>
            <a:off x="7564438" y="2286000"/>
            <a:ext cx="1503362" cy="8239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800" i="1">
                <a:solidFill>
                  <a:srgbClr val="FF0000"/>
                </a:solidFill>
                <a:latin typeface="Times New Roman"/>
              </a:rPr>
              <a:t>cosA</a:t>
            </a:r>
            <a:r>
              <a:rPr lang="en-US" sz="4800" i="1" baseline="30000">
                <a:solidFill>
                  <a:srgbClr val="FF0000"/>
                </a:solidFill>
                <a:latin typeface="Times New Roman"/>
              </a:rPr>
              <a:t> </a:t>
            </a:r>
            <a:endParaRPr lang="ru-RU" sz="48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11429" name="Freeform 69" hidden="0"/>
          <p:cNvSpPr/>
          <p:nvPr isPhoto="0" userDrawn="0"/>
        </p:nvSpPr>
        <p:spPr bwMode="auto">
          <a:xfrm rot="6572199">
            <a:off x="1187450" y="5365750"/>
            <a:ext cx="330200" cy="419100"/>
          </a:xfrm>
          <a:custGeom>
            <a:avLst/>
            <a:gdLst>
              <a:gd name="T0" fmla="*/ 208 w 208"/>
              <a:gd name="T1" fmla="*/ 0 h 264"/>
              <a:gd name="T2" fmla="*/ 48 w 208"/>
              <a:gd name="T3" fmla="*/ 120 h 264"/>
              <a:gd name="T4" fmla="*/ 0 w 208"/>
              <a:gd name="T5" fmla="*/ 264 h 2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8" h="264" fill="norm" stroke="1" extrusionOk="0">
                <a:moveTo>
                  <a:pt x="208" y="0"/>
                </a:moveTo>
                <a:cubicBezTo>
                  <a:pt x="184" y="20"/>
                  <a:pt x="83" y="76"/>
                  <a:pt x="48" y="120"/>
                </a:cubicBezTo>
                <a:cubicBezTo>
                  <a:pt x="13" y="164"/>
                  <a:pt x="8" y="212"/>
                  <a:pt x="0" y="264"/>
                </a:cubicBezTo>
              </a:path>
            </a:pathLst>
          </a:custGeom>
          <a:noFill/>
          <a:ln w="38100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11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14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11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11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14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14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911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911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500" fill="hold"/>
                                        <p:tgtEl>
                                          <p:spTgt spid="9114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33CC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7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8" dur="500" fill="hold"/>
                                        <p:tgtEl>
                                          <p:spTgt spid="9114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33CC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911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911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911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2" dur="2000" fill="hold"/>
                                        <p:tgtEl>
                                          <p:spTgt spid="9114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33CC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3" presetID="35" presetClass="emph" presetSubtype="0" repeatCount="5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4" dur="500" fill="hold"/>
                                        <p:tgtEl>
                                          <p:spTgt spid="911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14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970754" name="Group 2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70755" name="Freeform 3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0756" name="Freeform 4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0757" name="Freeform 5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0758" name="Freeform 6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0759" name="Freeform 7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0760" name="Freeform 8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0761" name="Freeform 9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0762" name="Freeform 10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70763" name="Text Box 11" hidden="0"/>
          <p:cNvSpPr txBox="1">
            <a:spLocks noChangeArrowheads="1"/>
          </p:cNvSpPr>
          <p:nvPr isPhoto="0" userDrawn="0"/>
        </p:nvSpPr>
        <p:spPr bwMode="auto">
          <a:xfrm>
            <a:off x="381000" y="2286000"/>
            <a:ext cx="1712913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solidFill>
                  <a:srgbClr val="FF0000"/>
                </a:solidFill>
                <a:latin typeface="Times New Roman"/>
              </a:rPr>
              <a:t>AB</a:t>
            </a:r>
            <a:r>
              <a:rPr lang="ru-RU" sz="4400" i="1" baseline="30000">
                <a:solidFill>
                  <a:srgbClr val="FF0000"/>
                </a:solidFill>
                <a:latin typeface="Times New Roman"/>
              </a:rPr>
              <a:t>2</a:t>
            </a:r>
            <a:r>
              <a:rPr lang="ru-RU" sz="4400" i="1">
                <a:solidFill>
                  <a:srgbClr val="FF0000"/>
                </a:solidFill>
                <a:latin typeface="Times New Roman"/>
              </a:rPr>
              <a:t> = </a:t>
            </a:r>
            <a:endParaRPr/>
          </a:p>
        </p:txBody>
      </p:sp>
      <p:sp>
        <p:nvSpPr>
          <p:cNvPr id="970772" name="Rectangle 20" hidden="0"/>
          <p:cNvSpPr>
            <a:spLocks noChangeArrowheads="1"/>
          </p:cNvSpPr>
          <p:nvPr isPhoto="0" userDrawn="0"/>
        </p:nvSpPr>
        <p:spPr bwMode="auto">
          <a:xfrm>
            <a:off x="614879" y="590996"/>
            <a:ext cx="8425661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i="1">
                <a:solidFill>
                  <a:srgbClr val="002060"/>
                </a:solidFill>
                <a:latin typeface="Times New Roman"/>
                <a:cs typeface="Times New Roman"/>
              </a:rPr>
              <a:t>Квадрат стороны треугольника равен </a:t>
            </a:r>
            <a:endParaRPr/>
          </a:p>
        </p:txBody>
      </p:sp>
      <p:sp>
        <p:nvSpPr>
          <p:cNvPr id="970773" name="Rectangle 21" hidden="0"/>
          <p:cNvSpPr>
            <a:spLocks noChangeArrowheads="1"/>
          </p:cNvSpPr>
          <p:nvPr isPhoto="0" userDrawn="0"/>
        </p:nvSpPr>
        <p:spPr bwMode="auto">
          <a:xfrm>
            <a:off x="195246" y="998624"/>
            <a:ext cx="8534400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i="1">
                <a:solidFill>
                  <a:srgbClr val="002060"/>
                </a:solidFill>
                <a:latin typeface="Times New Roman"/>
                <a:cs typeface="Times New Roman"/>
              </a:rPr>
              <a:t>    сумме квадратов двух других сторон </a:t>
            </a:r>
            <a:endParaRPr/>
          </a:p>
        </p:txBody>
      </p:sp>
      <p:sp>
        <p:nvSpPr>
          <p:cNvPr id="970774" name="Rectangle 22" hidden="0"/>
          <p:cNvSpPr>
            <a:spLocks noChangeArrowheads="1"/>
          </p:cNvSpPr>
          <p:nvPr isPhoto="0" userDrawn="0"/>
        </p:nvSpPr>
        <p:spPr bwMode="auto">
          <a:xfrm>
            <a:off x="-22225" y="1844387"/>
            <a:ext cx="7086600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 i="1">
                <a:solidFill>
                  <a:srgbClr val="002060"/>
                </a:solidFill>
                <a:latin typeface="Times New Roman"/>
                <a:cs typeface="Times New Roman"/>
              </a:rPr>
              <a:t>     на косинус угла между ними.</a:t>
            </a:r>
            <a:endParaRPr/>
          </a:p>
        </p:txBody>
      </p:sp>
      <p:sp>
        <p:nvSpPr>
          <p:cNvPr id="970775" name="Rectangle 23" hidden="0"/>
          <p:cNvSpPr>
            <a:spLocks noChangeArrowheads="1"/>
          </p:cNvSpPr>
          <p:nvPr isPhoto="0" userDrawn="0"/>
        </p:nvSpPr>
        <p:spPr bwMode="auto">
          <a:xfrm>
            <a:off x="517905" y="1434582"/>
            <a:ext cx="8294035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i="1">
                <a:solidFill>
                  <a:srgbClr val="002060"/>
                </a:solidFill>
                <a:latin typeface="Times New Roman"/>
                <a:cs typeface="Times New Roman"/>
              </a:rPr>
              <a:t>минус удвоенное произведение этих сторон </a:t>
            </a:r>
            <a:endParaRPr/>
          </a:p>
        </p:txBody>
      </p:sp>
      <p:sp>
        <p:nvSpPr>
          <p:cNvPr id="970776" name="Text Box 24" hidden="0"/>
          <p:cNvSpPr txBox="1">
            <a:spLocks noChangeArrowheads="1"/>
          </p:cNvSpPr>
          <p:nvPr isPhoto="0" userDrawn="0"/>
        </p:nvSpPr>
        <p:spPr bwMode="auto">
          <a:xfrm>
            <a:off x="1905000" y="2286000"/>
            <a:ext cx="2643188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solidFill>
                  <a:srgbClr val="FF0000"/>
                </a:solidFill>
                <a:latin typeface="Times New Roman"/>
              </a:rPr>
              <a:t>BC</a:t>
            </a:r>
            <a:r>
              <a:rPr lang="ru-RU" sz="4400" i="1" baseline="30000">
                <a:solidFill>
                  <a:srgbClr val="FF0000"/>
                </a:solidFill>
                <a:latin typeface="Times New Roman"/>
              </a:rPr>
              <a:t>2</a:t>
            </a:r>
            <a:r>
              <a:rPr lang="ru-RU" sz="4400" i="1">
                <a:solidFill>
                  <a:srgbClr val="FF0000"/>
                </a:solidFill>
                <a:latin typeface="Times New Roman"/>
              </a:rPr>
              <a:t> </a:t>
            </a:r>
            <a:r>
              <a:rPr lang="en-US" sz="4400" i="1">
                <a:solidFill>
                  <a:srgbClr val="FF0000"/>
                </a:solidFill>
                <a:latin typeface="Times New Roman"/>
              </a:rPr>
              <a:t>+ CA</a:t>
            </a:r>
            <a:r>
              <a:rPr lang="en-US" sz="4400" i="1" baseline="30000">
                <a:solidFill>
                  <a:srgbClr val="FF0000"/>
                </a:solidFill>
                <a:latin typeface="Times New Roman"/>
              </a:rPr>
              <a:t>2</a:t>
            </a:r>
            <a:endParaRPr lang="ru-RU" sz="44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70778" name="Text Box 26" hidden="0"/>
          <p:cNvSpPr txBox="1">
            <a:spLocks noChangeArrowheads="1"/>
          </p:cNvSpPr>
          <p:nvPr isPhoto="0" userDrawn="0"/>
        </p:nvSpPr>
        <p:spPr bwMode="auto">
          <a:xfrm>
            <a:off x="7292975" y="2286000"/>
            <a:ext cx="1020763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solidFill>
                  <a:srgbClr val="FF0000"/>
                </a:solidFill>
                <a:latin typeface="Times New Roman"/>
              </a:rPr>
              <a:t>cos</a:t>
            </a:r>
            <a:r>
              <a:rPr lang="en-US" sz="4400" i="1" baseline="30000">
                <a:solidFill>
                  <a:srgbClr val="FF0000"/>
                </a:solidFill>
                <a:latin typeface="Times New Roman"/>
              </a:rPr>
              <a:t> </a:t>
            </a:r>
            <a:endParaRPr lang="ru-RU" sz="44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70780" name="Rectangle 28" hidden="0"/>
          <p:cNvSpPr>
            <a:spLocks noChangeArrowheads="1"/>
          </p:cNvSpPr>
          <p:nvPr isPhoto="0" userDrawn="0"/>
        </p:nvSpPr>
        <p:spPr bwMode="auto">
          <a:xfrm>
            <a:off x="642759" y="214356"/>
            <a:ext cx="8710340" cy="46166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i="1" u="sng">
                <a:solidFill>
                  <a:srgbClr val="C00000"/>
                </a:solidFill>
                <a:latin typeface="Bookman Old Style"/>
              </a:rPr>
              <a:t> </a:t>
            </a:r>
            <a:r>
              <a:rPr lang="ru-RU" i="1" u="sng">
                <a:solidFill>
                  <a:srgbClr val="C00000"/>
                </a:solidFill>
                <a:latin typeface="Bookman Old Style"/>
              </a:rPr>
              <a:t>Теорема косинусов (∆АВС – прямоугольный)     </a:t>
            </a:r>
            <a:endParaRPr lang="ru-RU" i="1" u="sng">
              <a:solidFill>
                <a:srgbClr val="C00000"/>
              </a:solidFill>
              <a:latin typeface="Bookman Old Style"/>
            </a:endParaRPr>
          </a:p>
        </p:txBody>
      </p:sp>
      <p:grpSp>
        <p:nvGrpSpPr>
          <p:cNvPr id="970788" name="Group 36" hidden="0"/>
          <p:cNvGrpSpPr/>
          <p:nvPr isPhoto="0" userDrawn="0"/>
        </p:nvGrpSpPr>
        <p:grpSpPr bwMode="auto">
          <a:xfrm>
            <a:off x="436563" y="3152775"/>
            <a:ext cx="3983037" cy="3400425"/>
            <a:chOff x="192" y="1680"/>
            <a:chExt cx="2509" cy="2142"/>
          </a:xfrm>
        </p:grpSpPr>
        <p:sp>
          <p:nvSpPr>
            <p:cNvPr id="970783" name="Text Box 31" hidden="0"/>
            <p:cNvSpPr txBox="1">
              <a:spLocks noChangeArrowheads="1"/>
            </p:cNvSpPr>
            <p:nvPr isPhoto="0" userDrawn="0"/>
          </p:nvSpPr>
          <p:spPr bwMode="auto">
            <a:xfrm>
              <a:off x="2400" y="3456"/>
              <a:ext cx="301" cy="36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>
                  <a:solidFill>
                    <a:schemeClr val="tx1"/>
                  </a:solidFill>
                  <a:latin typeface="Times New Roman"/>
                </a:rPr>
                <a:t>A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  <p:sp>
          <p:nvSpPr>
            <p:cNvPr id="970784" name="Text Box 32" hidden="0"/>
            <p:cNvSpPr txBox="1">
              <a:spLocks noChangeArrowheads="1"/>
            </p:cNvSpPr>
            <p:nvPr isPhoto="0" userDrawn="0"/>
          </p:nvSpPr>
          <p:spPr bwMode="auto">
            <a:xfrm>
              <a:off x="288" y="3456"/>
              <a:ext cx="301" cy="36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>
                  <a:solidFill>
                    <a:schemeClr val="tx1"/>
                  </a:solidFill>
                  <a:latin typeface="Times New Roman"/>
                </a:rPr>
                <a:t>C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  <p:sp>
          <p:nvSpPr>
            <p:cNvPr id="970785" name="Text Box 33" hidden="0"/>
            <p:cNvSpPr txBox="1">
              <a:spLocks noChangeArrowheads="1"/>
            </p:cNvSpPr>
            <p:nvPr isPhoto="0" userDrawn="0"/>
          </p:nvSpPr>
          <p:spPr bwMode="auto">
            <a:xfrm>
              <a:off x="192" y="1680"/>
              <a:ext cx="351" cy="36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>
                  <a:solidFill>
                    <a:schemeClr val="tx1"/>
                  </a:solidFill>
                  <a:latin typeface="Times New Roman"/>
                </a:rPr>
                <a:t> B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  <p:grpSp>
          <p:nvGrpSpPr>
            <p:cNvPr id="970787" name="Group 35" hidden="0"/>
            <p:cNvGrpSpPr/>
            <p:nvPr isPhoto="0" userDrawn="0"/>
          </p:nvGrpSpPr>
          <p:grpSpPr bwMode="auto">
            <a:xfrm rot="5400000">
              <a:off x="679" y="1769"/>
              <a:ext cx="1530" cy="1928"/>
              <a:chOff x="377" y="1688"/>
              <a:chExt cx="1530" cy="1928"/>
            </a:xfrm>
          </p:grpSpPr>
          <p:sp>
            <p:nvSpPr>
              <p:cNvPr id="970782" name="Freeform 30" hidden="0"/>
              <p:cNvSpPr/>
              <p:nvPr isPhoto="0" userDrawn="0"/>
            </p:nvSpPr>
            <p:spPr bwMode="auto">
              <a:xfrm>
                <a:off x="377" y="1688"/>
                <a:ext cx="1530" cy="1928"/>
              </a:xfrm>
              <a:custGeom>
                <a:avLst/>
                <a:gdLst>
                  <a:gd name="T0" fmla="*/ 0 w 1530"/>
                  <a:gd name="T1" fmla="*/ 1908 h 1928"/>
                  <a:gd name="T2" fmla="*/ 1522 w 1530"/>
                  <a:gd name="T3" fmla="*/ 1928 h 1928"/>
                  <a:gd name="T4" fmla="*/ 1530 w 1530"/>
                  <a:gd name="T5" fmla="*/ 0 h 1928"/>
                  <a:gd name="T6" fmla="*/ 0 w 1530"/>
                  <a:gd name="T7" fmla="*/ 1908 h 19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30" h="1928" fill="norm" stroke="1" extrusionOk="0">
                    <a:moveTo>
                      <a:pt x="0" y="1908"/>
                    </a:moveTo>
                    <a:lnTo>
                      <a:pt x="1522" y="1928"/>
                    </a:lnTo>
                    <a:lnTo>
                      <a:pt x="1530" y="0"/>
                    </a:lnTo>
                    <a:lnTo>
                      <a:pt x="0" y="190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00FFFF">
                      <a:alpha val="64999"/>
                    </a:srgbClr>
                  </a:gs>
                </a:gsLst>
                <a:path path="rect"/>
              </a:gradFill>
              <a:ln w="9525" cap="flat" cmpd="sng">
                <a:solidFill>
                  <a:srgbClr val="000000"/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70786" name="Freeform 34" hidden="0"/>
              <p:cNvSpPr/>
              <p:nvPr isPhoto="0" userDrawn="0"/>
            </p:nvSpPr>
            <p:spPr bwMode="auto">
              <a:xfrm>
                <a:off x="1715" y="3447"/>
                <a:ext cx="186" cy="162"/>
              </a:xfrm>
              <a:custGeom>
                <a:avLst/>
                <a:gdLst>
                  <a:gd name="T0" fmla="*/ 186 w 186"/>
                  <a:gd name="T1" fmla="*/ 0 h 162"/>
                  <a:gd name="T2" fmla="*/ 0 w 186"/>
                  <a:gd name="T3" fmla="*/ 1 h 162"/>
                  <a:gd name="T4" fmla="*/ 3 w 186"/>
                  <a:gd name="T5" fmla="*/ 162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6" h="162" fill="norm" stroke="1" extrusionOk="0">
                    <a:moveTo>
                      <a:pt x="186" y="0"/>
                    </a:moveTo>
                    <a:lnTo>
                      <a:pt x="0" y="1"/>
                    </a:lnTo>
                    <a:lnTo>
                      <a:pt x="3" y="162"/>
                    </a:ln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grpSp>
        <p:nvGrpSpPr>
          <p:cNvPr id="970791" name="Group 39" hidden="0"/>
          <p:cNvGrpSpPr/>
          <p:nvPr isPhoto="0" userDrawn="0"/>
        </p:nvGrpSpPr>
        <p:grpSpPr bwMode="auto">
          <a:xfrm>
            <a:off x="4495800" y="2286000"/>
            <a:ext cx="3200400" cy="762000"/>
            <a:chOff x="2832" y="1440"/>
            <a:chExt cx="2016" cy="480"/>
          </a:xfrm>
        </p:grpSpPr>
        <p:sp>
          <p:nvSpPr>
            <p:cNvPr id="970777" name="Text Box 25" hidden="0"/>
            <p:cNvSpPr txBox="1">
              <a:spLocks noChangeArrowheads="1"/>
            </p:cNvSpPr>
            <p:nvPr isPhoto="0" userDrawn="0"/>
          </p:nvSpPr>
          <p:spPr bwMode="auto">
            <a:xfrm>
              <a:off x="2832" y="1440"/>
              <a:ext cx="2016" cy="48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4400" i="1">
                  <a:solidFill>
                    <a:srgbClr val="FF0000"/>
                  </a:solidFill>
                  <a:latin typeface="Times New Roman"/>
                </a:rPr>
                <a:t>– </a:t>
              </a:r>
              <a:r>
                <a:rPr lang="en-US" sz="4400">
                  <a:solidFill>
                    <a:srgbClr val="FF0000"/>
                  </a:solidFill>
                  <a:latin typeface="Times New Roman"/>
                </a:rPr>
                <a:t>2  </a:t>
              </a:r>
              <a:r>
                <a:rPr lang="en-US" sz="4400" i="1">
                  <a:solidFill>
                    <a:srgbClr val="FF0000"/>
                  </a:solidFill>
                  <a:latin typeface="Times New Roman"/>
                </a:rPr>
                <a:t>BC  CA</a:t>
              </a:r>
              <a:r>
                <a:rPr lang="en-US" sz="4400" i="1" baseline="30000">
                  <a:solidFill>
                    <a:srgbClr val="FF0000"/>
                  </a:solidFill>
                  <a:latin typeface="Times New Roman"/>
                </a:rPr>
                <a:t> </a:t>
              </a:r>
              <a:endParaRPr lang="ru-RU" sz="4400" i="1">
                <a:solidFill>
                  <a:srgbClr val="FF0000"/>
                </a:solidFill>
                <a:latin typeface="Times New Roman"/>
              </a:endParaRPr>
            </a:p>
          </p:txBody>
        </p:sp>
        <p:sp>
          <p:nvSpPr>
            <p:cNvPr id="970789" name="Oval 37" hidden="0"/>
            <p:cNvSpPr>
              <a:spLocks noChangeArrowheads="1"/>
            </p:cNvSpPr>
            <p:nvPr isPhoto="0" userDrawn="0"/>
          </p:nvSpPr>
          <p:spPr bwMode="auto">
            <a:xfrm>
              <a:off x="3408" y="1680"/>
              <a:ext cx="48" cy="48"/>
            </a:xfrm>
            <a:prstGeom prst="ellipse">
              <a:avLst/>
            </a:prstGeom>
            <a:solidFill>
              <a:srgbClr val="FF0000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0790" name="Oval 38" hidden="0"/>
            <p:cNvSpPr>
              <a:spLocks noChangeArrowheads="1"/>
            </p:cNvSpPr>
            <p:nvPr isPhoto="0" userDrawn="0"/>
          </p:nvSpPr>
          <p:spPr bwMode="auto">
            <a:xfrm>
              <a:off x="4032" y="1680"/>
              <a:ext cx="48" cy="48"/>
            </a:xfrm>
            <a:prstGeom prst="ellipse">
              <a:avLst/>
            </a:prstGeom>
            <a:solidFill>
              <a:srgbClr val="FF0000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70792" name="Text Box 40" hidden="0"/>
          <p:cNvSpPr txBox="1">
            <a:spLocks noChangeArrowheads="1"/>
          </p:cNvSpPr>
          <p:nvPr isPhoto="0" userDrawn="0"/>
        </p:nvSpPr>
        <p:spPr bwMode="auto">
          <a:xfrm>
            <a:off x="1143000" y="5181600"/>
            <a:ext cx="1019174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solidFill>
                  <a:srgbClr val="FF0000"/>
                </a:solidFill>
                <a:latin typeface="Times New Roman"/>
              </a:rPr>
              <a:t>90</a:t>
            </a:r>
            <a:r>
              <a:rPr lang="en-US" sz="4400" i="1" baseline="30000">
                <a:solidFill>
                  <a:srgbClr val="FF0000"/>
                </a:solidFill>
                <a:latin typeface="Times New Roman"/>
              </a:rPr>
              <a:t>0 </a:t>
            </a:r>
            <a:endParaRPr lang="ru-RU" sz="44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70793" name="Text Box 41" hidden="0"/>
          <p:cNvSpPr txBox="1">
            <a:spLocks noChangeArrowheads="1"/>
          </p:cNvSpPr>
          <p:nvPr isPhoto="0" userDrawn="0"/>
        </p:nvSpPr>
        <p:spPr bwMode="auto">
          <a:xfrm>
            <a:off x="8113713" y="2286000"/>
            <a:ext cx="649287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solidFill>
                  <a:srgbClr val="FF0000"/>
                </a:solidFill>
                <a:latin typeface="Times New Roman"/>
              </a:rPr>
              <a:t>C</a:t>
            </a:r>
            <a:r>
              <a:rPr lang="en-US" sz="4400" i="1" baseline="30000">
                <a:solidFill>
                  <a:srgbClr val="FF0000"/>
                </a:solidFill>
                <a:latin typeface="Times New Roman"/>
              </a:rPr>
              <a:t> </a:t>
            </a:r>
            <a:endParaRPr lang="ru-RU" sz="44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70794" name="Text Box 42" hidden="0"/>
          <p:cNvSpPr txBox="1">
            <a:spLocks noChangeArrowheads="1"/>
          </p:cNvSpPr>
          <p:nvPr isPhoto="0" userDrawn="0"/>
        </p:nvSpPr>
        <p:spPr bwMode="auto">
          <a:xfrm>
            <a:off x="7848600" y="1828800"/>
            <a:ext cx="561975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/>
              <a:t>0</a:t>
            </a:r>
            <a:r>
              <a:rPr lang="en-US" sz="4000" baseline="30000">
                <a:solidFill>
                  <a:srgbClr val="FF0000"/>
                </a:solidFill>
              </a:rPr>
              <a:t> </a:t>
            </a:r>
            <a:endParaRPr lang="ru-RU" sz="4000">
              <a:solidFill>
                <a:srgbClr val="FF0000"/>
              </a:solidFill>
            </a:endParaRPr>
          </a:p>
        </p:txBody>
      </p:sp>
      <p:sp>
        <p:nvSpPr>
          <p:cNvPr id="970795" name="Text Box 43" hidden="0"/>
          <p:cNvSpPr txBox="1">
            <a:spLocks noChangeArrowheads="1"/>
          </p:cNvSpPr>
          <p:nvPr isPhoto="0" userDrawn="0"/>
        </p:nvSpPr>
        <p:spPr bwMode="auto">
          <a:xfrm>
            <a:off x="3886200" y="3124200"/>
            <a:ext cx="457200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4400" i="1">
                <a:solidFill>
                  <a:srgbClr val="FF0000"/>
                </a:solidFill>
                <a:latin typeface="Times New Roman"/>
              </a:rPr>
              <a:t>AB</a:t>
            </a:r>
            <a:r>
              <a:rPr lang="ru-RU" sz="4400" i="1" baseline="30000">
                <a:solidFill>
                  <a:srgbClr val="FF0000"/>
                </a:solidFill>
                <a:latin typeface="Times New Roman"/>
              </a:rPr>
              <a:t>2</a:t>
            </a:r>
            <a:r>
              <a:rPr lang="ru-RU" sz="4400" i="1">
                <a:solidFill>
                  <a:srgbClr val="FF0000"/>
                </a:solidFill>
                <a:latin typeface="Times New Roman"/>
              </a:rPr>
              <a:t> = </a:t>
            </a:r>
            <a:r>
              <a:rPr lang="en-US" sz="4400" i="1">
                <a:solidFill>
                  <a:srgbClr val="FF0000"/>
                </a:solidFill>
                <a:latin typeface="Times New Roman"/>
              </a:rPr>
              <a:t>BC</a:t>
            </a:r>
            <a:r>
              <a:rPr lang="en-US" sz="4400" i="1" baseline="30000">
                <a:solidFill>
                  <a:srgbClr val="FF0000"/>
                </a:solidFill>
                <a:latin typeface="Times New Roman"/>
              </a:rPr>
              <a:t>2</a:t>
            </a:r>
            <a:r>
              <a:rPr lang="en-US" sz="4400" i="1">
                <a:solidFill>
                  <a:srgbClr val="FF0000"/>
                </a:solidFill>
                <a:latin typeface="Times New Roman"/>
              </a:rPr>
              <a:t> + CA</a:t>
            </a:r>
            <a:r>
              <a:rPr lang="en-US" sz="4400" i="1" baseline="30000">
                <a:solidFill>
                  <a:srgbClr val="FF0000"/>
                </a:solidFill>
                <a:latin typeface="Times New Roman"/>
              </a:rPr>
              <a:t>2</a:t>
            </a:r>
            <a:endParaRPr lang="ru-RU" sz="44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970796" name="Rectangle 44" hidden="0"/>
          <p:cNvSpPr>
            <a:spLocks noChangeArrowheads="1"/>
          </p:cNvSpPr>
          <p:nvPr isPhoto="0" userDrawn="0"/>
        </p:nvSpPr>
        <p:spPr bwMode="auto">
          <a:xfrm>
            <a:off x="3765089" y="4186930"/>
            <a:ext cx="4800600" cy="1323439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>
                <a:solidFill>
                  <a:srgbClr val="7030A0"/>
                </a:solidFill>
                <a:latin typeface="Bookman Old Style"/>
              </a:rPr>
              <a:t>Теорему косинусов иногда называют </a:t>
            </a:r>
            <a:r>
              <a:rPr lang="ru-RU" i="1">
                <a:solidFill>
                  <a:srgbClr val="990099"/>
                </a:solidFill>
                <a:latin typeface="Bookman Old Style"/>
              </a:rPr>
              <a:t>обобщенной теоремой Пифагора.     </a:t>
            </a:r>
            <a:endParaRPr lang="ru-RU" sz="800" i="1">
              <a:solidFill>
                <a:srgbClr val="990099"/>
              </a:solidFill>
              <a:latin typeface="Bookman Old Style"/>
            </a:endParaRPr>
          </a:p>
          <a:p>
            <a:pPr algn="ctr">
              <a:defRPr/>
            </a:pPr>
            <a:r>
              <a:rPr lang="ru-RU" sz="800">
                <a:solidFill>
                  <a:srgbClr val="7030A0"/>
                </a:solidFill>
                <a:latin typeface="Bookman Old Style"/>
              </a:rPr>
              <a:t> </a:t>
            </a:r>
            <a:r>
              <a:rPr lang="ru-RU" sz="600">
                <a:solidFill>
                  <a:srgbClr val="7030A0"/>
                </a:solidFill>
                <a:latin typeface="Bookman Old Style"/>
              </a:rPr>
              <a:t>  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7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70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7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7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70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70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7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07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707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707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707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707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5" presetID="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11111E-6 L 0.73333 -0.34444 L 0.75816 -0.42407 " pathEditMode="relative" rAng="0" ptsTypes="AAA">
                                      <p:cBhvr>
                                        <p:cTn id="76" dur="1000" fill="hold"/>
                                        <p:tgtEl>
                                          <p:spTgt spid="9707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899" y="-21204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70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70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0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707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707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970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70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970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970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975874" name="Group 2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75875" name="Freeform 3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5876" name="Freeform 4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5877" name="Freeform 5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5878" name="Freeform 6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5879" name="Freeform 7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5880" name="Freeform 8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5881" name="Freeform 9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5882" name="Freeform 10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75883" name="Text Box 11" hidden="0"/>
          <p:cNvSpPr txBox="1">
            <a:spLocks noChangeArrowheads="1"/>
          </p:cNvSpPr>
          <p:nvPr isPhoto="0" userDrawn="0"/>
        </p:nvSpPr>
        <p:spPr bwMode="auto">
          <a:xfrm>
            <a:off x="381000" y="1676400"/>
            <a:ext cx="1712913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latin typeface="Times New Roman"/>
              </a:rPr>
              <a:t>XR</a:t>
            </a:r>
            <a:r>
              <a:rPr lang="ru-RU" sz="4400" i="1" baseline="30000">
                <a:latin typeface="Times New Roman"/>
              </a:rPr>
              <a:t>2</a:t>
            </a:r>
            <a:r>
              <a:rPr lang="ru-RU" sz="4400" i="1">
                <a:latin typeface="Times New Roman"/>
              </a:rPr>
              <a:t> = </a:t>
            </a:r>
            <a:endParaRPr/>
          </a:p>
        </p:txBody>
      </p:sp>
      <p:sp>
        <p:nvSpPr>
          <p:cNvPr id="975885" name="Rectangle 13" hidden="0"/>
          <p:cNvSpPr>
            <a:spLocks noChangeArrowheads="1"/>
          </p:cNvSpPr>
          <p:nvPr isPhoto="0" userDrawn="0"/>
        </p:nvSpPr>
        <p:spPr bwMode="auto">
          <a:xfrm>
            <a:off x="609600" y="152400"/>
            <a:ext cx="7086600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800" i="1">
                <a:solidFill>
                  <a:schemeClr val="bg2">
                    <a:lumMod val="50000"/>
                  </a:schemeClr>
                </a:solidFill>
                <a:latin typeface="Times New Roman"/>
                <a:cs typeface="Times New Roman"/>
              </a:rPr>
              <a:t>Квадрат стороны треугольника равен </a:t>
            </a:r>
            <a:endParaRPr/>
          </a:p>
        </p:txBody>
      </p:sp>
      <p:sp>
        <p:nvSpPr>
          <p:cNvPr id="975886" name="Rectangle 14" hidden="0"/>
          <p:cNvSpPr>
            <a:spLocks noChangeArrowheads="1"/>
          </p:cNvSpPr>
          <p:nvPr isPhoto="0" userDrawn="0"/>
        </p:nvSpPr>
        <p:spPr bwMode="auto">
          <a:xfrm>
            <a:off x="228600" y="533400"/>
            <a:ext cx="7086600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800" i="1">
                <a:solidFill>
                  <a:schemeClr val="bg2">
                    <a:lumMod val="50000"/>
                  </a:schemeClr>
                </a:solidFill>
                <a:latin typeface="Times New Roman"/>
                <a:cs typeface="Times New Roman"/>
              </a:rPr>
              <a:t>    сумме квадратов двух других сторон </a:t>
            </a:r>
            <a:endParaRPr/>
          </a:p>
        </p:txBody>
      </p:sp>
      <p:sp>
        <p:nvSpPr>
          <p:cNvPr id="975887" name="Rectangle 15" hidden="0"/>
          <p:cNvSpPr>
            <a:spLocks noChangeArrowheads="1"/>
          </p:cNvSpPr>
          <p:nvPr isPhoto="0" userDrawn="0"/>
        </p:nvSpPr>
        <p:spPr bwMode="auto">
          <a:xfrm>
            <a:off x="152400" y="1295400"/>
            <a:ext cx="7086600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800" i="1">
                <a:solidFill>
                  <a:schemeClr val="bg2">
                    <a:lumMod val="50000"/>
                  </a:schemeClr>
                </a:solidFill>
                <a:latin typeface="Times New Roman"/>
                <a:cs typeface="Times New Roman"/>
              </a:rPr>
              <a:t>     на косинус угла между ними.</a:t>
            </a:r>
            <a:endParaRPr/>
          </a:p>
        </p:txBody>
      </p:sp>
      <p:sp>
        <p:nvSpPr>
          <p:cNvPr id="975888" name="Rectangle 16" hidden="0"/>
          <p:cNvSpPr>
            <a:spLocks noChangeArrowheads="1"/>
          </p:cNvSpPr>
          <p:nvPr isPhoto="0" userDrawn="0"/>
        </p:nvSpPr>
        <p:spPr bwMode="auto">
          <a:xfrm>
            <a:off x="609600" y="914400"/>
            <a:ext cx="7086600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800" i="1">
                <a:solidFill>
                  <a:schemeClr val="bg2">
                    <a:lumMod val="50000"/>
                  </a:schemeClr>
                </a:solidFill>
                <a:latin typeface="Times New Roman"/>
                <a:cs typeface="Times New Roman"/>
              </a:rPr>
              <a:t>минус удвоенное произведение этих сторон </a:t>
            </a:r>
            <a:endParaRPr/>
          </a:p>
        </p:txBody>
      </p:sp>
      <p:sp>
        <p:nvSpPr>
          <p:cNvPr id="975889" name="Text Box 17" hidden="0"/>
          <p:cNvSpPr txBox="1">
            <a:spLocks noChangeArrowheads="1"/>
          </p:cNvSpPr>
          <p:nvPr isPhoto="0" userDrawn="0"/>
        </p:nvSpPr>
        <p:spPr bwMode="auto">
          <a:xfrm>
            <a:off x="1905000" y="1676400"/>
            <a:ext cx="2703513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latin typeface="Times New Roman"/>
              </a:rPr>
              <a:t>RO</a:t>
            </a:r>
            <a:r>
              <a:rPr lang="ru-RU" sz="4400" i="1" baseline="30000">
                <a:latin typeface="Times New Roman"/>
              </a:rPr>
              <a:t>2</a:t>
            </a:r>
            <a:r>
              <a:rPr lang="ru-RU" sz="4400" i="1">
                <a:latin typeface="Times New Roman"/>
              </a:rPr>
              <a:t> </a:t>
            </a:r>
            <a:r>
              <a:rPr lang="en-US" sz="4400" i="1">
                <a:latin typeface="Times New Roman"/>
              </a:rPr>
              <a:t>+ XO</a:t>
            </a:r>
            <a:r>
              <a:rPr lang="en-US" sz="4400" i="1" baseline="30000">
                <a:latin typeface="Times New Roman"/>
              </a:rPr>
              <a:t>2</a:t>
            </a:r>
            <a:endParaRPr lang="ru-RU" sz="4400" i="1">
              <a:latin typeface="Times New Roman"/>
            </a:endParaRPr>
          </a:p>
        </p:txBody>
      </p:sp>
      <p:sp>
        <p:nvSpPr>
          <p:cNvPr id="975890" name="Text Box 18" hidden="0"/>
          <p:cNvSpPr txBox="1">
            <a:spLocks noChangeArrowheads="1"/>
          </p:cNvSpPr>
          <p:nvPr isPhoto="0" userDrawn="0"/>
        </p:nvSpPr>
        <p:spPr bwMode="auto">
          <a:xfrm>
            <a:off x="7292975" y="1676400"/>
            <a:ext cx="1423988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latin typeface="Times New Roman"/>
              </a:rPr>
              <a:t>cosO</a:t>
            </a:r>
            <a:r>
              <a:rPr lang="en-US" sz="4400" i="1" baseline="30000">
                <a:latin typeface="Times New Roman"/>
              </a:rPr>
              <a:t> </a:t>
            </a:r>
            <a:endParaRPr lang="ru-RU" sz="4400" i="1">
              <a:latin typeface="Times New Roman"/>
            </a:endParaRPr>
          </a:p>
        </p:txBody>
      </p:sp>
      <p:grpSp>
        <p:nvGrpSpPr>
          <p:cNvPr id="975916" name="Group 44" hidden="0"/>
          <p:cNvGrpSpPr/>
          <p:nvPr isPhoto="0" userDrawn="0"/>
        </p:nvGrpSpPr>
        <p:grpSpPr bwMode="auto">
          <a:xfrm>
            <a:off x="1143000" y="4038600"/>
            <a:ext cx="6596063" cy="2514600"/>
            <a:chOff x="720" y="2400"/>
            <a:chExt cx="4155" cy="1584"/>
          </a:xfrm>
        </p:grpSpPr>
        <p:sp>
          <p:nvSpPr>
            <p:cNvPr id="975893" name="Text Box 21" hidden="0"/>
            <p:cNvSpPr txBox="1">
              <a:spLocks noChangeArrowheads="1"/>
            </p:cNvSpPr>
            <p:nvPr isPhoto="0" userDrawn="0"/>
          </p:nvSpPr>
          <p:spPr bwMode="auto">
            <a:xfrm>
              <a:off x="4560" y="3600"/>
              <a:ext cx="315" cy="36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>
                  <a:solidFill>
                    <a:schemeClr val="tx1"/>
                  </a:solidFill>
                  <a:latin typeface="Times New Roman"/>
                </a:rPr>
                <a:t>O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  <p:sp>
          <p:nvSpPr>
            <p:cNvPr id="975894" name="Text Box 22" hidden="0"/>
            <p:cNvSpPr txBox="1">
              <a:spLocks noChangeArrowheads="1"/>
            </p:cNvSpPr>
            <p:nvPr isPhoto="0" userDrawn="0"/>
          </p:nvSpPr>
          <p:spPr bwMode="auto">
            <a:xfrm>
              <a:off x="720" y="3619"/>
              <a:ext cx="301" cy="36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>
                  <a:solidFill>
                    <a:schemeClr val="tx1"/>
                  </a:solidFill>
                  <a:latin typeface="Times New Roman"/>
                </a:rPr>
                <a:t>X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  <p:sp>
          <p:nvSpPr>
            <p:cNvPr id="975895" name="Text Box 23" hidden="0"/>
            <p:cNvSpPr txBox="1">
              <a:spLocks noChangeArrowheads="1"/>
            </p:cNvSpPr>
            <p:nvPr isPhoto="0" userDrawn="0"/>
          </p:nvSpPr>
          <p:spPr bwMode="auto">
            <a:xfrm>
              <a:off x="1453" y="2400"/>
              <a:ext cx="365" cy="36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>
                  <a:solidFill>
                    <a:schemeClr val="tx1"/>
                  </a:solidFill>
                  <a:latin typeface="Times New Roman"/>
                </a:rPr>
                <a:t> R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  <p:sp>
          <p:nvSpPr>
            <p:cNvPr id="975897" name="Freeform 25" hidden="0"/>
            <p:cNvSpPr/>
            <p:nvPr isPhoto="0" userDrawn="0"/>
          </p:nvSpPr>
          <p:spPr bwMode="auto">
            <a:xfrm>
              <a:off x="960" y="2688"/>
              <a:ext cx="3669" cy="1280"/>
            </a:xfrm>
            <a:custGeom>
              <a:avLst/>
              <a:gdLst>
                <a:gd name="T0" fmla="*/ 853 w 3669"/>
                <a:gd name="T1" fmla="*/ 0 h 1280"/>
                <a:gd name="T2" fmla="*/ 0 w 3669"/>
                <a:gd name="T3" fmla="*/ 1252 h 1280"/>
                <a:gd name="T4" fmla="*/ 3669 w 3669"/>
                <a:gd name="T5" fmla="*/ 1280 h 1280"/>
                <a:gd name="T6" fmla="*/ 853 w 3669"/>
                <a:gd name="T7" fmla="*/ 0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69" h="1280" fill="norm" stroke="1" extrusionOk="0">
                  <a:moveTo>
                    <a:pt x="853" y="0"/>
                  </a:moveTo>
                  <a:lnTo>
                    <a:pt x="0" y="1252"/>
                  </a:lnTo>
                  <a:lnTo>
                    <a:pt x="3669" y="1280"/>
                  </a:lnTo>
                  <a:lnTo>
                    <a:pt x="853" y="0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00FFFF">
                    <a:alpha val="64999"/>
                  </a:srgbClr>
                </a:gs>
              </a:gsLst>
              <a:path path="rect"/>
            </a:gradFill>
            <a:ln w="9525" cap="flat" cmpd="sng">
              <a:solidFill>
                <a:srgbClr val="000000"/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975899" name="Group 27" hidden="0"/>
          <p:cNvGrpSpPr/>
          <p:nvPr isPhoto="0" userDrawn="0"/>
        </p:nvGrpSpPr>
        <p:grpSpPr bwMode="auto">
          <a:xfrm>
            <a:off x="4495800" y="1676400"/>
            <a:ext cx="3200400" cy="762000"/>
            <a:chOff x="2832" y="1440"/>
            <a:chExt cx="2016" cy="480"/>
          </a:xfrm>
        </p:grpSpPr>
        <p:sp>
          <p:nvSpPr>
            <p:cNvPr id="975900" name="Text Box 28" hidden="0"/>
            <p:cNvSpPr txBox="1">
              <a:spLocks noChangeArrowheads="1"/>
            </p:cNvSpPr>
            <p:nvPr isPhoto="0" userDrawn="0"/>
          </p:nvSpPr>
          <p:spPr bwMode="auto">
            <a:xfrm>
              <a:off x="2832" y="1440"/>
              <a:ext cx="2016" cy="48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4400" i="1">
                  <a:latin typeface="Times New Roman"/>
                </a:rPr>
                <a:t>– </a:t>
              </a:r>
              <a:r>
                <a:rPr lang="en-US" sz="4400">
                  <a:latin typeface="Times New Roman"/>
                </a:rPr>
                <a:t>2  </a:t>
              </a:r>
              <a:r>
                <a:rPr lang="en-US" sz="4400" i="1">
                  <a:latin typeface="Times New Roman"/>
                </a:rPr>
                <a:t>RO  XO</a:t>
              </a:r>
              <a:r>
                <a:rPr lang="en-US" sz="4400" i="1" baseline="30000">
                  <a:latin typeface="Times New Roman"/>
                </a:rPr>
                <a:t> </a:t>
              </a:r>
              <a:endParaRPr lang="ru-RU" sz="4400" i="1">
                <a:latin typeface="Times New Roman"/>
              </a:endParaRPr>
            </a:p>
          </p:txBody>
        </p:sp>
        <p:sp>
          <p:nvSpPr>
            <p:cNvPr id="975901" name="Oval 29" hidden="0"/>
            <p:cNvSpPr>
              <a:spLocks noChangeArrowheads="1"/>
            </p:cNvSpPr>
            <p:nvPr isPhoto="0" userDrawn="0"/>
          </p:nvSpPr>
          <p:spPr bwMode="auto">
            <a:xfrm>
              <a:off x="3408" y="1680"/>
              <a:ext cx="48" cy="48"/>
            </a:xfrm>
            <a:prstGeom prst="ellipse">
              <a:avLst/>
            </a:prstGeom>
            <a:solidFill>
              <a:srgbClr val="FF0000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5902" name="Oval 30" hidden="0"/>
            <p:cNvSpPr>
              <a:spLocks noChangeArrowheads="1"/>
            </p:cNvSpPr>
            <p:nvPr isPhoto="0" userDrawn="0"/>
          </p:nvSpPr>
          <p:spPr bwMode="auto">
            <a:xfrm>
              <a:off x="4032" y="1680"/>
              <a:ext cx="48" cy="48"/>
            </a:xfrm>
            <a:prstGeom prst="ellipse">
              <a:avLst/>
            </a:prstGeom>
            <a:solidFill>
              <a:srgbClr val="FF0000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75909" name="Text Box 37" hidden="0"/>
          <p:cNvSpPr txBox="1">
            <a:spLocks noChangeArrowheads="1"/>
          </p:cNvSpPr>
          <p:nvPr isPhoto="0" userDrawn="0"/>
        </p:nvSpPr>
        <p:spPr bwMode="auto">
          <a:xfrm>
            <a:off x="381000" y="2514600"/>
            <a:ext cx="1743075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latin typeface="Times New Roman"/>
              </a:rPr>
              <a:t>RO</a:t>
            </a:r>
            <a:r>
              <a:rPr lang="ru-RU" sz="4400" i="1" baseline="30000">
                <a:latin typeface="Times New Roman"/>
              </a:rPr>
              <a:t>2</a:t>
            </a:r>
            <a:r>
              <a:rPr lang="ru-RU" sz="4400" i="1">
                <a:latin typeface="Times New Roman"/>
              </a:rPr>
              <a:t> = </a:t>
            </a:r>
            <a:endParaRPr/>
          </a:p>
        </p:txBody>
      </p:sp>
      <p:sp>
        <p:nvSpPr>
          <p:cNvPr id="975910" name="Text Box 38" hidden="0"/>
          <p:cNvSpPr txBox="1">
            <a:spLocks noChangeArrowheads="1"/>
          </p:cNvSpPr>
          <p:nvPr isPhoto="0" userDrawn="0"/>
        </p:nvSpPr>
        <p:spPr bwMode="auto">
          <a:xfrm>
            <a:off x="1905000" y="2514600"/>
            <a:ext cx="267335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latin typeface="Times New Roman"/>
              </a:rPr>
              <a:t>RX</a:t>
            </a:r>
            <a:r>
              <a:rPr lang="ru-RU" sz="4400" i="1" baseline="30000">
                <a:latin typeface="Times New Roman"/>
              </a:rPr>
              <a:t>2</a:t>
            </a:r>
            <a:r>
              <a:rPr lang="ru-RU" sz="4400" i="1">
                <a:latin typeface="Times New Roman"/>
              </a:rPr>
              <a:t> </a:t>
            </a:r>
            <a:r>
              <a:rPr lang="en-US" sz="4400" i="1">
                <a:latin typeface="Times New Roman"/>
              </a:rPr>
              <a:t>+ XO</a:t>
            </a:r>
            <a:r>
              <a:rPr lang="en-US" sz="4400" i="1" baseline="30000">
                <a:latin typeface="Times New Roman"/>
              </a:rPr>
              <a:t>2</a:t>
            </a:r>
            <a:endParaRPr lang="ru-RU" sz="4400" i="1">
              <a:latin typeface="Times New Roman"/>
            </a:endParaRPr>
          </a:p>
        </p:txBody>
      </p:sp>
      <p:sp>
        <p:nvSpPr>
          <p:cNvPr id="975911" name="Text Box 39" hidden="0"/>
          <p:cNvSpPr txBox="1">
            <a:spLocks noChangeArrowheads="1"/>
          </p:cNvSpPr>
          <p:nvPr isPhoto="0" userDrawn="0"/>
        </p:nvSpPr>
        <p:spPr bwMode="auto">
          <a:xfrm>
            <a:off x="7292975" y="2514600"/>
            <a:ext cx="1393825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latin typeface="Times New Roman"/>
              </a:rPr>
              <a:t>cosX</a:t>
            </a:r>
            <a:r>
              <a:rPr lang="en-US" sz="4400" i="1" baseline="30000">
                <a:latin typeface="Times New Roman"/>
              </a:rPr>
              <a:t> </a:t>
            </a:r>
            <a:endParaRPr lang="ru-RU" sz="4400" i="1">
              <a:latin typeface="Times New Roman"/>
            </a:endParaRPr>
          </a:p>
        </p:txBody>
      </p:sp>
      <p:grpSp>
        <p:nvGrpSpPr>
          <p:cNvPr id="975912" name="Group 40" hidden="0"/>
          <p:cNvGrpSpPr/>
          <p:nvPr isPhoto="0" userDrawn="0"/>
        </p:nvGrpSpPr>
        <p:grpSpPr bwMode="auto">
          <a:xfrm>
            <a:off x="4495800" y="2514600"/>
            <a:ext cx="3200400" cy="762000"/>
            <a:chOff x="2832" y="1440"/>
            <a:chExt cx="2016" cy="480"/>
          </a:xfrm>
        </p:grpSpPr>
        <p:sp>
          <p:nvSpPr>
            <p:cNvPr id="975913" name="Text Box 41" hidden="0"/>
            <p:cNvSpPr txBox="1">
              <a:spLocks noChangeArrowheads="1"/>
            </p:cNvSpPr>
            <p:nvPr isPhoto="0" userDrawn="0"/>
          </p:nvSpPr>
          <p:spPr bwMode="auto">
            <a:xfrm>
              <a:off x="2832" y="1440"/>
              <a:ext cx="2016" cy="48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4400" i="1">
                  <a:latin typeface="Times New Roman"/>
                </a:rPr>
                <a:t>– </a:t>
              </a:r>
              <a:r>
                <a:rPr lang="en-US" sz="4400">
                  <a:latin typeface="Times New Roman"/>
                </a:rPr>
                <a:t>2  </a:t>
              </a:r>
              <a:r>
                <a:rPr lang="en-US" sz="4400" i="1">
                  <a:latin typeface="Times New Roman"/>
                </a:rPr>
                <a:t>RX  XO</a:t>
              </a:r>
              <a:r>
                <a:rPr lang="en-US" sz="4400" i="1" baseline="30000">
                  <a:latin typeface="Times New Roman"/>
                </a:rPr>
                <a:t> </a:t>
              </a:r>
              <a:endParaRPr lang="ru-RU" sz="4400" i="1">
                <a:latin typeface="Times New Roman"/>
              </a:endParaRPr>
            </a:p>
          </p:txBody>
        </p:sp>
        <p:sp>
          <p:nvSpPr>
            <p:cNvPr id="975914" name="Oval 42" hidden="0"/>
            <p:cNvSpPr>
              <a:spLocks noChangeArrowheads="1"/>
            </p:cNvSpPr>
            <p:nvPr isPhoto="0" userDrawn="0"/>
          </p:nvSpPr>
          <p:spPr bwMode="auto">
            <a:xfrm>
              <a:off x="3408" y="1680"/>
              <a:ext cx="48" cy="48"/>
            </a:xfrm>
            <a:prstGeom prst="ellipse">
              <a:avLst/>
            </a:prstGeom>
            <a:solidFill>
              <a:srgbClr val="FF0000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5915" name="Oval 43" hidden="0"/>
            <p:cNvSpPr>
              <a:spLocks noChangeArrowheads="1"/>
            </p:cNvSpPr>
            <p:nvPr isPhoto="0" userDrawn="0"/>
          </p:nvSpPr>
          <p:spPr bwMode="auto">
            <a:xfrm>
              <a:off x="4032" y="1680"/>
              <a:ext cx="48" cy="48"/>
            </a:xfrm>
            <a:prstGeom prst="ellipse">
              <a:avLst/>
            </a:prstGeom>
            <a:solidFill>
              <a:srgbClr val="FF0000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75917" name="Text Box 45" hidden="0"/>
          <p:cNvSpPr txBox="1">
            <a:spLocks noChangeArrowheads="1"/>
          </p:cNvSpPr>
          <p:nvPr isPhoto="0" userDrawn="0"/>
        </p:nvSpPr>
        <p:spPr bwMode="auto">
          <a:xfrm>
            <a:off x="381000" y="3352800"/>
            <a:ext cx="1743075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latin typeface="Times New Roman"/>
              </a:rPr>
              <a:t>XO</a:t>
            </a:r>
            <a:r>
              <a:rPr lang="ru-RU" sz="4400" i="1" baseline="30000">
                <a:latin typeface="Times New Roman"/>
              </a:rPr>
              <a:t>2</a:t>
            </a:r>
            <a:r>
              <a:rPr lang="ru-RU" sz="4400" i="1">
                <a:latin typeface="Times New Roman"/>
              </a:rPr>
              <a:t> = </a:t>
            </a:r>
            <a:endParaRPr/>
          </a:p>
        </p:txBody>
      </p:sp>
      <p:sp>
        <p:nvSpPr>
          <p:cNvPr id="975918" name="Text Box 46" hidden="0"/>
          <p:cNvSpPr txBox="1">
            <a:spLocks noChangeArrowheads="1"/>
          </p:cNvSpPr>
          <p:nvPr isPhoto="0" userDrawn="0"/>
        </p:nvSpPr>
        <p:spPr bwMode="auto">
          <a:xfrm>
            <a:off x="1905000" y="3352800"/>
            <a:ext cx="2673350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latin typeface="Times New Roman"/>
              </a:rPr>
              <a:t>RX</a:t>
            </a:r>
            <a:r>
              <a:rPr lang="ru-RU" sz="4400" i="1" baseline="30000">
                <a:latin typeface="Times New Roman"/>
              </a:rPr>
              <a:t>2</a:t>
            </a:r>
            <a:r>
              <a:rPr lang="ru-RU" sz="4400" i="1">
                <a:latin typeface="Times New Roman"/>
              </a:rPr>
              <a:t> </a:t>
            </a:r>
            <a:r>
              <a:rPr lang="en-US" sz="4400" i="1">
                <a:latin typeface="Times New Roman"/>
              </a:rPr>
              <a:t>+ RO</a:t>
            </a:r>
            <a:r>
              <a:rPr lang="en-US" sz="4400" i="1" baseline="30000">
                <a:latin typeface="Times New Roman"/>
              </a:rPr>
              <a:t>2</a:t>
            </a:r>
            <a:endParaRPr lang="ru-RU" sz="4400" i="1">
              <a:latin typeface="Times New Roman"/>
            </a:endParaRPr>
          </a:p>
        </p:txBody>
      </p:sp>
      <p:sp>
        <p:nvSpPr>
          <p:cNvPr id="975919" name="Text Box 47" hidden="0"/>
          <p:cNvSpPr txBox="1">
            <a:spLocks noChangeArrowheads="1"/>
          </p:cNvSpPr>
          <p:nvPr isPhoto="0" userDrawn="0"/>
        </p:nvSpPr>
        <p:spPr bwMode="auto">
          <a:xfrm>
            <a:off x="7292975" y="3352800"/>
            <a:ext cx="1393825" cy="7620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400" i="1">
                <a:latin typeface="Times New Roman"/>
              </a:rPr>
              <a:t>cosR</a:t>
            </a:r>
            <a:r>
              <a:rPr lang="en-US" sz="4400" i="1" baseline="30000">
                <a:latin typeface="Times New Roman"/>
              </a:rPr>
              <a:t> </a:t>
            </a:r>
            <a:endParaRPr lang="ru-RU" sz="4400" i="1">
              <a:latin typeface="Times New Roman"/>
            </a:endParaRPr>
          </a:p>
        </p:txBody>
      </p:sp>
      <p:grpSp>
        <p:nvGrpSpPr>
          <p:cNvPr id="975920" name="Group 48" hidden="0"/>
          <p:cNvGrpSpPr/>
          <p:nvPr isPhoto="0" userDrawn="0"/>
        </p:nvGrpSpPr>
        <p:grpSpPr bwMode="auto">
          <a:xfrm>
            <a:off x="4495800" y="3352800"/>
            <a:ext cx="3200400" cy="762000"/>
            <a:chOff x="2832" y="1440"/>
            <a:chExt cx="2016" cy="480"/>
          </a:xfrm>
        </p:grpSpPr>
        <p:sp>
          <p:nvSpPr>
            <p:cNvPr id="975921" name="Text Box 49" hidden="0"/>
            <p:cNvSpPr txBox="1">
              <a:spLocks noChangeArrowheads="1"/>
            </p:cNvSpPr>
            <p:nvPr isPhoto="0" userDrawn="0"/>
          </p:nvSpPr>
          <p:spPr bwMode="auto">
            <a:xfrm>
              <a:off x="2832" y="1440"/>
              <a:ext cx="2016" cy="48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4400" i="1">
                  <a:latin typeface="Times New Roman"/>
                </a:rPr>
                <a:t>– </a:t>
              </a:r>
              <a:r>
                <a:rPr lang="en-US" sz="4400">
                  <a:latin typeface="Times New Roman"/>
                </a:rPr>
                <a:t>2  </a:t>
              </a:r>
              <a:r>
                <a:rPr lang="en-US" sz="4400" i="1">
                  <a:latin typeface="Times New Roman"/>
                </a:rPr>
                <a:t>RX  RO</a:t>
              </a:r>
              <a:r>
                <a:rPr lang="en-US" sz="4400" i="1" baseline="30000">
                  <a:latin typeface="Times New Roman"/>
                </a:rPr>
                <a:t> </a:t>
              </a:r>
              <a:endParaRPr lang="ru-RU" sz="4400" i="1">
                <a:latin typeface="Times New Roman"/>
              </a:endParaRPr>
            </a:p>
          </p:txBody>
        </p:sp>
        <p:sp>
          <p:nvSpPr>
            <p:cNvPr id="975922" name="Oval 50" hidden="0"/>
            <p:cNvSpPr>
              <a:spLocks noChangeArrowheads="1"/>
            </p:cNvSpPr>
            <p:nvPr isPhoto="0" userDrawn="0"/>
          </p:nvSpPr>
          <p:spPr bwMode="auto">
            <a:xfrm>
              <a:off x="3408" y="1680"/>
              <a:ext cx="48" cy="48"/>
            </a:xfrm>
            <a:prstGeom prst="ellipse">
              <a:avLst/>
            </a:prstGeom>
            <a:solidFill>
              <a:srgbClr val="FF0000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5923" name="Oval 51" hidden="0"/>
            <p:cNvSpPr>
              <a:spLocks noChangeArrowheads="1"/>
            </p:cNvSpPr>
            <p:nvPr isPhoto="0" userDrawn="0"/>
          </p:nvSpPr>
          <p:spPr bwMode="auto">
            <a:xfrm>
              <a:off x="4032" y="1680"/>
              <a:ext cx="48" cy="48"/>
            </a:xfrm>
            <a:prstGeom prst="ellipse">
              <a:avLst/>
            </a:prstGeom>
            <a:solidFill>
              <a:srgbClr val="FF0000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75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75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75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75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75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75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75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58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975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75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975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59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975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75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75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59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943107" name="Group 3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43108" name="Freeform 4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3109" name="Freeform 5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3110" name="Freeform 6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3111" name="Freeform 7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3112" name="Freeform 8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3113" name="Freeform 9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3114" name="Freeform 10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3115" name="Freeform 11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43117" name="Text Box 13" hidden="0"/>
          <p:cNvSpPr txBox="1">
            <a:spLocks noChangeArrowheads="1"/>
          </p:cNvSpPr>
          <p:nvPr isPhoto="0" userDrawn="0"/>
        </p:nvSpPr>
        <p:spPr bwMode="auto">
          <a:xfrm>
            <a:off x="2112963" y="152400"/>
            <a:ext cx="401637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>
                <a:solidFill>
                  <a:schemeClr val="tx1"/>
                </a:solidFill>
              </a:rPr>
              <a:t>F</a:t>
            </a:r>
            <a:endParaRPr lang="ru-RU" sz="2800">
              <a:solidFill>
                <a:schemeClr val="tx1"/>
              </a:solidFill>
            </a:endParaRPr>
          </a:p>
        </p:txBody>
      </p:sp>
      <p:sp>
        <p:nvSpPr>
          <p:cNvPr id="943118" name="Text Box 14" hidden="0"/>
          <p:cNvSpPr txBox="1">
            <a:spLocks noChangeArrowheads="1"/>
          </p:cNvSpPr>
          <p:nvPr isPhoto="0" userDrawn="0"/>
        </p:nvSpPr>
        <p:spPr bwMode="auto">
          <a:xfrm>
            <a:off x="381000" y="1905000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>
                <a:solidFill>
                  <a:schemeClr val="tx1"/>
                </a:solidFill>
              </a:rPr>
              <a:t>D</a:t>
            </a:r>
            <a:endParaRPr lang="ru-RU" sz="2800">
              <a:solidFill>
                <a:schemeClr val="tx1"/>
              </a:solidFill>
            </a:endParaRPr>
          </a:p>
        </p:txBody>
      </p:sp>
      <p:sp>
        <p:nvSpPr>
          <p:cNvPr id="943120" name="Text Box 16" hidden="0"/>
          <p:cNvSpPr txBox="1">
            <a:spLocks noChangeArrowheads="1"/>
          </p:cNvSpPr>
          <p:nvPr isPhoto="0" userDrawn="0"/>
        </p:nvSpPr>
        <p:spPr bwMode="auto">
          <a:xfrm>
            <a:off x="5638800" y="1905000"/>
            <a:ext cx="381000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</a:rPr>
              <a:t>С</a:t>
            </a:r>
            <a:endParaRPr/>
          </a:p>
        </p:txBody>
      </p:sp>
      <p:sp>
        <p:nvSpPr>
          <p:cNvPr id="943134" name="AutoShape 30" hidden="0"/>
          <p:cNvSpPr>
            <a:spLocks noChangeArrowheads="1"/>
          </p:cNvSpPr>
          <p:nvPr isPhoto="0" userDrawn="0"/>
        </p:nvSpPr>
        <p:spPr bwMode="auto">
          <a:xfrm>
            <a:off x="762000" y="533400"/>
            <a:ext cx="4876800" cy="1600200"/>
          </a:xfrm>
          <a:prstGeom prst="triangle">
            <a:avLst>
              <a:gd name="adj" fmla="val 36384"/>
            </a:avLst>
          </a:prstGeom>
          <a:gradFill>
            <a:gsLst>
              <a:gs pos="0">
                <a:schemeClr val="bg1"/>
              </a:gs>
              <a:gs pos="100000">
                <a:schemeClr val="accent1"/>
              </a:gs>
            </a:gsLst>
            <a:path path="shape"/>
          </a:gradFill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43149" name="Freeform 45" hidden="0"/>
          <p:cNvSpPr/>
          <p:nvPr isPhoto="0" userDrawn="0"/>
        </p:nvSpPr>
        <p:spPr bwMode="auto">
          <a:xfrm flipH="1">
            <a:off x="0" y="2743200"/>
            <a:ext cx="9525000" cy="76200"/>
          </a:xfrm>
          <a:custGeom>
            <a:avLst/>
            <a:gdLst>
              <a:gd name="T0" fmla="*/ 70 w 3594"/>
              <a:gd name="T1" fmla="*/ 4 h 46"/>
              <a:gd name="T2" fmla="*/ 3575 w 3594"/>
              <a:gd name="T3" fmla="*/ 0 h 46"/>
              <a:gd name="T4" fmla="*/ 3594 w 3594"/>
              <a:gd name="T5" fmla="*/ 30 h 46"/>
              <a:gd name="T6" fmla="*/ 3580 w 3594"/>
              <a:gd name="T7" fmla="*/ 46 h 46"/>
              <a:gd name="T8" fmla="*/ 3552 w 3594"/>
              <a:gd name="T9" fmla="*/ 46 h 46"/>
              <a:gd name="T10" fmla="*/ 85 w 3594"/>
              <a:gd name="T11" fmla="*/ 35 h 46"/>
              <a:gd name="T12" fmla="*/ 69 w 3594"/>
              <a:gd name="T13" fmla="*/ 27 h 46"/>
              <a:gd name="T14" fmla="*/ 0 w 3594"/>
              <a:gd name="T15" fmla="*/ 16 h 46"/>
              <a:gd name="T16" fmla="*/ 84 w 3594"/>
              <a:gd name="T17" fmla="*/ 4 h 46"/>
              <a:gd name="T18" fmla="*/ 669 w 3594"/>
              <a:gd name="T19" fmla="*/ 7 h 46"/>
              <a:gd name="T20" fmla="*/ 747 w 3594"/>
              <a:gd name="T21" fmla="*/ 8 h 46"/>
              <a:gd name="T22" fmla="*/ 70 w 3594"/>
              <a:gd name="T23" fmla="*/ 4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594" h="46" fill="norm" stroke="1" extrusionOk="0">
                <a:moveTo>
                  <a:pt x="70" y="4"/>
                </a:moveTo>
                <a:lnTo>
                  <a:pt x="3575" y="0"/>
                </a:lnTo>
                <a:lnTo>
                  <a:pt x="3594" y="30"/>
                </a:lnTo>
                <a:lnTo>
                  <a:pt x="3580" y="46"/>
                </a:lnTo>
                <a:lnTo>
                  <a:pt x="3552" y="46"/>
                </a:lnTo>
                <a:lnTo>
                  <a:pt x="85" y="35"/>
                </a:lnTo>
                <a:lnTo>
                  <a:pt x="69" y="27"/>
                </a:lnTo>
                <a:lnTo>
                  <a:pt x="0" y="16"/>
                </a:lnTo>
                <a:lnTo>
                  <a:pt x="84" y="4"/>
                </a:lnTo>
                <a:lnTo>
                  <a:pt x="669" y="7"/>
                </a:lnTo>
                <a:lnTo>
                  <a:pt x="747" y="8"/>
                </a:lnTo>
                <a:lnTo>
                  <a:pt x="70" y="4"/>
                </a:lnTo>
                <a:close/>
              </a:path>
            </a:pathLst>
          </a:custGeom>
          <a:gradFill>
            <a:gsLst>
              <a:gs pos="0">
                <a:schemeClr val="bg1">
                  <a:alpha val="44000"/>
                </a:schemeClr>
              </a:gs>
              <a:gs pos="50000">
                <a:srgbClr val="0066FF">
                  <a:alpha val="38000"/>
                </a:srgbClr>
              </a:gs>
              <a:gs pos="100000">
                <a:schemeClr val="bg1">
                  <a:alpha val="44000"/>
                </a:schemeClr>
              </a:gs>
            </a:gsLst>
            <a:lin ang="5400000" scaled="1"/>
          </a:gradFill>
          <a:ln w="9525" cap="flat" cmpd="sng">
            <a:solidFill>
              <a:srgbClr val="0099FF">
                <a:alpha val="61000"/>
              </a:srgbClr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99893" y="3043450"/>
          <a:ext cx="7872043" cy="670536"/>
        </p:xfrm>
        <a:graphic>
          <a:graphicData uri="http://schemas.openxmlformats.org/presentationml/2006/ole">
            <p:oleObj name="oleObj" r:id="rId4" imgW="2386965" imgH="202565" progId="Equation.3">
              <p:embed/>
              <p:pic>
                <p:nvPicPr>
                  <p:cNvPr id="1001476" name="" hidden="0"/>
                  <p:cNvPicPr/>
                  <p:nvPr isPhoto="0" userDrawn="0"/>
                </p:nvPicPr>
                <p:blipFill>
                  <a:blip r:embed="rId3"/>
                  <a:stretch/>
                </p:blipFill>
                <p:spPr bwMode="auto">
                  <a:xfrm>
                    <a:off x="699893" y="3043450"/>
                    <a:ext cx="7872043" cy="670536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55915" y="3761057"/>
          <a:ext cx="7744551" cy="659675"/>
        </p:xfrm>
        <a:graphic>
          <a:graphicData uri="http://schemas.openxmlformats.org/presentationml/2006/ole">
            <p:oleObj name="oleObj" r:id="rId6" imgW="2386965" imgH="202565" progId="Equation.3">
              <p:embed/>
              <p:pic>
                <p:nvPicPr>
                  <p:cNvPr id="1001477" name="" hidden="0"/>
                  <p:cNvPicPr/>
                  <p:nvPr isPhoto="0" userDrawn="0"/>
                </p:nvPicPr>
                <p:blipFill>
                  <a:blip r:embed="rId5"/>
                  <a:stretch/>
                </p:blipFill>
                <p:spPr bwMode="auto">
                  <a:xfrm>
                    <a:off x="655915" y="3761057"/>
                    <a:ext cx="7744551" cy="65967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87865" y="4495670"/>
          <a:ext cx="7536946" cy="635290"/>
        </p:xfrm>
        <a:graphic>
          <a:graphicData uri="http://schemas.openxmlformats.org/presentationml/2006/ole">
            <p:oleObj name="oleObj" r:id="rId8" imgW="2412365" imgH="202565" progId="Equation.3">
              <p:embed/>
              <p:pic>
                <p:nvPicPr>
                  <p:cNvPr id="1001478" name="" hidden="0"/>
                  <p:cNvPicPr/>
                  <p:nvPr isPhoto="0" userDrawn="0"/>
                </p:nvPicPr>
                <p:blipFill>
                  <a:blip r:embed="rId7"/>
                  <a:stretch/>
                </p:blipFill>
                <p:spPr bwMode="auto">
                  <a:xfrm>
                    <a:off x="687865" y="4495670"/>
                    <a:ext cx="7536946" cy="63529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pSp>
        <p:nvGrpSpPr>
          <p:cNvPr id="943150" name="Group 46" hidden="0"/>
          <p:cNvGrpSpPr/>
          <p:nvPr isPhoto="0" userDrawn="0"/>
        </p:nvGrpSpPr>
        <p:grpSpPr bwMode="auto">
          <a:xfrm>
            <a:off x="72752" y="2575435"/>
            <a:ext cx="8967788" cy="4191000"/>
            <a:chOff x="48" y="1728"/>
            <a:chExt cx="5649" cy="2539"/>
          </a:xfrm>
        </p:grpSpPr>
        <p:sp>
          <p:nvSpPr>
            <p:cNvPr id="943151" name="Freeform 47" hidden="0"/>
            <p:cNvSpPr/>
            <p:nvPr isPhoto="0" userDrawn="0"/>
          </p:nvSpPr>
          <p:spPr bwMode="auto">
            <a:xfrm>
              <a:off x="48" y="1811"/>
              <a:ext cx="5649" cy="2456"/>
            </a:xfrm>
            <a:custGeom>
              <a:avLst/>
              <a:gdLst>
                <a:gd name="T0" fmla="*/ 401 w 5649"/>
                <a:gd name="T1" fmla="*/ 57 h 2456"/>
                <a:gd name="T2" fmla="*/ 707 w 5649"/>
                <a:gd name="T3" fmla="*/ 47 h 2456"/>
                <a:gd name="T4" fmla="*/ 1030 w 5649"/>
                <a:gd name="T5" fmla="*/ 57 h 2456"/>
                <a:gd name="T6" fmla="*/ 1354 w 5649"/>
                <a:gd name="T7" fmla="*/ 57 h 2456"/>
                <a:gd name="T8" fmla="*/ 1660 w 5649"/>
                <a:gd name="T9" fmla="*/ 57 h 2456"/>
                <a:gd name="T10" fmla="*/ 1971 w 5649"/>
                <a:gd name="T11" fmla="*/ 51 h 2456"/>
                <a:gd name="T12" fmla="*/ 2268 w 5649"/>
                <a:gd name="T13" fmla="*/ 49 h 2456"/>
                <a:gd name="T14" fmla="*/ 2575 w 5649"/>
                <a:gd name="T15" fmla="*/ 45 h 2456"/>
                <a:gd name="T16" fmla="*/ 2917 w 5649"/>
                <a:gd name="T17" fmla="*/ 35 h 2456"/>
                <a:gd name="T18" fmla="*/ 3261 w 5649"/>
                <a:gd name="T19" fmla="*/ 33 h 2456"/>
                <a:gd name="T20" fmla="*/ 3635 w 5649"/>
                <a:gd name="T21" fmla="*/ 35 h 2456"/>
                <a:gd name="T22" fmla="*/ 3966 w 5649"/>
                <a:gd name="T23" fmla="*/ 37 h 2456"/>
                <a:gd name="T24" fmla="*/ 4331 w 5649"/>
                <a:gd name="T25" fmla="*/ 33 h 2456"/>
                <a:gd name="T26" fmla="*/ 4694 w 5649"/>
                <a:gd name="T27" fmla="*/ 29 h 2456"/>
                <a:gd name="T28" fmla="*/ 5041 w 5649"/>
                <a:gd name="T29" fmla="*/ 33 h 2456"/>
                <a:gd name="T30" fmla="*/ 5404 w 5649"/>
                <a:gd name="T31" fmla="*/ 39 h 2456"/>
                <a:gd name="T32" fmla="*/ 5408 w 5649"/>
                <a:gd name="T33" fmla="*/ 901 h 2456"/>
                <a:gd name="T34" fmla="*/ 5496 w 5649"/>
                <a:gd name="T35" fmla="*/ 2013 h 2456"/>
                <a:gd name="T36" fmla="*/ 5584 w 5649"/>
                <a:gd name="T37" fmla="*/ 2293 h 2456"/>
                <a:gd name="T38" fmla="*/ 5528 w 5649"/>
                <a:gd name="T39" fmla="*/ 2373 h 2456"/>
                <a:gd name="T40" fmla="*/ 4726 w 5649"/>
                <a:gd name="T41" fmla="*/ 2253 h 2456"/>
                <a:gd name="T42" fmla="*/ 4036 w 5649"/>
                <a:gd name="T43" fmla="*/ 2317 h 2456"/>
                <a:gd name="T44" fmla="*/ 3460 w 5649"/>
                <a:gd name="T45" fmla="*/ 2405 h 2456"/>
                <a:gd name="T46" fmla="*/ 3007 w 5649"/>
                <a:gd name="T47" fmla="*/ 2397 h 2456"/>
                <a:gd name="T48" fmla="*/ 2417 w 5649"/>
                <a:gd name="T49" fmla="*/ 2373 h 2456"/>
                <a:gd name="T50" fmla="*/ 1988 w 5649"/>
                <a:gd name="T51" fmla="*/ 2223 h 2456"/>
                <a:gd name="T52" fmla="*/ 1687 w 5649"/>
                <a:gd name="T53" fmla="*/ 2398 h 2456"/>
                <a:gd name="T54" fmla="*/ 1113 w 5649"/>
                <a:gd name="T55" fmla="*/ 2398 h 2456"/>
                <a:gd name="T56" fmla="*/ 429 w 5649"/>
                <a:gd name="T57" fmla="*/ 2398 h 2456"/>
                <a:gd name="T58" fmla="*/ 19 w 5649"/>
                <a:gd name="T59" fmla="*/ 2252 h 2456"/>
                <a:gd name="T60" fmla="*/ 210 w 5649"/>
                <a:gd name="T61" fmla="*/ 1901 h 2456"/>
                <a:gd name="T62" fmla="*/ 237 w 5649"/>
                <a:gd name="T63" fmla="*/ 701 h 2456"/>
                <a:gd name="T64" fmla="*/ 266 w 5649"/>
                <a:gd name="T65" fmla="*/ 152 h 2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649" h="2456" fill="norm" stroke="1" extrusionOk="0">
                  <a:moveTo>
                    <a:pt x="264" y="155"/>
                  </a:moveTo>
                  <a:cubicBezTo>
                    <a:pt x="287" y="140"/>
                    <a:pt x="354" y="57"/>
                    <a:pt x="401" y="57"/>
                  </a:cubicBezTo>
                  <a:cubicBezTo>
                    <a:pt x="449" y="58"/>
                    <a:pt x="496" y="161"/>
                    <a:pt x="548" y="160"/>
                  </a:cubicBezTo>
                  <a:cubicBezTo>
                    <a:pt x="598" y="158"/>
                    <a:pt x="655" y="50"/>
                    <a:pt x="707" y="47"/>
                  </a:cubicBezTo>
                  <a:cubicBezTo>
                    <a:pt x="760" y="45"/>
                    <a:pt x="812" y="143"/>
                    <a:pt x="867" y="145"/>
                  </a:cubicBezTo>
                  <a:cubicBezTo>
                    <a:pt x="921" y="147"/>
                    <a:pt x="977" y="55"/>
                    <a:pt x="1030" y="57"/>
                  </a:cubicBezTo>
                  <a:cubicBezTo>
                    <a:pt x="1084" y="59"/>
                    <a:pt x="1136" y="155"/>
                    <a:pt x="1191" y="155"/>
                  </a:cubicBezTo>
                  <a:cubicBezTo>
                    <a:pt x="1245" y="155"/>
                    <a:pt x="1301" y="57"/>
                    <a:pt x="1354" y="57"/>
                  </a:cubicBezTo>
                  <a:cubicBezTo>
                    <a:pt x="1407" y="58"/>
                    <a:pt x="1459" y="160"/>
                    <a:pt x="1510" y="160"/>
                  </a:cubicBezTo>
                  <a:cubicBezTo>
                    <a:pt x="1561" y="160"/>
                    <a:pt x="1608" y="55"/>
                    <a:pt x="1660" y="57"/>
                  </a:cubicBezTo>
                  <a:cubicBezTo>
                    <a:pt x="1712" y="60"/>
                    <a:pt x="1772" y="175"/>
                    <a:pt x="1824" y="174"/>
                  </a:cubicBezTo>
                  <a:cubicBezTo>
                    <a:pt x="1877" y="173"/>
                    <a:pt x="1921" y="48"/>
                    <a:pt x="1971" y="51"/>
                  </a:cubicBezTo>
                  <a:cubicBezTo>
                    <a:pt x="2021" y="54"/>
                    <a:pt x="2078" y="191"/>
                    <a:pt x="2128" y="191"/>
                  </a:cubicBezTo>
                  <a:cubicBezTo>
                    <a:pt x="2177" y="191"/>
                    <a:pt x="2219" y="51"/>
                    <a:pt x="2268" y="49"/>
                  </a:cubicBezTo>
                  <a:cubicBezTo>
                    <a:pt x="2316" y="47"/>
                    <a:pt x="2369" y="182"/>
                    <a:pt x="2421" y="181"/>
                  </a:cubicBezTo>
                  <a:cubicBezTo>
                    <a:pt x="2472" y="180"/>
                    <a:pt x="2523" y="43"/>
                    <a:pt x="2575" y="45"/>
                  </a:cubicBezTo>
                  <a:cubicBezTo>
                    <a:pt x="2627" y="47"/>
                    <a:pt x="2679" y="193"/>
                    <a:pt x="2735" y="191"/>
                  </a:cubicBezTo>
                  <a:cubicBezTo>
                    <a:pt x="2792" y="189"/>
                    <a:pt x="2856" y="39"/>
                    <a:pt x="2917" y="35"/>
                  </a:cubicBezTo>
                  <a:cubicBezTo>
                    <a:pt x="2978" y="31"/>
                    <a:pt x="3043" y="165"/>
                    <a:pt x="3100" y="165"/>
                  </a:cubicBezTo>
                  <a:cubicBezTo>
                    <a:pt x="3158" y="165"/>
                    <a:pt x="3200" y="30"/>
                    <a:pt x="3261" y="33"/>
                  </a:cubicBezTo>
                  <a:cubicBezTo>
                    <a:pt x="3321" y="36"/>
                    <a:pt x="3398" y="181"/>
                    <a:pt x="3460" y="181"/>
                  </a:cubicBezTo>
                  <a:cubicBezTo>
                    <a:pt x="3522" y="181"/>
                    <a:pt x="3578" y="37"/>
                    <a:pt x="3635" y="35"/>
                  </a:cubicBezTo>
                  <a:cubicBezTo>
                    <a:pt x="3691" y="33"/>
                    <a:pt x="3743" y="167"/>
                    <a:pt x="3798" y="167"/>
                  </a:cubicBezTo>
                  <a:cubicBezTo>
                    <a:pt x="3853" y="167"/>
                    <a:pt x="3906" y="37"/>
                    <a:pt x="3966" y="37"/>
                  </a:cubicBezTo>
                  <a:cubicBezTo>
                    <a:pt x="4025" y="37"/>
                    <a:pt x="4091" y="166"/>
                    <a:pt x="4153" y="165"/>
                  </a:cubicBezTo>
                  <a:cubicBezTo>
                    <a:pt x="4214" y="164"/>
                    <a:pt x="4273" y="35"/>
                    <a:pt x="4331" y="33"/>
                  </a:cubicBezTo>
                  <a:cubicBezTo>
                    <a:pt x="4388" y="31"/>
                    <a:pt x="4439" y="156"/>
                    <a:pt x="4500" y="155"/>
                  </a:cubicBezTo>
                  <a:cubicBezTo>
                    <a:pt x="4560" y="154"/>
                    <a:pt x="4633" y="30"/>
                    <a:pt x="4694" y="29"/>
                  </a:cubicBezTo>
                  <a:cubicBezTo>
                    <a:pt x="4755" y="28"/>
                    <a:pt x="4807" y="150"/>
                    <a:pt x="4865" y="151"/>
                  </a:cubicBezTo>
                  <a:cubicBezTo>
                    <a:pt x="4922" y="152"/>
                    <a:pt x="4979" y="31"/>
                    <a:pt x="5041" y="33"/>
                  </a:cubicBezTo>
                  <a:cubicBezTo>
                    <a:pt x="5103" y="35"/>
                    <a:pt x="5179" y="162"/>
                    <a:pt x="5239" y="163"/>
                  </a:cubicBezTo>
                  <a:cubicBezTo>
                    <a:pt x="5299" y="164"/>
                    <a:pt x="5353" y="0"/>
                    <a:pt x="5404" y="39"/>
                  </a:cubicBezTo>
                  <a:cubicBezTo>
                    <a:pt x="5456" y="78"/>
                    <a:pt x="5545" y="253"/>
                    <a:pt x="5546" y="397"/>
                  </a:cubicBezTo>
                  <a:cubicBezTo>
                    <a:pt x="5547" y="541"/>
                    <a:pt x="5408" y="701"/>
                    <a:pt x="5408" y="901"/>
                  </a:cubicBezTo>
                  <a:cubicBezTo>
                    <a:pt x="5408" y="1101"/>
                    <a:pt x="5529" y="1412"/>
                    <a:pt x="5544" y="1597"/>
                  </a:cubicBezTo>
                  <a:cubicBezTo>
                    <a:pt x="5559" y="1782"/>
                    <a:pt x="5504" y="1908"/>
                    <a:pt x="5496" y="2013"/>
                  </a:cubicBezTo>
                  <a:cubicBezTo>
                    <a:pt x="5488" y="2118"/>
                    <a:pt x="5481" y="2182"/>
                    <a:pt x="5496" y="2229"/>
                  </a:cubicBezTo>
                  <a:cubicBezTo>
                    <a:pt x="5511" y="2276"/>
                    <a:pt x="5560" y="2280"/>
                    <a:pt x="5584" y="2293"/>
                  </a:cubicBezTo>
                  <a:cubicBezTo>
                    <a:pt x="5608" y="2306"/>
                    <a:pt x="5649" y="2296"/>
                    <a:pt x="5640" y="2309"/>
                  </a:cubicBezTo>
                  <a:cubicBezTo>
                    <a:pt x="5631" y="2322"/>
                    <a:pt x="5603" y="2357"/>
                    <a:pt x="5528" y="2373"/>
                  </a:cubicBezTo>
                  <a:cubicBezTo>
                    <a:pt x="5453" y="2389"/>
                    <a:pt x="5326" y="2425"/>
                    <a:pt x="5192" y="2405"/>
                  </a:cubicBezTo>
                  <a:cubicBezTo>
                    <a:pt x="5058" y="2385"/>
                    <a:pt x="4872" y="2246"/>
                    <a:pt x="4726" y="2253"/>
                  </a:cubicBezTo>
                  <a:cubicBezTo>
                    <a:pt x="4580" y="2260"/>
                    <a:pt x="4431" y="2434"/>
                    <a:pt x="4316" y="2445"/>
                  </a:cubicBezTo>
                  <a:cubicBezTo>
                    <a:pt x="4201" y="2456"/>
                    <a:pt x="4135" y="2345"/>
                    <a:pt x="4036" y="2317"/>
                  </a:cubicBezTo>
                  <a:cubicBezTo>
                    <a:pt x="3936" y="2289"/>
                    <a:pt x="3815" y="2262"/>
                    <a:pt x="3719" y="2277"/>
                  </a:cubicBezTo>
                  <a:cubicBezTo>
                    <a:pt x="3623" y="2292"/>
                    <a:pt x="3542" y="2396"/>
                    <a:pt x="3460" y="2405"/>
                  </a:cubicBezTo>
                  <a:cubicBezTo>
                    <a:pt x="3378" y="2414"/>
                    <a:pt x="3305" y="2334"/>
                    <a:pt x="3230" y="2333"/>
                  </a:cubicBezTo>
                  <a:cubicBezTo>
                    <a:pt x="3154" y="2332"/>
                    <a:pt x="3096" y="2412"/>
                    <a:pt x="3007" y="2397"/>
                  </a:cubicBezTo>
                  <a:cubicBezTo>
                    <a:pt x="2918" y="2382"/>
                    <a:pt x="2796" y="2249"/>
                    <a:pt x="2698" y="2245"/>
                  </a:cubicBezTo>
                  <a:cubicBezTo>
                    <a:pt x="2600" y="2241"/>
                    <a:pt x="2497" y="2356"/>
                    <a:pt x="2417" y="2373"/>
                  </a:cubicBezTo>
                  <a:cubicBezTo>
                    <a:pt x="2337" y="2390"/>
                    <a:pt x="2287" y="2374"/>
                    <a:pt x="2216" y="2349"/>
                  </a:cubicBezTo>
                  <a:cubicBezTo>
                    <a:pt x="2145" y="2324"/>
                    <a:pt x="2048" y="2224"/>
                    <a:pt x="1988" y="2223"/>
                  </a:cubicBezTo>
                  <a:cubicBezTo>
                    <a:pt x="1928" y="2222"/>
                    <a:pt x="1902" y="2311"/>
                    <a:pt x="1851" y="2340"/>
                  </a:cubicBezTo>
                  <a:cubicBezTo>
                    <a:pt x="1801" y="2369"/>
                    <a:pt x="1761" y="2408"/>
                    <a:pt x="1687" y="2398"/>
                  </a:cubicBezTo>
                  <a:cubicBezTo>
                    <a:pt x="1615" y="2389"/>
                    <a:pt x="1510" y="2281"/>
                    <a:pt x="1414" y="2281"/>
                  </a:cubicBezTo>
                  <a:cubicBezTo>
                    <a:pt x="1318" y="2281"/>
                    <a:pt x="1227" y="2398"/>
                    <a:pt x="1113" y="2398"/>
                  </a:cubicBezTo>
                  <a:cubicBezTo>
                    <a:pt x="999" y="2398"/>
                    <a:pt x="843" y="2281"/>
                    <a:pt x="729" y="2281"/>
                  </a:cubicBezTo>
                  <a:cubicBezTo>
                    <a:pt x="616" y="2281"/>
                    <a:pt x="511" y="2384"/>
                    <a:pt x="429" y="2398"/>
                  </a:cubicBezTo>
                  <a:cubicBezTo>
                    <a:pt x="346" y="2413"/>
                    <a:pt x="306" y="2393"/>
                    <a:pt x="237" y="2369"/>
                  </a:cubicBezTo>
                  <a:cubicBezTo>
                    <a:pt x="169" y="2345"/>
                    <a:pt x="36" y="2281"/>
                    <a:pt x="19" y="2252"/>
                  </a:cubicBezTo>
                  <a:cubicBezTo>
                    <a:pt x="0" y="2223"/>
                    <a:pt x="95" y="2252"/>
                    <a:pt x="128" y="2194"/>
                  </a:cubicBezTo>
                  <a:cubicBezTo>
                    <a:pt x="160" y="2135"/>
                    <a:pt x="192" y="2022"/>
                    <a:pt x="210" y="1901"/>
                  </a:cubicBezTo>
                  <a:cubicBezTo>
                    <a:pt x="228" y="1780"/>
                    <a:pt x="236" y="1666"/>
                    <a:pt x="241" y="1466"/>
                  </a:cubicBezTo>
                  <a:cubicBezTo>
                    <a:pt x="245" y="1266"/>
                    <a:pt x="239" y="885"/>
                    <a:pt x="237" y="701"/>
                  </a:cubicBezTo>
                  <a:cubicBezTo>
                    <a:pt x="236" y="518"/>
                    <a:pt x="225" y="455"/>
                    <a:pt x="229" y="364"/>
                  </a:cubicBezTo>
                  <a:cubicBezTo>
                    <a:pt x="235" y="272"/>
                    <a:pt x="258" y="196"/>
                    <a:pt x="266" y="152"/>
                  </a:cubicBezTo>
                </a:path>
              </a:pathLst>
            </a:custGeom>
            <a:gradFill>
              <a:gsLst>
                <a:gs pos="0">
                  <a:srgbClr val="A6D6DA"/>
                </a:gs>
                <a:gs pos="50000">
                  <a:schemeClr val="bg1"/>
                </a:gs>
                <a:gs pos="100000">
                  <a:srgbClr val="A6D6DA"/>
                </a:gs>
              </a:gsLst>
              <a:lin ang="0" scaled="1"/>
            </a:gradFill>
            <a:ln w="9525" cap="flat" cmpd="sng">
              <a:solidFill>
                <a:schemeClr val="tx2"/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43152" name="Group 48" hidden="0"/>
            <p:cNvGrpSpPr/>
            <p:nvPr isPhoto="0" userDrawn="0"/>
          </p:nvGrpSpPr>
          <p:grpSpPr bwMode="auto">
            <a:xfrm>
              <a:off x="386" y="1751"/>
              <a:ext cx="92" cy="235"/>
              <a:chOff x="275" y="191"/>
              <a:chExt cx="161" cy="385"/>
            </a:xfrm>
          </p:grpSpPr>
          <p:sp>
            <p:nvSpPr>
              <p:cNvPr id="943153" name="Oval 49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54" name="Freeform 50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55" name="Group 51" hidden="0"/>
            <p:cNvGrpSpPr/>
            <p:nvPr isPhoto="0" userDrawn="0"/>
          </p:nvGrpSpPr>
          <p:grpSpPr bwMode="auto">
            <a:xfrm>
              <a:off x="695" y="1752"/>
              <a:ext cx="93" cy="234"/>
              <a:chOff x="275" y="191"/>
              <a:chExt cx="161" cy="385"/>
            </a:xfrm>
          </p:grpSpPr>
          <p:sp>
            <p:nvSpPr>
              <p:cNvPr id="943156" name="Oval 52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57" name="Freeform 53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58" name="Group 54" hidden="0"/>
            <p:cNvGrpSpPr/>
            <p:nvPr isPhoto="0" userDrawn="0"/>
          </p:nvGrpSpPr>
          <p:grpSpPr bwMode="auto">
            <a:xfrm>
              <a:off x="1025" y="1752"/>
              <a:ext cx="90" cy="234"/>
              <a:chOff x="275" y="191"/>
              <a:chExt cx="161" cy="385"/>
            </a:xfrm>
          </p:grpSpPr>
          <p:sp>
            <p:nvSpPr>
              <p:cNvPr id="943159" name="Oval 55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60" name="Freeform 56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61" name="Group 57" hidden="0"/>
            <p:cNvGrpSpPr/>
            <p:nvPr isPhoto="0" userDrawn="0"/>
          </p:nvGrpSpPr>
          <p:grpSpPr bwMode="auto">
            <a:xfrm>
              <a:off x="1352" y="1752"/>
              <a:ext cx="92" cy="234"/>
              <a:chOff x="275" y="191"/>
              <a:chExt cx="161" cy="385"/>
            </a:xfrm>
          </p:grpSpPr>
          <p:sp>
            <p:nvSpPr>
              <p:cNvPr id="943162" name="Oval 58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63" name="Freeform 59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64" name="Group 60" hidden="0"/>
            <p:cNvGrpSpPr/>
            <p:nvPr isPhoto="0" userDrawn="0"/>
          </p:nvGrpSpPr>
          <p:grpSpPr bwMode="auto">
            <a:xfrm>
              <a:off x="1643" y="1752"/>
              <a:ext cx="92" cy="234"/>
              <a:chOff x="275" y="191"/>
              <a:chExt cx="161" cy="385"/>
            </a:xfrm>
          </p:grpSpPr>
          <p:sp>
            <p:nvSpPr>
              <p:cNvPr id="943165" name="Oval 61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66" name="Freeform 62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67" name="Group 63" hidden="0"/>
            <p:cNvGrpSpPr/>
            <p:nvPr isPhoto="0" userDrawn="0"/>
          </p:nvGrpSpPr>
          <p:grpSpPr bwMode="auto">
            <a:xfrm>
              <a:off x="1972" y="1752"/>
              <a:ext cx="92" cy="234"/>
              <a:chOff x="275" y="191"/>
              <a:chExt cx="161" cy="385"/>
            </a:xfrm>
          </p:grpSpPr>
          <p:sp>
            <p:nvSpPr>
              <p:cNvPr id="943168" name="Oval 64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69" name="Freeform 65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943170" name="Freeform 66" hidden="0"/>
            <p:cNvSpPr/>
            <p:nvPr isPhoto="0" userDrawn="0"/>
          </p:nvSpPr>
          <p:spPr bwMode="auto">
            <a:xfrm>
              <a:off x="1868" y="2585"/>
              <a:ext cx="141" cy="1449"/>
            </a:xfrm>
            <a:custGeom>
              <a:avLst/>
              <a:gdLst>
                <a:gd name="T0" fmla="*/ 206 w 206"/>
                <a:gd name="T1" fmla="*/ 2377 h 2377"/>
                <a:gd name="T2" fmla="*/ 86 w 206"/>
                <a:gd name="T3" fmla="*/ 2100 h 2377"/>
                <a:gd name="T4" fmla="*/ 9 w 206"/>
                <a:gd name="T5" fmla="*/ 1200 h 2377"/>
                <a:gd name="T6" fmla="*/ 33 w 206"/>
                <a:gd name="T7" fmla="*/ 0 h 2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6" h="2377" fill="norm" stroke="1" extrusionOk="0">
                  <a:moveTo>
                    <a:pt x="206" y="2377"/>
                  </a:moveTo>
                  <a:cubicBezTo>
                    <a:pt x="166" y="2331"/>
                    <a:pt x="119" y="2296"/>
                    <a:pt x="86" y="2100"/>
                  </a:cubicBezTo>
                  <a:cubicBezTo>
                    <a:pt x="53" y="1904"/>
                    <a:pt x="18" y="1550"/>
                    <a:pt x="9" y="1200"/>
                  </a:cubicBezTo>
                  <a:cubicBezTo>
                    <a:pt x="0" y="850"/>
                    <a:pt x="28" y="250"/>
                    <a:pt x="33" y="0"/>
                  </a:cubicBezTo>
                </a:path>
              </a:pathLst>
            </a:custGeom>
            <a:noFill/>
            <a:ln w="9525" cap="flat" cmpd="sng">
              <a:solidFill>
                <a:srgbClr val="0099FF">
                  <a:alpha val="50000"/>
                </a:srgbClr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3171" name="Freeform 67" hidden="0"/>
            <p:cNvSpPr/>
            <p:nvPr isPhoto="0" userDrawn="0"/>
          </p:nvSpPr>
          <p:spPr bwMode="auto">
            <a:xfrm>
              <a:off x="1298" y="2951"/>
              <a:ext cx="218" cy="1141"/>
            </a:xfrm>
            <a:custGeom>
              <a:avLst/>
              <a:gdLst>
                <a:gd name="T0" fmla="*/ 384 w 384"/>
                <a:gd name="T1" fmla="*/ 1248 h 1248"/>
                <a:gd name="T2" fmla="*/ 240 w 384"/>
                <a:gd name="T3" fmla="*/ 1104 h 1248"/>
                <a:gd name="T4" fmla="*/ 96 w 384"/>
                <a:gd name="T5" fmla="*/ 672 h 1248"/>
                <a:gd name="T6" fmla="*/ 0 w 384"/>
                <a:gd name="T7" fmla="*/ 0 h 1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4" h="1248" fill="norm" stroke="1" extrusionOk="0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 cap="flat" cmpd="sng">
              <a:solidFill>
                <a:srgbClr val="0099FF">
                  <a:alpha val="50000"/>
                </a:srgbClr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3172" name="Freeform 68" hidden="0"/>
            <p:cNvSpPr/>
            <p:nvPr isPhoto="0" userDrawn="0"/>
          </p:nvSpPr>
          <p:spPr bwMode="auto">
            <a:xfrm>
              <a:off x="695" y="3332"/>
              <a:ext cx="220" cy="790"/>
            </a:xfrm>
            <a:custGeom>
              <a:avLst/>
              <a:gdLst>
                <a:gd name="T0" fmla="*/ 384 w 384"/>
                <a:gd name="T1" fmla="*/ 1248 h 1248"/>
                <a:gd name="T2" fmla="*/ 240 w 384"/>
                <a:gd name="T3" fmla="*/ 1104 h 1248"/>
                <a:gd name="T4" fmla="*/ 96 w 384"/>
                <a:gd name="T5" fmla="*/ 672 h 1248"/>
                <a:gd name="T6" fmla="*/ 0 w 384"/>
                <a:gd name="T7" fmla="*/ 0 h 1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4" h="1248" fill="norm" stroke="1" extrusionOk="0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 cap="flat" cmpd="sng">
              <a:solidFill>
                <a:srgbClr val="0099FF">
                  <a:alpha val="50000"/>
                </a:srgbClr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943173" name="Group 69" hidden="0"/>
            <p:cNvGrpSpPr/>
            <p:nvPr isPhoto="0" userDrawn="0"/>
          </p:nvGrpSpPr>
          <p:grpSpPr bwMode="auto">
            <a:xfrm>
              <a:off x="2279" y="1751"/>
              <a:ext cx="92" cy="235"/>
              <a:chOff x="275" y="191"/>
              <a:chExt cx="161" cy="385"/>
            </a:xfrm>
          </p:grpSpPr>
          <p:sp>
            <p:nvSpPr>
              <p:cNvPr id="943174" name="Oval 70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75" name="Freeform 71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76" name="Group 72" hidden="0"/>
            <p:cNvGrpSpPr/>
            <p:nvPr isPhoto="0" userDrawn="0"/>
          </p:nvGrpSpPr>
          <p:grpSpPr bwMode="auto">
            <a:xfrm>
              <a:off x="2551" y="1728"/>
              <a:ext cx="92" cy="235"/>
              <a:chOff x="275" y="191"/>
              <a:chExt cx="161" cy="385"/>
            </a:xfrm>
          </p:grpSpPr>
          <p:sp>
            <p:nvSpPr>
              <p:cNvPr id="943177" name="Oval 73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78" name="Freeform 74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79" name="Group 75" hidden="0"/>
            <p:cNvGrpSpPr/>
            <p:nvPr isPhoto="0" userDrawn="0"/>
          </p:nvGrpSpPr>
          <p:grpSpPr bwMode="auto">
            <a:xfrm>
              <a:off x="2897" y="1728"/>
              <a:ext cx="91" cy="234"/>
              <a:chOff x="275" y="191"/>
              <a:chExt cx="161" cy="385"/>
            </a:xfrm>
          </p:grpSpPr>
          <p:sp>
            <p:nvSpPr>
              <p:cNvPr id="943180" name="Oval 76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81" name="Freeform 77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82" name="Group 78" hidden="0"/>
            <p:cNvGrpSpPr/>
            <p:nvPr isPhoto="0" userDrawn="0"/>
          </p:nvGrpSpPr>
          <p:grpSpPr bwMode="auto">
            <a:xfrm>
              <a:off x="3242" y="1728"/>
              <a:ext cx="92" cy="234"/>
              <a:chOff x="275" y="191"/>
              <a:chExt cx="161" cy="385"/>
            </a:xfrm>
          </p:grpSpPr>
          <p:sp>
            <p:nvSpPr>
              <p:cNvPr id="943183" name="Oval 79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84" name="Freeform 80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85" name="Group 81" hidden="0"/>
            <p:cNvGrpSpPr/>
            <p:nvPr isPhoto="0" userDrawn="0"/>
          </p:nvGrpSpPr>
          <p:grpSpPr bwMode="auto">
            <a:xfrm>
              <a:off x="3625" y="1728"/>
              <a:ext cx="92" cy="234"/>
              <a:chOff x="275" y="191"/>
              <a:chExt cx="161" cy="385"/>
            </a:xfrm>
          </p:grpSpPr>
          <p:sp>
            <p:nvSpPr>
              <p:cNvPr id="943186" name="Oval 82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87" name="Freeform 83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88" name="Group 84" hidden="0"/>
            <p:cNvGrpSpPr/>
            <p:nvPr isPhoto="0" userDrawn="0"/>
          </p:nvGrpSpPr>
          <p:grpSpPr bwMode="auto">
            <a:xfrm>
              <a:off x="3976" y="1728"/>
              <a:ext cx="91" cy="234"/>
              <a:chOff x="275" y="191"/>
              <a:chExt cx="161" cy="385"/>
            </a:xfrm>
          </p:grpSpPr>
          <p:sp>
            <p:nvSpPr>
              <p:cNvPr id="943189" name="Oval 85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90" name="Freeform 86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91" name="Group 87" hidden="0"/>
            <p:cNvGrpSpPr/>
            <p:nvPr isPhoto="0" userDrawn="0"/>
          </p:nvGrpSpPr>
          <p:grpSpPr bwMode="auto">
            <a:xfrm>
              <a:off x="4321" y="1728"/>
              <a:ext cx="92" cy="234"/>
              <a:chOff x="275" y="191"/>
              <a:chExt cx="161" cy="385"/>
            </a:xfrm>
          </p:grpSpPr>
          <p:sp>
            <p:nvSpPr>
              <p:cNvPr id="943192" name="Oval 88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93" name="Freeform 89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94" name="Group 90" hidden="0"/>
            <p:cNvGrpSpPr/>
            <p:nvPr isPhoto="0" userDrawn="0"/>
          </p:nvGrpSpPr>
          <p:grpSpPr bwMode="auto">
            <a:xfrm>
              <a:off x="4710" y="1728"/>
              <a:ext cx="91" cy="234"/>
              <a:chOff x="275" y="191"/>
              <a:chExt cx="161" cy="385"/>
            </a:xfrm>
          </p:grpSpPr>
          <p:sp>
            <p:nvSpPr>
              <p:cNvPr id="943195" name="Oval 91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96" name="Freeform 92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197" name="Group 93" hidden="0"/>
            <p:cNvGrpSpPr/>
            <p:nvPr isPhoto="0" userDrawn="0"/>
          </p:nvGrpSpPr>
          <p:grpSpPr bwMode="auto">
            <a:xfrm>
              <a:off x="5055" y="1734"/>
              <a:ext cx="92" cy="234"/>
              <a:chOff x="275" y="191"/>
              <a:chExt cx="161" cy="385"/>
            </a:xfrm>
          </p:grpSpPr>
          <p:sp>
            <p:nvSpPr>
              <p:cNvPr id="943198" name="Oval 94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199" name="Freeform 95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943200" name="Group 96" hidden="0"/>
            <p:cNvGrpSpPr/>
            <p:nvPr isPhoto="0" userDrawn="0"/>
          </p:nvGrpSpPr>
          <p:grpSpPr bwMode="auto">
            <a:xfrm>
              <a:off x="5400" y="1728"/>
              <a:ext cx="92" cy="234"/>
              <a:chOff x="275" y="191"/>
              <a:chExt cx="161" cy="385"/>
            </a:xfrm>
          </p:grpSpPr>
          <p:sp>
            <p:nvSpPr>
              <p:cNvPr id="943201" name="Oval 97" hidden="0"/>
              <p:cNvSpPr>
                <a:spLocks noChangeArrowheads="1"/>
              </p:cNvSpPr>
              <p:nvPr isPhoto="0" userDrawn="0"/>
            </p:nvSpPr>
            <p:spPr bwMode="auto">
              <a:xfrm>
                <a:off x="336" y="480"/>
                <a:ext cx="48" cy="96"/>
              </a:xfrm>
              <a:prstGeom prst="ellipse">
                <a:avLst/>
              </a:prstGeom>
              <a:noFill/>
              <a:ln w="9525">
                <a:solidFill>
                  <a:schemeClr val="tx2"/>
                </a:solidFill>
                <a:round/>
                <a:headEnd type="none" w="lg" len="lg"/>
                <a:tailEnd type="none" w="lg" len="lg"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43202" name="Freeform 98" hidden="0"/>
              <p:cNvSpPr/>
              <p:nvPr isPhoto="0" userDrawn="0"/>
            </p:nvSpPr>
            <p:spPr bwMode="auto">
              <a:xfrm>
                <a:off x="275" y="191"/>
                <a:ext cx="161" cy="367"/>
              </a:xfrm>
              <a:custGeom>
                <a:avLst/>
                <a:gdLst>
                  <a:gd name="T0" fmla="*/ 97 w 161"/>
                  <a:gd name="T1" fmla="*/ 295 h 367"/>
                  <a:gd name="T2" fmla="*/ 88 w 161"/>
                  <a:gd name="T3" fmla="*/ 363 h 367"/>
                  <a:gd name="T4" fmla="*/ 51 w 161"/>
                  <a:gd name="T5" fmla="*/ 319 h 367"/>
                  <a:gd name="T6" fmla="*/ 6 w 161"/>
                  <a:gd name="T7" fmla="*/ 216 h 367"/>
                  <a:gd name="T8" fmla="*/ 13 w 161"/>
                  <a:gd name="T9" fmla="*/ 95 h 367"/>
                  <a:gd name="T10" fmla="*/ 37 w 161"/>
                  <a:gd name="T11" fmla="*/ 25 h 367"/>
                  <a:gd name="T12" fmla="*/ 82 w 161"/>
                  <a:gd name="T13" fmla="*/ 0 h 367"/>
                  <a:gd name="T14" fmla="*/ 130 w 161"/>
                  <a:gd name="T15" fmla="*/ 25 h 367"/>
                  <a:gd name="T16" fmla="*/ 156 w 161"/>
                  <a:gd name="T17" fmla="*/ 81 h 367"/>
                  <a:gd name="T18" fmla="*/ 159 w 161"/>
                  <a:gd name="T19" fmla="*/ 198 h 367"/>
                  <a:gd name="T20" fmla="*/ 145 w 161"/>
                  <a:gd name="T21" fmla="*/ 198 h 367"/>
                  <a:gd name="T22" fmla="*/ 133 w 161"/>
                  <a:gd name="T23" fmla="*/ 195 h 367"/>
                  <a:gd name="T24" fmla="*/ 136 w 161"/>
                  <a:gd name="T25" fmla="*/ 134 h 367"/>
                  <a:gd name="T26" fmla="*/ 129 w 161"/>
                  <a:gd name="T27" fmla="*/ 85 h 367"/>
                  <a:gd name="T28" fmla="*/ 108 w 161"/>
                  <a:gd name="T29" fmla="*/ 53 h 367"/>
                  <a:gd name="T30" fmla="*/ 82 w 161"/>
                  <a:gd name="T31" fmla="*/ 43 h 367"/>
                  <a:gd name="T32" fmla="*/ 61 w 161"/>
                  <a:gd name="T33" fmla="*/ 53 h 367"/>
                  <a:gd name="T34" fmla="*/ 42 w 161"/>
                  <a:gd name="T35" fmla="*/ 111 h 367"/>
                  <a:gd name="T36" fmla="*/ 39 w 161"/>
                  <a:gd name="T37" fmla="*/ 193 h 367"/>
                  <a:gd name="T38" fmla="*/ 58 w 161"/>
                  <a:gd name="T39" fmla="*/ 264 h 367"/>
                  <a:gd name="T40" fmla="*/ 84 w 161"/>
                  <a:gd name="T41" fmla="*/ 292 h 367"/>
                  <a:gd name="T42" fmla="*/ 97 w 161"/>
                  <a:gd name="T43" fmla="*/ 295 h 3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61" h="367" fill="norm" stroke="1" extrusionOk="0">
                    <a:moveTo>
                      <a:pt x="97" y="295"/>
                    </a:moveTo>
                    <a:cubicBezTo>
                      <a:pt x="98" y="308"/>
                      <a:pt x="96" y="359"/>
                      <a:pt x="88" y="363"/>
                    </a:cubicBezTo>
                    <a:cubicBezTo>
                      <a:pt x="80" y="367"/>
                      <a:pt x="65" y="344"/>
                      <a:pt x="51" y="319"/>
                    </a:cubicBezTo>
                    <a:cubicBezTo>
                      <a:pt x="37" y="294"/>
                      <a:pt x="12" y="253"/>
                      <a:pt x="6" y="216"/>
                    </a:cubicBezTo>
                    <a:cubicBezTo>
                      <a:pt x="0" y="179"/>
                      <a:pt x="8" y="127"/>
                      <a:pt x="13" y="95"/>
                    </a:cubicBezTo>
                    <a:cubicBezTo>
                      <a:pt x="18" y="63"/>
                      <a:pt x="25" y="41"/>
                      <a:pt x="37" y="25"/>
                    </a:cubicBezTo>
                    <a:cubicBezTo>
                      <a:pt x="49" y="9"/>
                      <a:pt x="67" y="0"/>
                      <a:pt x="82" y="0"/>
                    </a:cubicBezTo>
                    <a:cubicBezTo>
                      <a:pt x="97" y="0"/>
                      <a:pt x="118" y="11"/>
                      <a:pt x="130" y="25"/>
                    </a:cubicBezTo>
                    <a:cubicBezTo>
                      <a:pt x="142" y="39"/>
                      <a:pt x="151" y="52"/>
                      <a:pt x="156" y="81"/>
                    </a:cubicBezTo>
                    <a:cubicBezTo>
                      <a:pt x="161" y="110"/>
                      <a:pt x="161" y="179"/>
                      <a:pt x="159" y="198"/>
                    </a:cubicBezTo>
                    <a:cubicBezTo>
                      <a:pt x="157" y="217"/>
                      <a:pt x="149" y="198"/>
                      <a:pt x="145" y="198"/>
                    </a:cubicBezTo>
                    <a:cubicBezTo>
                      <a:pt x="141" y="198"/>
                      <a:pt x="134" y="206"/>
                      <a:pt x="133" y="195"/>
                    </a:cubicBezTo>
                    <a:cubicBezTo>
                      <a:pt x="132" y="184"/>
                      <a:pt x="137" y="152"/>
                      <a:pt x="136" y="134"/>
                    </a:cubicBezTo>
                    <a:cubicBezTo>
                      <a:pt x="135" y="116"/>
                      <a:pt x="134" y="98"/>
                      <a:pt x="129" y="85"/>
                    </a:cubicBezTo>
                    <a:cubicBezTo>
                      <a:pt x="124" y="72"/>
                      <a:pt x="116" y="60"/>
                      <a:pt x="108" y="53"/>
                    </a:cubicBezTo>
                    <a:cubicBezTo>
                      <a:pt x="100" y="46"/>
                      <a:pt x="90" y="43"/>
                      <a:pt x="82" y="43"/>
                    </a:cubicBezTo>
                    <a:cubicBezTo>
                      <a:pt x="74" y="43"/>
                      <a:pt x="68" y="42"/>
                      <a:pt x="61" y="53"/>
                    </a:cubicBezTo>
                    <a:cubicBezTo>
                      <a:pt x="54" y="64"/>
                      <a:pt x="46" y="88"/>
                      <a:pt x="42" y="111"/>
                    </a:cubicBezTo>
                    <a:cubicBezTo>
                      <a:pt x="38" y="134"/>
                      <a:pt x="36" y="167"/>
                      <a:pt x="39" y="193"/>
                    </a:cubicBezTo>
                    <a:cubicBezTo>
                      <a:pt x="42" y="219"/>
                      <a:pt x="51" y="248"/>
                      <a:pt x="58" y="264"/>
                    </a:cubicBezTo>
                    <a:cubicBezTo>
                      <a:pt x="65" y="280"/>
                      <a:pt x="78" y="287"/>
                      <a:pt x="84" y="292"/>
                    </a:cubicBezTo>
                    <a:cubicBezTo>
                      <a:pt x="90" y="297"/>
                      <a:pt x="94" y="295"/>
                      <a:pt x="97" y="295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alpha val="49001"/>
                    </a:schemeClr>
                  </a:gs>
                  <a:gs pos="50000">
                    <a:srgbClr val="0000FF">
                      <a:alpha val="45000"/>
                    </a:srgbClr>
                  </a:gs>
                  <a:gs pos="100000">
                    <a:schemeClr val="bg1">
                      <a:alpha val="49001"/>
                    </a:schemeClr>
                  </a:gs>
                </a:gsLst>
                <a:lin ang="0" scaled="1"/>
              </a:gradFill>
              <a:ln w="9525" cap="flat" cmpd="sng">
                <a:solidFill>
                  <a:srgbClr val="0000FF">
                    <a:alpha val="50000"/>
                  </a:srgbClr>
                </a:solidFill>
                <a:prstDash val="solid"/>
                <a:round/>
                <a:headEnd type="none" w="lg" len="lg"/>
                <a:tailEnd type="none" w="lg" len="lg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943203" name="Freeform 99" hidden="0"/>
            <p:cNvSpPr/>
            <p:nvPr isPhoto="0" userDrawn="0"/>
          </p:nvSpPr>
          <p:spPr bwMode="auto">
            <a:xfrm>
              <a:off x="2638" y="2592"/>
              <a:ext cx="141" cy="1449"/>
            </a:xfrm>
            <a:custGeom>
              <a:avLst/>
              <a:gdLst>
                <a:gd name="T0" fmla="*/ 206 w 206"/>
                <a:gd name="T1" fmla="*/ 2377 h 2377"/>
                <a:gd name="T2" fmla="*/ 86 w 206"/>
                <a:gd name="T3" fmla="*/ 2100 h 2377"/>
                <a:gd name="T4" fmla="*/ 9 w 206"/>
                <a:gd name="T5" fmla="*/ 1200 h 2377"/>
                <a:gd name="T6" fmla="*/ 33 w 206"/>
                <a:gd name="T7" fmla="*/ 0 h 2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6" h="2377" fill="norm" stroke="1" extrusionOk="0">
                  <a:moveTo>
                    <a:pt x="206" y="2377"/>
                  </a:moveTo>
                  <a:cubicBezTo>
                    <a:pt x="166" y="2331"/>
                    <a:pt x="119" y="2296"/>
                    <a:pt x="86" y="2100"/>
                  </a:cubicBezTo>
                  <a:cubicBezTo>
                    <a:pt x="53" y="1904"/>
                    <a:pt x="18" y="1550"/>
                    <a:pt x="9" y="1200"/>
                  </a:cubicBezTo>
                  <a:cubicBezTo>
                    <a:pt x="0" y="850"/>
                    <a:pt x="28" y="250"/>
                    <a:pt x="33" y="0"/>
                  </a:cubicBezTo>
                </a:path>
              </a:pathLst>
            </a:custGeom>
            <a:noFill/>
            <a:ln w="9525" cap="flat" cmpd="sng">
              <a:solidFill>
                <a:srgbClr val="0099FF">
                  <a:alpha val="50000"/>
                </a:srgbClr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3204" name="Freeform 100" hidden="0"/>
            <p:cNvSpPr/>
            <p:nvPr isPhoto="0" userDrawn="0"/>
          </p:nvSpPr>
          <p:spPr bwMode="auto">
            <a:xfrm>
              <a:off x="3630" y="2976"/>
              <a:ext cx="220" cy="1078"/>
            </a:xfrm>
            <a:custGeom>
              <a:avLst/>
              <a:gdLst>
                <a:gd name="T0" fmla="*/ 384 w 384"/>
                <a:gd name="T1" fmla="*/ 1248 h 1248"/>
                <a:gd name="T2" fmla="*/ 240 w 384"/>
                <a:gd name="T3" fmla="*/ 1104 h 1248"/>
                <a:gd name="T4" fmla="*/ 96 w 384"/>
                <a:gd name="T5" fmla="*/ 672 h 1248"/>
                <a:gd name="T6" fmla="*/ 0 w 384"/>
                <a:gd name="T7" fmla="*/ 0 h 1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4" h="1248" fill="norm" stroke="1" extrusionOk="0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 cap="flat" cmpd="sng">
              <a:solidFill>
                <a:srgbClr val="0099FF">
                  <a:alpha val="50000"/>
                </a:srgbClr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43205" name="Freeform 101" hidden="0"/>
            <p:cNvSpPr/>
            <p:nvPr isPhoto="0" userDrawn="0"/>
          </p:nvSpPr>
          <p:spPr bwMode="auto">
            <a:xfrm>
              <a:off x="4623" y="3264"/>
              <a:ext cx="220" cy="790"/>
            </a:xfrm>
            <a:custGeom>
              <a:avLst/>
              <a:gdLst>
                <a:gd name="T0" fmla="*/ 384 w 384"/>
                <a:gd name="T1" fmla="*/ 1248 h 1248"/>
                <a:gd name="T2" fmla="*/ 240 w 384"/>
                <a:gd name="T3" fmla="*/ 1104 h 1248"/>
                <a:gd name="T4" fmla="*/ 96 w 384"/>
                <a:gd name="T5" fmla="*/ 672 h 1248"/>
                <a:gd name="T6" fmla="*/ 0 w 384"/>
                <a:gd name="T7" fmla="*/ 0 h 1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4" h="1248" fill="norm" stroke="1" extrusionOk="0">
                  <a:moveTo>
                    <a:pt x="384" y="1248"/>
                  </a:moveTo>
                  <a:cubicBezTo>
                    <a:pt x="336" y="1224"/>
                    <a:pt x="288" y="1200"/>
                    <a:pt x="240" y="1104"/>
                  </a:cubicBezTo>
                  <a:cubicBezTo>
                    <a:pt x="192" y="1008"/>
                    <a:pt x="136" y="856"/>
                    <a:pt x="96" y="672"/>
                  </a:cubicBezTo>
                  <a:cubicBezTo>
                    <a:pt x="56" y="488"/>
                    <a:pt x="28" y="244"/>
                    <a:pt x="0" y="0"/>
                  </a:cubicBezTo>
                </a:path>
              </a:pathLst>
            </a:custGeom>
            <a:noFill/>
            <a:ln w="9525" cap="flat" cmpd="sng">
              <a:solidFill>
                <a:srgbClr val="0099FF">
                  <a:alpha val="50000"/>
                </a:srgbClr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43116" name="Rectangle 12" hidden="0"/>
          <p:cNvSpPr>
            <a:spLocks noChangeArrowheads="1"/>
          </p:cNvSpPr>
          <p:nvPr isPhoto="0" userDrawn="0"/>
        </p:nvSpPr>
        <p:spPr bwMode="auto">
          <a:xfrm>
            <a:off x="3294574" y="196232"/>
            <a:ext cx="5450451" cy="1815882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</a:rPr>
              <a:t>    Записать </a:t>
            </a:r>
            <a:r>
              <a:rPr lang="ru-RU" sz="2800">
                <a:solidFill>
                  <a:srgbClr val="002060"/>
                </a:solidFill>
                <a:latin typeface="Times New Roman"/>
              </a:rPr>
              <a:t>для </a:t>
            </a:r>
            <a:r>
              <a:rPr lang="ru-RU" sz="2800">
                <a:solidFill>
                  <a:srgbClr val="002060"/>
                </a:solidFill>
                <a:latin typeface="Times New Roman"/>
              </a:rPr>
              <a:t>данного    </a:t>
            </a:r>
            <a:endParaRPr/>
          </a:p>
          <a:p>
            <a:pPr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2800">
                <a:solidFill>
                  <a:srgbClr val="002060"/>
                </a:solidFill>
                <a:latin typeface="Times New Roman"/>
              </a:rPr>
              <a:t>           треугольника теорему     </a:t>
            </a:r>
            <a:endParaRPr/>
          </a:p>
          <a:p>
            <a:pPr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2800">
                <a:solidFill>
                  <a:srgbClr val="002060"/>
                </a:solidFill>
                <a:latin typeface="Times New Roman"/>
              </a:rPr>
              <a:t>                косинусов для каждой</a:t>
            </a:r>
            <a:endParaRPr/>
          </a:p>
          <a:p>
            <a:pPr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</a:rPr>
              <a:t> </a:t>
            </a:r>
            <a:r>
              <a:rPr lang="ru-RU" sz="2800">
                <a:solidFill>
                  <a:srgbClr val="002060"/>
                </a:solidFill>
                <a:latin typeface="Times New Roman"/>
              </a:rPr>
              <a:t>                           стороны</a:t>
            </a:r>
            <a:r>
              <a:rPr lang="ru-RU" sz="2800">
                <a:solidFill>
                  <a:srgbClr val="002060"/>
                </a:solidFill>
                <a:latin typeface="Times New Roman"/>
              </a:rPr>
              <a:t>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0.90174 -0.0034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431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087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2" name="Group 3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3" name="Freeform 4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" name="Freeform 5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" name="Freeform 6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7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8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9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10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1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1" name="Группа 10" hidden="0"/>
          <p:cNvGrpSpPr/>
          <p:nvPr isPhoto="0" userDrawn="0"/>
        </p:nvGrpSpPr>
        <p:grpSpPr bwMode="auto">
          <a:xfrm>
            <a:off x="685483" y="2808065"/>
            <a:ext cx="3706386" cy="3468425"/>
            <a:chOff x="591512" y="3016367"/>
            <a:chExt cx="3706386" cy="3468425"/>
          </a:xfrm>
        </p:grpSpPr>
        <p:sp>
          <p:nvSpPr>
            <p:cNvPr id="12" name="Freeform 48" hidden="0"/>
            <p:cNvSpPr/>
            <p:nvPr isPhoto="0" userDrawn="0"/>
          </p:nvSpPr>
          <p:spPr bwMode="auto">
            <a:xfrm>
              <a:off x="891579" y="3422171"/>
              <a:ext cx="3178175" cy="2578100"/>
            </a:xfrm>
            <a:custGeom>
              <a:avLst/>
              <a:gdLst>
                <a:gd name="T0" fmla="*/ 0 w 2002"/>
                <a:gd name="T1" fmla="*/ 1622 h 1624"/>
                <a:gd name="T2" fmla="*/ 2002 w 2002"/>
                <a:gd name="T3" fmla="*/ 1624 h 1624"/>
                <a:gd name="T4" fmla="*/ 1322 w 2002"/>
                <a:gd name="T5" fmla="*/ 0 h 1624"/>
                <a:gd name="T6" fmla="*/ 0 w 2002"/>
                <a:gd name="T7" fmla="*/ 1622 h 1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02" h="1624" fill="norm" stroke="1" extrusionOk="0">
                  <a:moveTo>
                    <a:pt x="0" y="1622"/>
                  </a:moveTo>
                  <a:lnTo>
                    <a:pt x="2002" y="1624"/>
                  </a:lnTo>
                  <a:lnTo>
                    <a:pt x="1322" y="0"/>
                  </a:lnTo>
                  <a:lnTo>
                    <a:pt x="0" y="1622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00FFFF">
                    <a:alpha val="64999"/>
                  </a:srgbClr>
                </a:gs>
              </a:gsLst>
              <a:path path="rect"/>
            </a:gradFill>
            <a:ln w="28575" cap="flat" cmpd="sng">
              <a:solidFill>
                <a:srgbClr val="000000"/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Text Box 51" hidden="0"/>
            <p:cNvSpPr txBox="1">
              <a:spLocks noChangeArrowheads="1"/>
            </p:cNvSpPr>
            <p:nvPr isPhoto="0" userDrawn="0"/>
          </p:nvSpPr>
          <p:spPr bwMode="auto">
            <a:xfrm>
              <a:off x="591512" y="5905354"/>
              <a:ext cx="477838" cy="57943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>
                  <a:solidFill>
                    <a:schemeClr val="tx1"/>
                  </a:solidFill>
                  <a:latin typeface="Times New Roman"/>
                </a:rPr>
                <a:t>A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  <p:sp>
          <p:nvSpPr>
            <p:cNvPr id="14" name="Text Box 52" hidden="0"/>
            <p:cNvSpPr txBox="1">
              <a:spLocks noChangeArrowheads="1"/>
            </p:cNvSpPr>
            <p:nvPr isPhoto="0" userDrawn="0"/>
          </p:nvSpPr>
          <p:spPr bwMode="auto">
            <a:xfrm>
              <a:off x="3820060" y="5904104"/>
              <a:ext cx="477838" cy="57943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>
                  <a:solidFill>
                    <a:schemeClr val="tx1"/>
                  </a:solidFill>
                  <a:latin typeface="Times New Roman"/>
                </a:rPr>
                <a:t>C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  <p:sp>
          <p:nvSpPr>
            <p:cNvPr id="15" name="Text Box 49" hidden="0"/>
            <p:cNvSpPr txBox="1">
              <a:spLocks noChangeArrowheads="1"/>
            </p:cNvSpPr>
            <p:nvPr isPhoto="0" userDrawn="0"/>
          </p:nvSpPr>
          <p:spPr bwMode="auto">
            <a:xfrm>
              <a:off x="2560542" y="3016367"/>
              <a:ext cx="455613" cy="57943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>
                  <a:solidFill>
                    <a:schemeClr val="tx1"/>
                  </a:solidFill>
                  <a:latin typeface="Times New Roman"/>
                </a:rPr>
                <a:t>B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</p:grpSp>
      <p:sp>
        <p:nvSpPr>
          <p:cNvPr id="19" name="Text Box 50" hidden="0"/>
          <p:cNvSpPr txBox="1">
            <a:spLocks noChangeArrowheads="1"/>
          </p:cNvSpPr>
          <p:nvPr isPhoto="0" userDrawn="0"/>
        </p:nvSpPr>
        <p:spPr bwMode="auto">
          <a:xfrm>
            <a:off x="3744724" y="4103997"/>
            <a:ext cx="438149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>
                <a:solidFill>
                  <a:srgbClr val="FF0000"/>
                </a:solidFill>
                <a:latin typeface="Times New Roman"/>
              </a:rPr>
              <a:t>a</a:t>
            </a:r>
            <a:endParaRPr lang="ru-RU" sz="40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20" name="Text Box 54" hidden="0"/>
          <p:cNvSpPr txBox="1">
            <a:spLocks noChangeArrowheads="1"/>
          </p:cNvSpPr>
          <p:nvPr isPhoto="0" userDrawn="0"/>
        </p:nvSpPr>
        <p:spPr bwMode="auto">
          <a:xfrm>
            <a:off x="2468680" y="5695802"/>
            <a:ext cx="438149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>
                <a:solidFill>
                  <a:srgbClr val="FF0000"/>
                </a:solidFill>
                <a:latin typeface="Times New Roman"/>
              </a:rPr>
              <a:t>b</a:t>
            </a:r>
            <a:endParaRPr lang="ru-RU" sz="40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21" name="Text Box 53" hidden="0"/>
          <p:cNvSpPr txBox="1">
            <a:spLocks noChangeArrowheads="1"/>
          </p:cNvSpPr>
          <p:nvPr isPhoto="0" userDrawn="0"/>
        </p:nvSpPr>
        <p:spPr bwMode="auto">
          <a:xfrm>
            <a:off x="1600200" y="3962400"/>
            <a:ext cx="409575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>
                <a:solidFill>
                  <a:srgbClr val="FF0000"/>
                </a:solidFill>
                <a:latin typeface="Times New Roman"/>
              </a:rPr>
              <a:t>c</a:t>
            </a:r>
            <a:endParaRPr lang="ru-RU" sz="4000" i="1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22" name="TextBox 21" hidden="0"/>
          <p:cNvSpPr txBox="1"/>
          <p:nvPr isPhoto="0" userDrawn="0"/>
        </p:nvSpPr>
        <p:spPr bwMode="auto">
          <a:xfrm>
            <a:off x="966418" y="486597"/>
            <a:ext cx="4726743" cy="503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>
                      <m:jc m:val="centerGroup"/>
                    </m:oMathParaPr>
                    <m:oMath>
                      <m:sSup>
                        <m:sSupPr>
                          <m:ctrlPr>
                            <a:rPr lang="ru-RU" sz="3200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sSupPr>
                        <m:e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m:rPr/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m:rPr/>
                        <a:rPr lang="ru-RU" sz="3200" b="1" i="1">
                          <a:solidFill>
                            <a:srgbClr val="002060"/>
                          </a:solidFill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sSupPr>
                        <m:e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  <m:sup>
                          <m:r>
                            <m:rPr/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m:rPr/>
                        <a:rPr lang="ru-RU" sz="3200" b="1" i="1">
                          <a:solidFill>
                            <a:srgbClr val="002060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sSupPr>
                        <m:e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𝒄</m:t>
                          </m:r>
                        </m:e>
                        <m:sup>
                          <m:r>
                            <m:rPr/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</a:rPr>
                        <m:t>−</m:t>
                      </m:r>
                      <m:r>
                        <m:rPr/>
                        <a:rPr lang="ru-RU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𝟐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𝒃𝒄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𝒄𝒐𝒔𝑨</m:t>
                      </m:r>
                    </m:oMath>
                  </m:oMathPara>
                </a14:m>
              </mc:Choice>
              <mc:Fallback/>
            </mc:AlternateContent>
            <a:endParaRPr lang="ru-RU" sz="3200">
              <a:solidFill>
                <a:srgbClr val="002060"/>
              </a:solidFill>
            </a:endParaRPr>
          </a:p>
        </p:txBody>
      </p:sp>
      <p:sp>
        <p:nvSpPr>
          <p:cNvPr id="24" name="Прямоугольник 23" hidden="0"/>
          <p:cNvSpPr/>
          <p:nvPr isPhoto="0" userDrawn="0"/>
        </p:nvSpPr>
        <p:spPr bwMode="auto">
          <a:xfrm>
            <a:off x="4441035" y="853194"/>
            <a:ext cx="4121128" cy="10930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>
                      <m:jc m:val="centerGroup"/>
                    </m:oMathParaPr>
                    <m:oMath>
                      <m:r>
                        <m:rPr/>
                        <a:rPr lang="en-US" sz="3200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𝒄𝒐𝒔𝑨</m:t>
                      </m:r>
                      <m:r>
                        <m:rPr/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𝒃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𝒄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𝒂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𝒃𝒄</m:t>
                          </m:r>
                        </m:den>
                      </m:f>
                    </m:oMath>
                  </m:oMathPara>
                </a14:m>
              </mc:Choice>
              <mc:Fallback/>
            </mc:AlternateContent>
            <a:endParaRPr lang="ru-RU" sz="3200">
              <a:solidFill>
                <a:srgbClr val="C00000"/>
              </a:solidFill>
            </a:endParaRPr>
          </a:p>
        </p:txBody>
      </p:sp>
      <p:sp>
        <p:nvSpPr>
          <p:cNvPr id="25" name="TextBox 24" hidden="0"/>
          <p:cNvSpPr txBox="1"/>
          <p:nvPr isPhoto="0" userDrawn="0"/>
        </p:nvSpPr>
        <p:spPr bwMode="auto">
          <a:xfrm>
            <a:off x="924403" y="1753480"/>
            <a:ext cx="4758803" cy="503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>
                      <m:jc m:val="centerGroup"/>
                    </m:oMathParaPr>
                    <m:oMath>
                      <m:sSup>
                        <m:sSupPr>
                          <m:ctrlPr>
                            <a:rPr lang="ru-RU" sz="3200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sSupPr>
                        <m:e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  <m:sup>
                          <m:r>
                            <m:rPr/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m:rPr/>
                        <a:rPr lang="ru-RU" sz="3200" b="1" i="1">
                          <a:solidFill>
                            <a:srgbClr val="002060"/>
                          </a:solidFill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sSupPr>
                        <m:e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m:rPr/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m:rPr/>
                        <a:rPr lang="ru-RU" sz="3200" b="1" i="1">
                          <a:solidFill>
                            <a:srgbClr val="002060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sSupPr>
                        <m:e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𝒄</m:t>
                          </m:r>
                        </m:e>
                        <m:sup>
                          <m:r>
                            <m:rPr/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</a:rPr>
                        <m:t>−</m:t>
                      </m:r>
                      <m:r>
                        <m:rPr/>
                        <a:rPr lang="ru-RU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𝟐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𝒂𝒄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𝒄𝒐𝒔𝑩</m:t>
                      </m:r>
                    </m:oMath>
                  </m:oMathPara>
                </a14:m>
              </mc:Choice>
              <mc:Fallback/>
            </mc:AlternateContent>
            <a:endParaRPr lang="ru-RU" sz="3200">
              <a:solidFill>
                <a:srgbClr val="002060"/>
              </a:solidFill>
            </a:endParaRPr>
          </a:p>
        </p:txBody>
      </p:sp>
      <p:sp>
        <p:nvSpPr>
          <p:cNvPr id="26" name="Прямоугольник 25" hidden="0"/>
          <p:cNvSpPr/>
          <p:nvPr isPhoto="0" userDrawn="0"/>
        </p:nvSpPr>
        <p:spPr bwMode="auto">
          <a:xfrm>
            <a:off x="4283134" y="2408171"/>
            <a:ext cx="4146776" cy="10930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>
                      <m:jc m:val="centerGroup"/>
                    </m:oMathParaPr>
                    <m:oMath>
                      <m:r>
                        <m:rPr/>
                        <a:rPr lang="en-US" sz="3200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m:rPr/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𝑩</m:t>
                      </m:r>
                      <m:r>
                        <m:rPr/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𝒂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𝒄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𝒃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𝒂𝒄</m:t>
                          </m:r>
                        </m:den>
                      </m:f>
                    </m:oMath>
                  </m:oMathPara>
                </a14:m>
              </mc:Choice>
              <mc:Fallback/>
            </mc:AlternateContent>
            <a:endParaRPr lang="ru-RU" sz="3200">
              <a:solidFill>
                <a:srgbClr val="C00000"/>
              </a:solidFill>
            </a:endParaRPr>
          </a:p>
        </p:txBody>
      </p:sp>
      <p:sp>
        <p:nvSpPr>
          <p:cNvPr id="27" name="TextBox 26" hidden="0"/>
          <p:cNvSpPr txBox="1"/>
          <p:nvPr isPhoto="0" userDrawn="0"/>
        </p:nvSpPr>
        <p:spPr bwMode="auto">
          <a:xfrm>
            <a:off x="3744724" y="3552174"/>
            <a:ext cx="4762009" cy="503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>
                      <m:jc m:val="centerGroup"/>
                    </m:oMathParaPr>
                    <m:oMath>
                      <m:sSup>
                        <m:sSupPr>
                          <m:ctrlPr>
                            <a:rPr lang="ru-RU" sz="3200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sSupPr>
                        <m:e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𝒄</m:t>
                          </m:r>
                        </m:e>
                        <m:sup>
                          <m:r>
                            <m:rPr/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m:rPr/>
                        <a:rPr lang="ru-RU" sz="3200" b="1" i="1">
                          <a:solidFill>
                            <a:srgbClr val="002060"/>
                          </a:solidFill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sSupPr>
                        <m:e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p>
                          <m:r>
                            <m:rPr/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m:rPr/>
                        <a:rPr lang="ru-RU" sz="3200" b="1" i="1">
                          <a:solidFill>
                            <a:srgbClr val="002060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sSupPr>
                        <m:e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𝒃</m:t>
                          </m:r>
                        </m:e>
                        <m:sup>
                          <m:r>
                            <m:rPr/>
                            <a:rPr lang="ru-RU" sz="3200" b="1" i="1">
                              <a:solidFill>
                                <a:srgbClr val="00206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</a:rPr>
                        <m:t>−</m:t>
                      </m:r>
                      <m:r>
                        <m:rPr/>
                        <a:rPr lang="ru-RU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𝟐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𝒂𝒃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𝒄𝒐𝒔𝑪</m:t>
                      </m:r>
                    </m:oMath>
                  </m:oMathPara>
                </a14:m>
              </mc:Choice>
              <mc:Fallback/>
            </mc:AlternateContent>
            <a:endParaRPr lang="ru-RU" sz="3200">
              <a:solidFill>
                <a:srgbClr val="002060"/>
              </a:solidFill>
            </a:endParaRPr>
          </a:p>
        </p:txBody>
      </p:sp>
      <p:sp>
        <p:nvSpPr>
          <p:cNvPr id="28" name="Прямоугольник 27" hidden="0"/>
          <p:cNvSpPr/>
          <p:nvPr isPhoto="0" userDrawn="0"/>
        </p:nvSpPr>
        <p:spPr bwMode="auto">
          <a:xfrm>
            <a:off x="4283134" y="4157682"/>
            <a:ext cx="4108304" cy="10930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>
                      <m:jc m:val="centerGroup"/>
                    </m:oMathParaPr>
                    <m:oMath>
                      <m:r>
                        <m:rPr/>
                        <a:rPr lang="en-US" sz="3200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m:rPr/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𝑪</m:t>
                      </m:r>
                      <m:r>
                        <m:rPr/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𝒂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𝒃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𝒄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𝒂𝒃</m:t>
                          </m:r>
                        </m:den>
                      </m:f>
                    </m:oMath>
                  </m:oMathPara>
                </a14:m>
              </mc:Choice>
              <mc:Fallback/>
            </mc:AlternateContent>
            <a:endParaRPr lang="ru-RU" sz="3200">
              <a:solidFill>
                <a:srgbClr val="C00000"/>
              </a:solidFill>
            </a:endParaRPr>
          </a:p>
        </p:txBody>
      </p:sp>
      <p:pic>
        <p:nvPicPr>
          <p:cNvPr id="30" name="Рисунок 29" hidden="0"/>
          <p:cNvPicPr>
            <a:picLocks noChangeAspect="1"/>
          </p:cNvPicPr>
          <p:nvPr isPhoto="0" userDrawn="0"/>
        </p:nvPicPr>
        <p:blipFill>
          <a:blip r:embed="rId2"/>
          <a:stretch/>
        </p:blipFill>
        <p:spPr bwMode="auto">
          <a:xfrm>
            <a:off x="1804986" y="634771"/>
            <a:ext cx="1120068" cy="21542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7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decel="100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decel="100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" decel="100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35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2" name="Group 3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3" name="Freeform 4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4" name="Freeform 5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" name="Freeform 6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7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8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9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10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1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1" name="Прямоугольник 10" hidden="0"/>
          <p:cNvSpPr/>
          <p:nvPr isPhoto="0" userDrawn="0"/>
        </p:nvSpPr>
        <p:spPr bwMode="auto">
          <a:xfrm>
            <a:off x="624771" y="308369"/>
            <a:ext cx="74676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400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3399FF"/>
                </a:solidFill>
                <a:latin typeface="Segoe Script"/>
              </a:rPr>
              <a:t>Следствие из теоремы косинусов</a:t>
            </a:r>
            <a:endParaRPr lang="ru-RU" sz="4000" b="1" cap="none" spc="0">
              <a:ln w="22225">
                <a:solidFill>
                  <a:schemeClr val="accent2"/>
                </a:solidFill>
                <a:prstDash val="solid"/>
              </a:ln>
              <a:solidFill>
                <a:srgbClr val="3399FF"/>
              </a:solidFill>
              <a:latin typeface="Segoe Script"/>
            </a:endParaRPr>
          </a:p>
        </p:txBody>
      </p:sp>
      <p:sp>
        <p:nvSpPr>
          <p:cNvPr id="12" name="Rectangle 58" hidden="0"/>
          <p:cNvSpPr>
            <a:spLocks noChangeArrowheads="1"/>
          </p:cNvSpPr>
          <p:nvPr isPhoto="0" userDrawn="0"/>
        </p:nvSpPr>
        <p:spPr bwMode="auto">
          <a:xfrm>
            <a:off x="407640" y="1574514"/>
            <a:ext cx="7968461" cy="418576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1000" i="1">
              <a:solidFill>
                <a:srgbClr val="660066"/>
              </a:solidFill>
              <a:latin typeface="Bookman Old Style"/>
            </a:endParaRPr>
          </a:p>
          <a:p>
            <a:pPr algn="ctr">
              <a:defRPr/>
            </a:pPr>
            <a:r>
              <a:rPr lang="ru-RU" sz="3200" i="1">
                <a:solidFill>
                  <a:srgbClr val="660066"/>
                </a:solidFill>
                <a:latin typeface="Bookman Old Style"/>
              </a:rPr>
              <a:t>Квадрат </a:t>
            </a:r>
            <a:r>
              <a:rPr lang="ru-RU" sz="3200" i="1">
                <a:solidFill>
                  <a:srgbClr val="660066"/>
                </a:solidFill>
                <a:latin typeface="Bookman Old Style"/>
              </a:rPr>
              <a:t>любой стороны </a:t>
            </a:r>
            <a:r>
              <a:rPr lang="ru-RU" sz="3200" i="1">
                <a:solidFill>
                  <a:srgbClr val="660066"/>
                </a:solidFill>
                <a:latin typeface="Bookman Old Style"/>
              </a:rPr>
              <a:t>треугольника равен сумме квадратов двух других сторон </a:t>
            </a: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/>
                    <m:oMath>
                      <m:r>
                        <m:rPr/>
                        <a:rPr lang="ru-RU" sz="3200" i="1">
                          <a:solidFill>
                            <a:srgbClr val="660066"/>
                          </a:solidFill>
                          <a:latin typeface="Cambria Math"/>
                          <a:ea typeface="Cambria Math"/>
                        </a:rPr>
                        <m:t>±</m:t>
                      </m:r>
                    </m:oMath>
                  </m:oMathPara>
                </a14:m>
              </mc:Choice>
              <mc:Fallback/>
            </mc:AlternateContent>
            <a:r>
              <a:rPr lang="ru-RU" sz="3200" i="1">
                <a:solidFill>
                  <a:srgbClr val="660066"/>
                </a:solidFill>
                <a:latin typeface="Bookman Old Style"/>
              </a:rPr>
              <a:t> удвоенное произведение </a:t>
            </a:r>
            <a:r>
              <a:rPr lang="ru-RU" sz="3200" i="1">
                <a:solidFill>
                  <a:srgbClr val="660066"/>
                </a:solidFill>
                <a:latin typeface="Bookman Old Style"/>
              </a:rPr>
              <a:t>одной из этих </a:t>
            </a:r>
            <a:r>
              <a:rPr lang="ru-RU" sz="3200" i="1">
                <a:solidFill>
                  <a:srgbClr val="660066"/>
                </a:solidFill>
                <a:latin typeface="Bookman Old Style"/>
              </a:rPr>
              <a:t>сторон на </a:t>
            </a:r>
            <a:r>
              <a:rPr lang="ru-RU" sz="3200" i="1">
                <a:solidFill>
                  <a:srgbClr val="660066"/>
                </a:solidFill>
                <a:latin typeface="Bookman Old Style"/>
              </a:rPr>
              <a:t>проекцию другой. </a:t>
            </a:r>
            <a:endParaRPr/>
          </a:p>
          <a:p>
            <a:pPr algn="ctr">
              <a:defRPr/>
            </a:pPr>
            <a:r>
              <a:rPr lang="ru-RU" sz="3200" i="1">
                <a:solidFill>
                  <a:srgbClr val="660066"/>
                </a:solidFill>
                <a:latin typeface="Bookman Old Style"/>
              </a:rPr>
              <a:t>Знак «+» ставится, когда противолежащий угол тупой, знак « </a:t>
            </a:r>
            <a:r>
              <a:rPr lang="ru-RU" sz="3200" i="1">
                <a:solidFill>
                  <a:srgbClr val="660066"/>
                </a:solidFill>
                <a:latin typeface="Times New Roman"/>
                <a:cs typeface="Times New Roman"/>
              </a:rPr>
              <a:t>̶ </a:t>
            </a:r>
            <a:r>
              <a:rPr lang="ru-RU" sz="3200" i="1">
                <a:solidFill>
                  <a:srgbClr val="660066"/>
                </a:solidFill>
                <a:latin typeface="Bookman Old Style"/>
              </a:rPr>
              <a:t>», когда он острый. </a:t>
            </a:r>
            <a:endParaRPr lang="ru-RU" sz="3200" i="1">
              <a:solidFill>
                <a:srgbClr val="660066"/>
              </a:solidFill>
              <a:latin typeface="Bookman Old Style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3" name="Group 3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4" name="Freeform 4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" name="Freeform 5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Freeform 6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7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8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9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0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11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22" name="Группа 21" hidden="0"/>
          <p:cNvGrpSpPr/>
          <p:nvPr isPhoto="0" userDrawn="0"/>
        </p:nvGrpSpPr>
        <p:grpSpPr bwMode="auto">
          <a:xfrm>
            <a:off x="762000" y="3070876"/>
            <a:ext cx="3706386" cy="3512778"/>
            <a:chOff x="591512" y="3016367"/>
            <a:chExt cx="3706386" cy="3512778"/>
          </a:xfrm>
        </p:grpSpPr>
        <p:sp>
          <p:nvSpPr>
            <p:cNvPr id="2" name="Freeform 48" hidden="0"/>
            <p:cNvSpPr/>
            <p:nvPr isPhoto="0" userDrawn="0"/>
          </p:nvSpPr>
          <p:spPr bwMode="auto">
            <a:xfrm>
              <a:off x="891579" y="3422171"/>
              <a:ext cx="3178175" cy="2578100"/>
            </a:xfrm>
            <a:custGeom>
              <a:avLst/>
              <a:gdLst>
                <a:gd name="T0" fmla="*/ 0 w 2002"/>
                <a:gd name="T1" fmla="*/ 1622 h 1624"/>
                <a:gd name="T2" fmla="*/ 2002 w 2002"/>
                <a:gd name="T3" fmla="*/ 1624 h 1624"/>
                <a:gd name="T4" fmla="*/ 1322 w 2002"/>
                <a:gd name="T5" fmla="*/ 0 h 1624"/>
                <a:gd name="T6" fmla="*/ 0 w 2002"/>
                <a:gd name="T7" fmla="*/ 1622 h 16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02" h="1624" fill="norm" stroke="1" extrusionOk="0">
                  <a:moveTo>
                    <a:pt x="0" y="1622"/>
                  </a:moveTo>
                  <a:lnTo>
                    <a:pt x="2002" y="1624"/>
                  </a:lnTo>
                  <a:lnTo>
                    <a:pt x="1322" y="0"/>
                  </a:lnTo>
                  <a:lnTo>
                    <a:pt x="0" y="1622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00FFFF">
                    <a:alpha val="64999"/>
                  </a:srgbClr>
                </a:gs>
              </a:gsLst>
              <a:path path="rect"/>
            </a:gradFill>
            <a:ln w="28575" cap="flat" cmpd="sng">
              <a:solidFill>
                <a:srgbClr val="000000"/>
              </a:solidFill>
              <a:prstDash val="solid"/>
              <a:round/>
              <a:headEnd type="none" w="lg" len="lg"/>
              <a:tailEnd type="none" w="lg" len="lg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Text Box 51" hidden="0"/>
            <p:cNvSpPr txBox="1">
              <a:spLocks noChangeArrowheads="1"/>
            </p:cNvSpPr>
            <p:nvPr isPhoto="0" userDrawn="0"/>
          </p:nvSpPr>
          <p:spPr bwMode="auto">
            <a:xfrm>
              <a:off x="591512" y="5905354"/>
              <a:ext cx="477838" cy="57943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>
                  <a:solidFill>
                    <a:schemeClr val="tx1"/>
                  </a:solidFill>
                  <a:latin typeface="Times New Roman"/>
                </a:rPr>
                <a:t>A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  <p:sp>
          <p:nvSpPr>
            <p:cNvPr id="13" name="Text Box 52" hidden="0"/>
            <p:cNvSpPr txBox="1">
              <a:spLocks noChangeArrowheads="1"/>
            </p:cNvSpPr>
            <p:nvPr isPhoto="0" userDrawn="0"/>
          </p:nvSpPr>
          <p:spPr bwMode="auto">
            <a:xfrm>
              <a:off x="3820060" y="5904104"/>
              <a:ext cx="477838" cy="57943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>
                  <a:solidFill>
                    <a:schemeClr val="tx1"/>
                  </a:solidFill>
                  <a:latin typeface="Times New Roman"/>
                </a:rPr>
                <a:t>C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  <p:sp>
          <p:nvSpPr>
            <p:cNvPr id="14" name="Text Box 49" hidden="0"/>
            <p:cNvSpPr txBox="1">
              <a:spLocks noChangeArrowheads="1"/>
            </p:cNvSpPr>
            <p:nvPr isPhoto="0" userDrawn="0"/>
          </p:nvSpPr>
          <p:spPr bwMode="auto">
            <a:xfrm>
              <a:off x="2560542" y="3016367"/>
              <a:ext cx="455613" cy="579438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3200">
                  <a:solidFill>
                    <a:schemeClr val="tx1"/>
                  </a:solidFill>
                  <a:latin typeface="Times New Roman"/>
                </a:rPr>
                <a:t>B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  <p:cxnSp>
          <p:nvCxnSpPr>
            <p:cNvPr id="16" name="Прямая соединительная линия 15" hidden="0"/>
            <p:cNvCxnSpPr>
              <a:cxnSpLocks/>
            </p:cNvCxnSpPr>
            <p:nvPr isPhoto="0" userDrawn="0"/>
          </p:nvCxnSpPr>
          <p:spPr bwMode="auto">
            <a:xfrm>
              <a:off x="2977303" y="3422171"/>
              <a:ext cx="25901" cy="2596492"/>
            </a:xfrm>
            <a:prstGeom prst="line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8" name="Text Box 49" hidden="0"/>
            <p:cNvSpPr txBox="1">
              <a:spLocks noChangeArrowheads="1"/>
            </p:cNvSpPr>
            <p:nvPr isPhoto="0" userDrawn="0"/>
          </p:nvSpPr>
          <p:spPr bwMode="auto">
            <a:xfrm>
              <a:off x="2791018" y="5944370"/>
              <a:ext cx="503664" cy="58477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3200">
                  <a:solidFill>
                    <a:schemeClr val="tx1"/>
                  </a:solidFill>
                  <a:latin typeface="Times New Roman"/>
                </a:rPr>
                <a:t>Н</a:t>
              </a:r>
              <a:endParaRPr lang="ru-RU" sz="3200">
                <a:solidFill>
                  <a:schemeClr val="tx1"/>
                </a:solidFill>
                <a:latin typeface="Times New Roman"/>
              </a:endParaRPr>
            </a:p>
          </p:txBody>
        </p:sp>
        <p:sp>
          <p:nvSpPr>
            <p:cNvPr id="19" name="Прямоугольник 18" hidden="0"/>
            <p:cNvSpPr/>
            <p:nvPr isPhoto="0" userDrawn="0"/>
          </p:nvSpPr>
          <p:spPr bwMode="auto">
            <a:xfrm>
              <a:off x="2791018" y="5705372"/>
              <a:ext cx="225137" cy="290155"/>
            </a:xfrm>
            <a:prstGeom prst="rect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/>
              <a:spAutoFit/>
            </a:bodyPr>
            <a:lstStyle/>
            <a:p>
              <a:pPr marL="0" marR="0" indent="0" algn="l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ru-RU" sz="2400" b="1" i="0" u="none" strike="noStrike" cap="none">
                <a:ln>
                  <a:noFill/>
                </a:ln>
                <a:solidFill>
                  <a:srgbClr val="0033CC"/>
                </a:solidFill>
                <a:latin typeface="Arial"/>
                <a:cs typeface="Arial"/>
              </a:endParaRPr>
            </a:p>
          </p:txBody>
        </p:sp>
      </p:grpSp>
      <p:sp>
        <p:nvSpPr>
          <p:cNvPr id="21" name="TextBox 20" hidden="0"/>
          <p:cNvSpPr txBox="1"/>
          <p:nvPr isPhoto="0" userDrawn="0"/>
        </p:nvSpPr>
        <p:spPr bwMode="auto">
          <a:xfrm>
            <a:off x="1717114" y="2419646"/>
            <a:ext cx="5623654" cy="5035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>
                      <m:jc m:val="centerGroup"/>
                    </m:oMathParaPr>
                    <m:oMath>
                      <m:sSup>
                        <m:sSupPr>
                          <m:ctrlPr>
                            <a:rPr lang="ru-RU" sz="3200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sSupPr>
                        <m:e>
                          <m:r>
                            <m:rPr/>
                            <a:rPr lang="ru-RU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АВ</m:t>
                          </m:r>
                        </m:e>
                        <m:sup>
                          <m:r>
                            <m:rPr/>
                            <a:rPr lang="ru-RU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m:rPr/>
                        <a:rPr lang="ru-RU" sz="3200" b="1" i="1">
                          <a:solidFill>
                            <a:srgbClr val="C00000"/>
                          </a:solidFill>
                          <a:latin typeface="Cambria Math"/>
                        </a:rPr>
                        <m:t>= </m:t>
                      </m:r>
                      <m:sSup>
                        <m:sSupPr>
                          <m:ctrlPr>
                            <a:rPr lang="ru-RU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sSupPr>
                        <m:e>
                          <m:r>
                            <m:rPr/>
                            <a:rPr lang="ru-RU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ВС</m:t>
                          </m:r>
                        </m:e>
                        <m:sup>
                          <m:r>
                            <m:rPr/>
                            <a:rPr lang="ru-RU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m:rPr/>
                        <a:rPr lang="ru-RU" sz="3200" b="1" i="1">
                          <a:solidFill>
                            <a:srgbClr val="C00000"/>
                          </a:solidFill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ru-RU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sSupPr>
                        <m:e>
                          <m:r>
                            <m:rPr/>
                            <a:rPr lang="ru-RU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АС</m:t>
                          </m:r>
                        </m:e>
                        <m:sup>
                          <m:r>
                            <m:rPr/>
                            <a:rPr lang="ru-RU" sz="3200" b="1" i="1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𝟐</m:t>
                          </m:r>
                        </m:sup>
                      </m:sSup>
                      <m:r>
                        <m:rPr/>
                        <a:rPr lang="ru-RU" sz="3200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±</m:t>
                      </m:r>
                      <m:r>
                        <m:rPr/>
                        <a:rPr lang="ru-RU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𝟐</m:t>
                      </m:r>
                      <m:r>
                        <m:rPr/>
                        <a:rPr lang="ru-RU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∙АС∙СН</m:t>
                      </m:r>
                    </m:oMath>
                  </m:oMathPara>
                </a14:m>
              </mc:Choice>
              <mc:Fallback/>
            </mc:AlternateContent>
            <a:endParaRPr lang="ru-RU" sz="3200">
              <a:solidFill>
                <a:srgbClr val="C00000"/>
              </a:solidFill>
            </a:endParaRPr>
          </a:p>
        </p:txBody>
      </p:sp>
      <p:sp>
        <p:nvSpPr>
          <p:cNvPr id="23" name="Прямоугольник 22" hidden="0"/>
          <p:cNvSpPr/>
          <p:nvPr isPhoto="0" userDrawn="0"/>
        </p:nvSpPr>
        <p:spPr bwMode="auto">
          <a:xfrm>
            <a:off x="315959" y="366815"/>
            <a:ext cx="845984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i="1">
                <a:solidFill>
                  <a:srgbClr val="660066"/>
                </a:solidFill>
                <a:latin typeface="Bookman Old Style"/>
              </a:rPr>
              <a:t>Квадрат любой стороны </a:t>
            </a:r>
            <a:r>
              <a:rPr lang="ru-RU" sz="2800" i="1">
                <a:solidFill>
                  <a:srgbClr val="660066"/>
                </a:solidFill>
                <a:latin typeface="Bookman Old Style"/>
              </a:rPr>
              <a:t>треугольника равен сумме квадратов двух других сторон </a:t>
            </a: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/>
                    <m:oMath>
                      <m:r>
                        <m:rPr/>
                        <a:rPr lang="ru-RU" sz="2800" i="1">
                          <a:solidFill>
                            <a:srgbClr val="660066"/>
                          </a:solidFill>
                          <a:latin typeface="Cambria Math"/>
                          <a:ea typeface="Cambria Math"/>
                        </a:rPr>
                        <m:t>±</m:t>
                      </m:r>
                    </m:oMath>
                  </m:oMathPara>
                </a14:m>
              </mc:Choice>
              <mc:Fallback/>
            </mc:AlternateContent>
            <a:r>
              <a:rPr lang="ru-RU" sz="2800" i="1">
                <a:solidFill>
                  <a:srgbClr val="660066"/>
                </a:solidFill>
                <a:latin typeface="Bookman Old Style"/>
              </a:rPr>
              <a:t> удвоенное произведение </a:t>
            </a:r>
            <a:r>
              <a:rPr lang="ru-RU" sz="2800" i="1">
                <a:solidFill>
                  <a:srgbClr val="660066"/>
                </a:solidFill>
                <a:latin typeface="Bookman Old Style"/>
              </a:rPr>
              <a:t>одной из этих </a:t>
            </a:r>
            <a:r>
              <a:rPr lang="ru-RU" sz="2800" i="1">
                <a:solidFill>
                  <a:srgbClr val="660066"/>
                </a:solidFill>
                <a:latin typeface="Bookman Old Style"/>
              </a:rPr>
              <a:t>сторон на </a:t>
            </a:r>
            <a:r>
              <a:rPr lang="ru-RU" sz="2800" i="1">
                <a:solidFill>
                  <a:srgbClr val="660066"/>
                </a:solidFill>
                <a:latin typeface="Bookman Old Style"/>
              </a:rPr>
              <a:t>проекцию другой.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89240" name="Text Box 56" hidden="0"/>
          <p:cNvSpPr txBox="1">
            <a:spLocks noChangeArrowheads="1"/>
          </p:cNvSpPr>
          <p:nvPr isPhoto="0" userDrawn="0"/>
        </p:nvSpPr>
        <p:spPr bwMode="auto">
          <a:xfrm>
            <a:off x="531100" y="2744462"/>
            <a:ext cx="8382000" cy="95410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800">
                <a:solidFill>
                  <a:srgbClr val="007CD0"/>
                </a:solidFill>
                <a:latin typeface="Times New Roman"/>
                <a:cs typeface="Times New Roman"/>
              </a:rPr>
              <a:t>На практике удобно сравнивать квадрат </a:t>
            </a:r>
            <a:r>
              <a:rPr lang="ru-RU" sz="2800" i="1">
                <a:solidFill>
                  <a:srgbClr val="C00000"/>
                </a:solidFill>
                <a:latin typeface="Times New Roman"/>
                <a:cs typeface="Times New Roman"/>
              </a:rPr>
              <a:t>большей</a:t>
            </a:r>
            <a:r>
              <a:rPr lang="ru-RU" sz="2800" i="1">
                <a:solidFill>
                  <a:srgbClr val="007CD0"/>
                </a:solidFill>
                <a:latin typeface="Times New Roman"/>
                <a:cs typeface="Times New Roman"/>
              </a:rPr>
              <a:t> </a:t>
            </a:r>
            <a:r>
              <a:rPr lang="ru-RU" sz="2800">
                <a:solidFill>
                  <a:srgbClr val="007CD0"/>
                </a:solidFill>
                <a:latin typeface="Times New Roman"/>
                <a:cs typeface="Times New Roman"/>
              </a:rPr>
              <a:t>стороны и сумму квадратов двух других.</a:t>
            </a:r>
            <a:endParaRPr/>
          </a:p>
        </p:txBody>
      </p:sp>
      <p:grpSp>
        <p:nvGrpSpPr>
          <p:cNvPr id="989186" name="Group 2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89187" name="Freeform 3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9188" name="Freeform 4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9189" name="Freeform 5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9190" name="Freeform 6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9191" name="Freeform 7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9192" name="Freeform 8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9193" name="Freeform 9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89194" name="Freeform 10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1884982" y="547142"/>
          <a:ext cx="4953000" cy="768350"/>
        </p:xfrm>
        <a:graphic>
          <a:graphicData uri="http://schemas.openxmlformats.org/presentationml/2006/ole">
            <p:oleObj name="oleObj" r:id="rId3" imgW="1472565" imgH="228600" progId="Equation.3">
              <p:embed/>
              <p:pic>
                <p:nvPicPr>
                  <p:cNvPr id="1001479" name="" hidden="0"/>
                  <p:cNvPicPr/>
                  <p:nvPr isPhoto="0" userDrawn="0"/>
                </p:nvPicPr>
                <p:blipFill>
                  <a:blip r:embed="rId2"/>
                  <a:stretch/>
                </p:blipFill>
                <p:spPr bwMode="auto">
                  <a:xfrm>
                    <a:off x="1884982" y="547142"/>
                    <a:ext cx="4953000" cy="76835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2027519" y="1305240"/>
          <a:ext cx="4313238" cy="1408113"/>
        </p:xfrm>
        <a:graphic>
          <a:graphicData uri="http://schemas.openxmlformats.org/presentationml/2006/ole">
            <p:oleObj name="oleObj" r:id="rId5" imgW="1282065" imgH="418465" progId="Equation.3">
              <p:embed/>
              <p:pic>
                <p:nvPicPr>
                  <p:cNvPr id="1001480" name="" hidden="0"/>
                  <p:cNvPicPr/>
                  <p:nvPr isPhoto="0" userDrawn="0"/>
                </p:nvPicPr>
                <p:blipFill>
                  <a:blip r:embed="rId4"/>
                  <a:stretch/>
                </p:blipFill>
                <p:spPr bwMode="auto">
                  <a:xfrm>
                    <a:off x="2027519" y="1305240"/>
                    <a:ext cx="4313238" cy="1408113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489865" y="2163766"/>
          <a:ext cx="811212" cy="596900"/>
        </p:xfrm>
        <a:graphic>
          <a:graphicData uri="http://schemas.openxmlformats.org/presentationml/2006/ole">
            <p:oleObj name="oleObj" r:id="rId7" imgW="240665" imgH="177165" progId="Equation.3">
              <p:embed/>
              <p:pic>
                <p:nvPicPr>
                  <p:cNvPr id="1001481" name="" hidden="0"/>
                  <p:cNvPicPr/>
                  <p:nvPr isPhoto="0" userDrawn="0"/>
                </p:nvPicPr>
                <p:blipFill>
                  <a:blip r:embed="rId6"/>
                  <a:stretch/>
                </p:blipFill>
                <p:spPr bwMode="auto">
                  <a:xfrm>
                    <a:off x="5489865" y="2163766"/>
                    <a:ext cx="811212" cy="59690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33400" y="4038600"/>
          <a:ext cx="3170238" cy="666750"/>
        </p:xfrm>
        <a:graphic>
          <a:graphicData uri="http://schemas.openxmlformats.org/presentationml/2006/ole">
            <p:oleObj name="oleObj" r:id="rId9" imgW="964565" imgH="202565" progId="Equation.3">
              <p:embed/>
              <p:pic>
                <p:nvPicPr>
                  <p:cNvPr id="1001482" name="" hidden="0"/>
                  <p:cNvPicPr/>
                  <p:nvPr isPhoto="0" userDrawn="0"/>
                </p:nvPicPr>
                <p:blipFill>
                  <a:blip r:embed="rId8"/>
                  <a:stretch/>
                </p:blipFill>
                <p:spPr bwMode="auto">
                  <a:xfrm>
                    <a:off x="533400" y="4038600"/>
                    <a:ext cx="3170238" cy="66675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09600" y="4953000"/>
          <a:ext cx="3094038" cy="650875"/>
        </p:xfrm>
        <a:graphic>
          <a:graphicData uri="http://schemas.openxmlformats.org/presentationml/2006/ole">
            <p:oleObj name="oleObj" r:id="rId11" imgW="964565" imgH="202565" progId="Equation.3">
              <p:embed/>
              <p:pic>
                <p:nvPicPr>
                  <p:cNvPr id="1001483" name="" hidden="0"/>
                  <p:cNvPicPr/>
                  <p:nvPr isPhoto="0" userDrawn="0"/>
                </p:nvPicPr>
                <p:blipFill>
                  <a:blip r:embed="rId10"/>
                  <a:stretch/>
                </p:blipFill>
                <p:spPr bwMode="auto">
                  <a:xfrm>
                    <a:off x="609600" y="4953000"/>
                    <a:ext cx="3094038" cy="65087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85800" y="5791200"/>
          <a:ext cx="3048000" cy="641350"/>
        </p:xfrm>
        <a:graphic>
          <a:graphicData uri="http://schemas.openxmlformats.org/presentationml/2006/ole">
            <p:oleObj name="oleObj" r:id="rId13" imgW="964565" imgH="202565" progId="Equation.3">
              <p:embed/>
              <p:pic>
                <p:nvPicPr>
                  <p:cNvPr id="1001484" name="" hidden="0"/>
                  <p:cNvPicPr/>
                  <p:nvPr isPhoto="0" userDrawn="0"/>
                </p:nvPicPr>
                <p:blipFill>
                  <a:blip r:embed="rId12"/>
                  <a:stretch/>
                </p:blipFill>
                <p:spPr bwMode="auto">
                  <a:xfrm>
                    <a:off x="685800" y="5791200"/>
                    <a:ext cx="3048000" cy="64135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3733800" y="4114800"/>
          <a:ext cx="2590800" cy="584200"/>
        </p:xfrm>
        <a:graphic>
          <a:graphicData uri="http://schemas.openxmlformats.org/presentationml/2006/ole">
            <p:oleObj name="oleObj" r:id="rId15" imgW="786765" imgH="177165" progId="Equation.3">
              <p:embed/>
              <p:pic>
                <p:nvPicPr>
                  <p:cNvPr id="1001485" name="" hidden="0"/>
                  <p:cNvPicPr/>
                  <p:nvPr isPhoto="0" userDrawn="0"/>
                </p:nvPicPr>
                <p:blipFill>
                  <a:blip r:embed="rId14"/>
                  <a:stretch/>
                </p:blipFill>
                <p:spPr bwMode="auto">
                  <a:xfrm>
                    <a:off x="3733800" y="4114800"/>
                    <a:ext cx="2590800" cy="58420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3733800" y="5029200"/>
          <a:ext cx="2362199" cy="531813"/>
        </p:xfrm>
        <a:graphic>
          <a:graphicData uri="http://schemas.openxmlformats.org/presentationml/2006/ole">
            <p:oleObj name="oleObj" r:id="rId17" imgW="786765" imgH="177165" progId="Equation.3">
              <p:embed/>
              <p:pic>
                <p:nvPicPr>
                  <p:cNvPr id="1001486" name="" hidden="0"/>
                  <p:cNvPicPr/>
                  <p:nvPr isPhoto="0" userDrawn="0"/>
                </p:nvPicPr>
                <p:blipFill>
                  <a:blip r:embed="rId16"/>
                  <a:stretch/>
                </p:blipFill>
                <p:spPr bwMode="auto">
                  <a:xfrm>
                    <a:off x="3733800" y="5029200"/>
                    <a:ext cx="2362199" cy="531813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3733800" y="5867399"/>
          <a:ext cx="2417763" cy="554038"/>
        </p:xfrm>
        <a:graphic>
          <a:graphicData uri="http://schemas.openxmlformats.org/presentationml/2006/ole">
            <p:oleObj name="oleObj" r:id="rId19" imgW="774065" imgH="177165" progId="Equation.3">
              <p:embed/>
              <p:pic>
                <p:nvPicPr>
                  <p:cNvPr id="1001487" name="" hidden="0"/>
                  <p:cNvPicPr/>
                  <p:nvPr isPhoto="0" userDrawn="0"/>
                </p:nvPicPr>
                <p:blipFill>
                  <a:blip r:embed="rId18"/>
                  <a:stretch/>
                </p:blipFill>
                <p:spPr bwMode="auto">
                  <a:xfrm>
                    <a:off x="3733800" y="5867399"/>
                    <a:ext cx="2417763" cy="554038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172200" y="4038600"/>
          <a:ext cx="2286000" cy="706438"/>
        </p:xfrm>
        <a:graphic>
          <a:graphicData uri="http://schemas.openxmlformats.org/presentationml/2006/ole">
            <p:oleObj name="oleObj" r:id="rId21" imgW="735965" imgH="228600" progId="Equation.3">
              <p:embed/>
              <p:pic>
                <p:nvPicPr>
                  <p:cNvPr id="1001488" name="" hidden="0"/>
                  <p:cNvPicPr/>
                  <p:nvPr isPhoto="0" userDrawn="0"/>
                </p:nvPicPr>
                <p:blipFill>
                  <a:blip r:embed="rId20"/>
                  <a:stretch/>
                </p:blipFill>
                <p:spPr bwMode="auto">
                  <a:xfrm>
                    <a:off x="6172200" y="4038600"/>
                    <a:ext cx="2286000" cy="706438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049962" y="4992688"/>
          <a:ext cx="2941637" cy="593725"/>
        </p:xfrm>
        <a:graphic>
          <a:graphicData uri="http://schemas.openxmlformats.org/presentationml/2006/ole">
            <p:oleObj name="oleObj" r:id="rId23" imgW="1002665" imgH="202565" progId="Equation.3">
              <p:embed/>
              <p:pic>
                <p:nvPicPr>
                  <p:cNvPr id="1001489" name="" hidden="0"/>
                  <p:cNvPicPr/>
                  <p:nvPr isPhoto="0" userDrawn="0"/>
                </p:nvPicPr>
                <p:blipFill>
                  <a:blip r:embed="rId22"/>
                  <a:stretch/>
                </p:blipFill>
                <p:spPr bwMode="auto">
                  <a:xfrm>
                    <a:off x="6049962" y="4992688"/>
                    <a:ext cx="2941637" cy="59372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096000" y="5897563"/>
          <a:ext cx="2581275" cy="579437"/>
        </p:xfrm>
        <a:graphic>
          <a:graphicData uri="http://schemas.openxmlformats.org/presentationml/2006/ole">
            <p:oleObj name="oleObj" r:id="rId25" imgW="901065" imgH="202565" progId="Equation.3">
              <p:embed/>
              <p:pic>
                <p:nvPicPr>
                  <p:cNvPr id="1001490" name="" hidden="0"/>
                  <p:cNvPicPr/>
                  <p:nvPr isPhoto="0" userDrawn="0"/>
                </p:nvPicPr>
                <p:blipFill>
                  <a:blip r:embed="rId24"/>
                  <a:stretch/>
                </p:blipFill>
                <p:spPr bwMode="auto">
                  <a:xfrm>
                    <a:off x="6096000" y="5897563"/>
                    <a:ext cx="2581275" cy="579437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533400" y="4038600"/>
          <a:ext cx="2460625" cy="666750"/>
        </p:xfrm>
        <a:graphic>
          <a:graphicData uri="http://schemas.openxmlformats.org/presentationml/2006/ole">
            <p:oleObj name="oleObj" r:id="rId27" imgW="748665" imgH="202565" progId="Equation.3">
              <p:embed/>
              <p:pic>
                <p:nvPicPr>
                  <p:cNvPr id="1001491" name="" hidden="0"/>
                  <p:cNvPicPr/>
                  <p:nvPr isPhoto="0" userDrawn="0"/>
                </p:nvPicPr>
                <p:blipFill>
                  <a:blip r:embed="rId26"/>
                  <a:stretch/>
                </p:blipFill>
                <p:spPr bwMode="auto">
                  <a:xfrm>
                    <a:off x="533400" y="4038600"/>
                    <a:ext cx="2460625" cy="66675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09600" y="4953000"/>
          <a:ext cx="2401887" cy="650875"/>
        </p:xfrm>
        <a:graphic>
          <a:graphicData uri="http://schemas.openxmlformats.org/presentationml/2006/ole">
            <p:oleObj name="oleObj" r:id="rId29" imgW="748665" imgH="202565" progId="Equation.3">
              <p:embed/>
              <p:pic>
                <p:nvPicPr>
                  <p:cNvPr id="1001492" name="" hidden="0"/>
                  <p:cNvPicPr/>
                  <p:nvPr isPhoto="0" userDrawn="0"/>
                </p:nvPicPr>
                <p:blipFill>
                  <a:blip r:embed="rId28"/>
                  <a:stretch/>
                </p:blipFill>
                <p:spPr bwMode="auto">
                  <a:xfrm>
                    <a:off x="609600" y="4953000"/>
                    <a:ext cx="2401887" cy="65087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682625" y="5791200"/>
          <a:ext cx="2365375" cy="641350"/>
        </p:xfrm>
        <a:graphic>
          <a:graphicData uri="http://schemas.openxmlformats.org/presentationml/2006/ole">
            <p:oleObj name="oleObj" r:id="rId31" imgW="748665" imgH="202565" progId="Equation.3">
              <p:embed/>
              <p:pic>
                <p:nvPicPr>
                  <p:cNvPr id="1001493" name="" hidden="0"/>
                  <p:cNvPicPr/>
                  <p:nvPr isPhoto="0" userDrawn="0"/>
                </p:nvPicPr>
                <p:blipFill>
                  <a:blip r:embed="rId30"/>
                  <a:stretch/>
                </p:blipFill>
                <p:spPr bwMode="auto">
                  <a:xfrm>
                    <a:off x="682625" y="5791200"/>
                    <a:ext cx="2365375" cy="641350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9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989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992258" name="Group 2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92259" name="Freeform 3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2260" name="Freeform 4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2261" name="Freeform 5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2262" name="Freeform 6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2263" name="Freeform 7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2264" name="Freeform 8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2265" name="Freeform 9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2266" name="Freeform 10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2895600" y="4724399"/>
          <a:ext cx="5889625" cy="542925"/>
        </p:xfrm>
        <a:graphic>
          <a:graphicData uri="http://schemas.openxmlformats.org/presentationml/2006/ole">
            <p:oleObj name="oleObj" r:id="rId3" imgW="2057400" imgH="189865" progId="Equation.3">
              <p:embed/>
              <p:pic>
                <p:nvPicPr>
                  <p:cNvPr id="1001494" name="" hidden="0"/>
                  <p:cNvPicPr/>
                  <p:nvPr isPhoto="0" userDrawn="0"/>
                </p:nvPicPr>
                <p:blipFill>
                  <a:blip r:embed="rId2"/>
                  <a:stretch/>
                </p:blipFill>
                <p:spPr bwMode="auto">
                  <a:xfrm>
                    <a:off x="2895600" y="4724399"/>
                    <a:ext cx="5889625" cy="54292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992283" name="Rectangle 27" hidden="0"/>
          <p:cNvSpPr>
            <a:spLocks noChangeArrowheads="1"/>
          </p:cNvSpPr>
          <p:nvPr isPhoto="0" userDrawn="0"/>
        </p:nvSpPr>
        <p:spPr bwMode="auto">
          <a:xfrm>
            <a:off x="304800" y="1174820"/>
            <a:ext cx="8839200" cy="107721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>
                <a:latin typeface="Times New Roman"/>
                <a:cs typeface="Times New Roman"/>
              </a:rPr>
              <a:t>Определить </a:t>
            </a:r>
            <a:r>
              <a:rPr lang="ru-RU" sz="3200">
                <a:latin typeface="Times New Roman"/>
                <a:cs typeface="Times New Roman"/>
              </a:rPr>
              <a:t>вид треугольника со сторонами </a:t>
            </a:r>
            <a:r>
              <a:rPr lang="ru-RU" sz="3200">
                <a:latin typeface="Times New Roman"/>
                <a:cs typeface="Times New Roman"/>
              </a:rPr>
              <a:t> </a:t>
            </a:r>
            <a:endParaRPr/>
          </a:p>
          <a:p>
            <a:pPr>
              <a:defRPr/>
            </a:pPr>
            <a:r>
              <a:rPr lang="ru-RU" sz="3200">
                <a:latin typeface="Times New Roman"/>
                <a:cs typeface="Times New Roman"/>
              </a:rPr>
              <a:t> </a:t>
            </a:r>
            <a:r>
              <a:rPr lang="ru-RU" sz="3200">
                <a:latin typeface="Times New Roman"/>
                <a:cs typeface="Times New Roman"/>
              </a:rPr>
              <a:t>                                                         5</a:t>
            </a:r>
            <a:r>
              <a:rPr lang="ru-RU" sz="3200">
                <a:latin typeface="Times New Roman"/>
                <a:cs typeface="Times New Roman"/>
              </a:rPr>
              <a:t>, 6 </a:t>
            </a:r>
            <a:r>
              <a:rPr lang="ru-RU" sz="3200">
                <a:latin typeface="Times New Roman"/>
                <a:cs typeface="Times New Roman"/>
              </a:rPr>
              <a:t>,7 </a:t>
            </a:r>
            <a:r>
              <a:rPr lang="ru-RU" sz="3200">
                <a:latin typeface="Times New Roman"/>
                <a:cs typeface="Times New Roman"/>
              </a:rPr>
              <a:t>см. </a:t>
            </a:r>
            <a:endParaRPr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338185" y="2182812"/>
          <a:ext cx="2460625" cy="750887"/>
        </p:xfrm>
        <a:graphic>
          <a:graphicData uri="http://schemas.openxmlformats.org/presentationml/2006/ole">
            <p:oleObj name="oleObj" r:id="rId5" imgW="748665" imgH="228600" progId="Equation.3">
              <p:embed/>
              <p:pic>
                <p:nvPicPr>
                  <p:cNvPr id="1001495" name="" hidden="0"/>
                  <p:cNvPicPr/>
                  <p:nvPr isPhoto="0" userDrawn="0"/>
                </p:nvPicPr>
                <p:blipFill>
                  <a:blip r:embed="rId4"/>
                  <a:stretch/>
                </p:blipFill>
                <p:spPr bwMode="auto">
                  <a:xfrm>
                    <a:off x="338185" y="2182812"/>
                    <a:ext cx="2460625" cy="750887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992285" name="Text Box 29" hidden="0"/>
          <p:cNvSpPr txBox="1">
            <a:spLocks noChangeArrowheads="1"/>
          </p:cNvSpPr>
          <p:nvPr isPhoto="0" userDrawn="0"/>
        </p:nvSpPr>
        <p:spPr bwMode="auto">
          <a:xfrm>
            <a:off x="1746251" y="2130634"/>
            <a:ext cx="539750" cy="8239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800">
                <a:solidFill>
                  <a:srgbClr val="FF0000"/>
                </a:solidFill>
              </a:rPr>
              <a:t>&gt;</a:t>
            </a:r>
            <a:endParaRPr lang="ru-RU" sz="4800">
              <a:solidFill>
                <a:srgbClr val="FF0000"/>
              </a:solidFill>
            </a:endParaRPr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2742276" y="2361957"/>
          <a:ext cx="6108700" cy="542925"/>
        </p:xfrm>
        <a:graphic>
          <a:graphicData uri="http://schemas.openxmlformats.org/presentationml/2006/ole">
            <p:oleObj name="oleObj" r:id="rId7" imgW="2132965" imgH="189865" progId="Equation.3">
              <p:embed/>
              <p:pic>
                <p:nvPicPr>
                  <p:cNvPr id="1001496" name="" hidden="0"/>
                  <p:cNvPicPr/>
                  <p:nvPr isPhoto="0" userDrawn="0"/>
                </p:nvPicPr>
                <p:blipFill>
                  <a:blip r:embed="rId6"/>
                  <a:stretch/>
                </p:blipFill>
                <p:spPr bwMode="auto">
                  <a:xfrm>
                    <a:off x="2742276" y="2361957"/>
                    <a:ext cx="6108700" cy="54292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992288" name="Rectangle 32" hidden="0"/>
          <p:cNvSpPr>
            <a:spLocks noChangeArrowheads="1"/>
          </p:cNvSpPr>
          <p:nvPr isPhoto="0" userDrawn="0"/>
        </p:nvSpPr>
        <p:spPr bwMode="auto">
          <a:xfrm>
            <a:off x="304800" y="3429000"/>
            <a:ext cx="8839200" cy="107721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>
                <a:latin typeface="Times New Roman"/>
                <a:cs typeface="Times New Roman"/>
              </a:rPr>
              <a:t>Определите вид треугольника со сторонами </a:t>
            </a:r>
            <a:endParaRPr lang="ru-RU" sz="3200"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 sz="3200">
                <a:latin typeface="Times New Roman"/>
                <a:cs typeface="Times New Roman"/>
              </a:rPr>
              <a:t> </a:t>
            </a:r>
            <a:r>
              <a:rPr lang="ru-RU" sz="3200">
                <a:latin typeface="Times New Roman"/>
                <a:cs typeface="Times New Roman"/>
              </a:rPr>
              <a:t>                                                        </a:t>
            </a:r>
            <a:r>
              <a:rPr lang="en-US" sz="3200">
                <a:latin typeface="Times New Roman"/>
                <a:cs typeface="Times New Roman"/>
              </a:rPr>
              <a:t>2</a:t>
            </a:r>
            <a:r>
              <a:rPr lang="ru-RU" sz="3200">
                <a:latin typeface="Times New Roman"/>
                <a:cs typeface="Times New Roman"/>
              </a:rPr>
              <a:t>, </a:t>
            </a:r>
            <a:r>
              <a:rPr lang="en-US" sz="3200">
                <a:latin typeface="Times New Roman"/>
                <a:cs typeface="Times New Roman"/>
              </a:rPr>
              <a:t>3</a:t>
            </a:r>
            <a:r>
              <a:rPr lang="ru-RU" sz="3200">
                <a:latin typeface="Times New Roman"/>
                <a:cs typeface="Times New Roman"/>
              </a:rPr>
              <a:t>, </a:t>
            </a:r>
            <a:r>
              <a:rPr lang="en-US" sz="3200">
                <a:latin typeface="Times New Roman"/>
                <a:cs typeface="Times New Roman"/>
              </a:rPr>
              <a:t>4</a:t>
            </a:r>
            <a:r>
              <a:rPr lang="ru-RU" sz="3200">
                <a:latin typeface="Times New Roman"/>
                <a:cs typeface="Times New Roman"/>
              </a:rPr>
              <a:t> </a:t>
            </a:r>
            <a:r>
              <a:rPr lang="ru-RU" sz="3200">
                <a:latin typeface="Times New Roman"/>
                <a:cs typeface="Times New Roman"/>
              </a:rPr>
              <a:t>см. </a:t>
            </a:r>
            <a:endParaRPr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381000" y="4572000"/>
          <a:ext cx="2460625" cy="750888"/>
        </p:xfrm>
        <a:graphic>
          <a:graphicData uri="http://schemas.openxmlformats.org/presentationml/2006/ole">
            <p:oleObj name="oleObj" r:id="rId9" imgW="748665" imgH="228600" progId="Equation.3">
              <p:embed/>
              <p:pic>
                <p:nvPicPr>
                  <p:cNvPr id="1001497" name="" hidden="0"/>
                  <p:cNvPicPr/>
                  <p:nvPr isPhoto="0" userDrawn="0"/>
                </p:nvPicPr>
                <p:blipFill>
                  <a:blip r:embed="rId8"/>
                  <a:stretch/>
                </p:blipFill>
                <p:spPr bwMode="auto">
                  <a:xfrm>
                    <a:off x="381000" y="4572000"/>
                    <a:ext cx="2460625" cy="750888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992290" name="Text Box 34" hidden="0"/>
          <p:cNvSpPr txBox="1">
            <a:spLocks noChangeArrowheads="1"/>
          </p:cNvSpPr>
          <p:nvPr isPhoto="0" userDrawn="0"/>
        </p:nvSpPr>
        <p:spPr bwMode="auto">
          <a:xfrm rot="10800000">
            <a:off x="1746250" y="4537075"/>
            <a:ext cx="539750" cy="8239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800">
                <a:solidFill>
                  <a:srgbClr val="FF0000"/>
                </a:solidFill>
              </a:rPr>
              <a:t>&gt;</a:t>
            </a:r>
            <a:endParaRPr lang="ru-RU" sz="4800">
              <a:solidFill>
                <a:srgbClr val="FF0000"/>
              </a:solidFill>
            </a:endParaRPr>
          </a:p>
        </p:txBody>
      </p:sp>
      <p:sp>
        <p:nvSpPr>
          <p:cNvPr id="22" name="Прямоугольник 21" hidden="0"/>
          <p:cNvSpPr/>
          <p:nvPr isPhoto="0" userDrawn="0"/>
        </p:nvSpPr>
        <p:spPr bwMode="auto">
          <a:xfrm>
            <a:off x="811034" y="346038"/>
            <a:ext cx="74676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4000">
                <a:ln w="22225">
                  <a:solidFill>
                    <a:srgbClr val="FF0066"/>
                  </a:solidFill>
                  <a:prstDash val="solid"/>
                </a:ln>
                <a:solidFill>
                  <a:srgbClr val="FF66FF"/>
                </a:solidFill>
                <a:latin typeface="Segoe Script"/>
              </a:rPr>
              <a:t>Устная работа</a:t>
            </a:r>
            <a:endParaRPr lang="ru-RU" sz="4000" b="1" cap="none" spc="0">
              <a:ln w="22225">
                <a:solidFill>
                  <a:srgbClr val="FF0066"/>
                </a:solidFill>
                <a:prstDash val="solid"/>
              </a:ln>
              <a:solidFill>
                <a:srgbClr val="FF66FF"/>
              </a:solidFill>
              <a:latin typeface="Segoe Scrip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92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9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9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78010" name="Text Box 90" hidden="0"/>
          <p:cNvSpPr txBox="1">
            <a:spLocks noChangeArrowheads="1"/>
          </p:cNvSpPr>
          <p:nvPr isPhoto="0" userDrawn="0"/>
        </p:nvSpPr>
        <p:spPr bwMode="auto">
          <a:xfrm>
            <a:off x="3259137" y="5591175"/>
            <a:ext cx="382587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4</a:t>
            </a:r>
            <a:endParaRPr/>
          </a:p>
        </p:txBody>
      </p:sp>
      <p:sp>
        <p:nvSpPr>
          <p:cNvPr id="977961" name="Text Box 41" hidden="0"/>
          <p:cNvSpPr txBox="1">
            <a:spLocks noChangeArrowheads="1"/>
          </p:cNvSpPr>
          <p:nvPr isPhoto="0" userDrawn="0"/>
        </p:nvSpPr>
        <p:spPr bwMode="auto">
          <a:xfrm>
            <a:off x="3259137" y="5591175"/>
            <a:ext cx="382587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4</a:t>
            </a:r>
            <a:endParaRPr/>
          </a:p>
        </p:txBody>
      </p:sp>
      <p:sp>
        <p:nvSpPr>
          <p:cNvPr id="978009" name="Text Box 89" hidden="0"/>
          <p:cNvSpPr txBox="1">
            <a:spLocks noChangeArrowheads="1"/>
          </p:cNvSpPr>
          <p:nvPr isPhoto="0" userDrawn="0"/>
        </p:nvSpPr>
        <p:spPr bwMode="auto">
          <a:xfrm>
            <a:off x="3030538" y="4143375"/>
            <a:ext cx="382587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5</a:t>
            </a:r>
            <a:endParaRPr/>
          </a:p>
        </p:txBody>
      </p:sp>
      <p:grpSp>
        <p:nvGrpSpPr>
          <p:cNvPr id="977922" name="Group 2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77923" name="Freeform 3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7924" name="Freeform 4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7925" name="Freeform 5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7926" name="Freeform 6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7927" name="Freeform 7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7928" name="Freeform 8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7929" name="Freeform 9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7930" name="Freeform 10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77931" name="Text Box 11" hidden="0"/>
          <p:cNvSpPr txBox="1">
            <a:spLocks noChangeArrowheads="1"/>
          </p:cNvSpPr>
          <p:nvPr isPhoto="0" userDrawn="0"/>
        </p:nvSpPr>
        <p:spPr bwMode="auto">
          <a:xfrm>
            <a:off x="2438400" y="2417763"/>
            <a:ext cx="1196975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0">
                <a:solidFill>
                  <a:schemeClr val="tx1"/>
                </a:solidFill>
              </a:rPr>
              <a:t>AB</a:t>
            </a:r>
            <a:r>
              <a:rPr lang="ru-RU" sz="2800" b="0" baseline="30000">
                <a:solidFill>
                  <a:schemeClr val="tx1"/>
                </a:solidFill>
              </a:rPr>
              <a:t>2</a:t>
            </a:r>
            <a:r>
              <a:rPr lang="ru-RU" sz="2800" b="0">
                <a:solidFill>
                  <a:schemeClr val="tx1"/>
                </a:solidFill>
              </a:rPr>
              <a:t> = </a:t>
            </a:r>
            <a:endParaRPr/>
          </a:p>
        </p:txBody>
      </p:sp>
      <p:sp>
        <p:nvSpPr>
          <p:cNvPr id="977932" name="Rectangle 12" hidden="0"/>
          <p:cNvSpPr>
            <a:spLocks noChangeArrowheads="1"/>
          </p:cNvSpPr>
          <p:nvPr isPhoto="0" userDrawn="0"/>
        </p:nvSpPr>
        <p:spPr bwMode="auto">
          <a:xfrm>
            <a:off x="1786328" y="99080"/>
            <a:ext cx="6400800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Квадрат стороны треугольника равен </a:t>
            </a:r>
            <a:endParaRPr/>
          </a:p>
        </p:txBody>
      </p:sp>
      <p:sp>
        <p:nvSpPr>
          <p:cNvPr id="977933" name="Rectangle 13" hidden="0"/>
          <p:cNvSpPr>
            <a:spLocks noChangeArrowheads="1"/>
          </p:cNvSpPr>
          <p:nvPr isPhoto="0" userDrawn="0"/>
        </p:nvSpPr>
        <p:spPr bwMode="auto">
          <a:xfrm>
            <a:off x="1409131" y="464684"/>
            <a:ext cx="7091541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    сумме квадратов двух других сторон </a:t>
            </a:r>
            <a:endParaRPr/>
          </a:p>
        </p:txBody>
      </p:sp>
      <p:sp>
        <p:nvSpPr>
          <p:cNvPr id="977934" name="Rectangle 14" hidden="0"/>
          <p:cNvSpPr>
            <a:spLocks noChangeArrowheads="1"/>
          </p:cNvSpPr>
          <p:nvPr isPhoto="0" userDrawn="0"/>
        </p:nvSpPr>
        <p:spPr bwMode="auto">
          <a:xfrm>
            <a:off x="1363479" y="1212396"/>
            <a:ext cx="6553200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     на косинус угла между ними.</a:t>
            </a:r>
            <a:endParaRPr/>
          </a:p>
        </p:txBody>
      </p:sp>
      <p:sp>
        <p:nvSpPr>
          <p:cNvPr id="977935" name="Rectangle 15" hidden="0"/>
          <p:cNvSpPr>
            <a:spLocks noChangeArrowheads="1"/>
          </p:cNvSpPr>
          <p:nvPr isPhoto="0" userDrawn="0"/>
        </p:nvSpPr>
        <p:spPr bwMode="auto">
          <a:xfrm>
            <a:off x="1786328" y="845684"/>
            <a:ext cx="7321278" cy="52322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минус удвоенное произведение этих сторон </a:t>
            </a:r>
            <a:endParaRPr/>
          </a:p>
        </p:txBody>
      </p:sp>
      <p:sp>
        <p:nvSpPr>
          <p:cNvPr id="977936" name="Text Box 16" hidden="0"/>
          <p:cNvSpPr txBox="1">
            <a:spLocks noChangeArrowheads="1"/>
          </p:cNvSpPr>
          <p:nvPr isPhoto="0" userDrawn="0"/>
        </p:nvSpPr>
        <p:spPr bwMode="auto">
          <a:xfrm>
            <a:off x="3505199" y="2390775"/>
            <a:ext cx="184626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0">
                <a:solidFill>
                  <a:schemeClr val="tx1"/>
                </a:solidFill>
              </a:rPr>
              <a:t>BC</a:t>
            </a:r>
            <a:r>
              <a:rPr lang="ru-RU" sz="2800" b="0" baseline="30000">
                <a:solidFill>
                  <a:schemeClr val="tx1"/>
                </a:solidFill>
              </a:rPr>
              <a:t>2</a:t>
            </a:r>
            <a:r>
              <a:rPr lang="ru-RU" sz="2800" b="0">
                <a:solidFill>
                  <a:schemeClr val="tx1"/>
                </a:solidFill>
              </a:rPr>
              <a:t> </a:t>
            </a:r>
            <a:r>
              <a:rPr lang="en-US" sz="2800" b="0">
                <a:solidFill>
                  <a:schemeClr val="tx1"/>
                </a:solidFill>
              </a:rPr>
              <a:t>+ AC</a:t>
            </a:r>
            <a:r>
              <a:rPr lang="en-US" sz="2800" b="0" baseline="30000">
                <a:solidFill>
                  <a:schemeClr val="tx1"/>
                </a:solidFill>
              </a:rPr>
              <a:t>2</a:t>
            </a:r>
            <a:endParaRPr lang="ru-RU" sz="2800" b="0">
              <a:solidFill>
                <a:schemeClr val="tx1"/>
              </a:solidFill>
            </a:endParaRPr>
          </a:p>
        </p:txBody>
      </p:sp>
      <p:sp>
        <p:nvSpPr>
          <p:cNvPr id="977937" name="Text Box 17" hidden="0"/>
          <p:cNvSpPr txBox="1">
            <a:spLocks noChangeArrowheads="1"/>
          </p:cNvSpPr>
          <p:nvPr isPhoto="0" userDrawn="0"/>
        </p:nvSpPr>
        <p:spPr bwMode="auto">
          <a:xfrm>
            <a:off x="7315200" y="2376488"/>
            <a:ext cx="1062038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0">
                <a:solidFill>
                  <a:schemeClr val="tx1"/>
                </a:solidFill>
              </a:rPr>
              <a:t>cosC</a:t>
            </a:r>
            <a:r>
              <a:rPr lang="en-US" sz="2800" b="0" baseline="30000">
                <a:solidFill>
                  <a:schemeClr val="tx1"/>
                </a:solidFill>
              </a:rPr>
              <a:t> </a:t>
            </a:r>
            <a:endParaRPr lang="ru-RU" sz="2800" b="0">
              <a:solidFill>
                <a:schemeClr val="tx1"/>
              </a:solidFill>
            </a:endParaRPr>
          </a:p>
        </p:txBody>
      </p:sp>
      <p:sp>
        <p:nvSpPr>
          <p:cNvPr id="977939" name="Text Box 19" hidden="0"/>
          <p:cNvSpPr txBox="1">
            <a:spLocks noChangeArrowheads="1"/>
          </p:cNvSpPr>
          <p:nvPr isPhoto="0" userDrawn="0"/>
        </p:nvSpPr>
        <p:spPr bwMode="auto">
          <a:xfrm>
            <a:off x="5468938" y="5410200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  <a:latin typeface="Times New Roman"/>
              </a:rPr>
              <a:t>С</a:t>
            </a:r>
            <a:endParaRPr/>
          </a:p>
        </p:txBody>
      </p:sp>
      <p:sp>
        <p:nvSpPr>
          <p:cNvPr id="977940" name="Text Box 20" hidden="0"/>
          <p:cNvSpPr txBox="1">
            <a:spLocks noChangeArrowheads="1"/>
          </p:cNvSpPr>
          <p:nvPr isPhoto="0" userDrawn="0"/>
        </p:nvSpPr>
        <p:spPr bwMode="auto">
          <a:xfrm>
            <a:off x="1430338" y="5486400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  <a:latin typeface="Times New Roman"/>
              </a:rPr>
              <a:t>А</a:t>
            </a:r>
            <a:endParaRPr/>
          </a:p>
        </p:txBody>
      </p:sp>
      <p:sp>
        <p:nvSpPr>
          <p:cNvPr id="977941" name="Text Box 21" hidden="0"/>
          <p:cNvSpPr txBox="1">
            <a:spLocks noChangeArrowheads="1"/>
          </p:cNvSpPr>
          <p:nvPr isPhoto="0" userDrawn="0"/>
        </p:nvSpPr>
        <p:spPr bwMode="auto">
          <a:xfrm>
            <a:off x="609600" y="3200400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  <a:latin typeface="Times New Roman"/>
              </a:rPr>
              <a:t>В</a:t>
            </a:r>
            <a:endParaRPr/>
          </a:p>
        </p:txBody>
      </p:sp>
      <p:sp>
        <p:nvSpPr>
          <p:cNvPr id="977942" name="Freeform 22" hidden="0"/>
          <p:cNvSpPr/>
          <p:nvPr isPhoto="0" userDrawn="0"/>
        </p:nvSpPr>
        <p:spPr bwMode="auto">
          <a:xfrm>
            <a:off x="1049338" y="3609975"/>
            <a:ext cx="4470400" cy="2032000"/>
          </a:xfrm>
          <a:custGeom>
            <a:avLst/>
            <a:gdLst>
              <a:gd name="T0" fmla="*/ 0 w 2816"/>
              <a:gd name="T1" fmla="*/ 0 h 1280"/>
              <a:gd name="T2" fmla="*/ 491 w 2816"/>
              <a:gd name="T3" fmla="*/ 1264 h 1280"/>
              <a:gd name="T4" fmla="*/ 2816 w 2816"/>
              <a:gd name="T5" fmla="*/ 1280 h 1280"/>
              <a:gd name="T6" fmla="*/ 0 w 2816"/>
              <a:gd name="T7" fmla="*/ 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816" h="1280" fill="norm" stroke="1" extrusionOk="0">
                <a:moveTo>
                  <a:pt x="0" y="0"/>
                </a:moveTo>
                <a:lnTo>
                  <a:pt x="491" y="1264"/>
                </a:lnTo>
                <a:lnTo>
                  <a:pt x="2816" y="128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rgbClr val="00FFFF">
                  <a:alpha val="64999"/>
                </a:srgbClr>
              </a:gs>
            </a:gsLst>
            <a:path path="rect"/>
          </a:gradFill>
          <a:ln w="9525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grpSp>
        <p:nvGrpSpPr>
          <p:cNvPr id="977998" name="Group 78" hidden="0"/>
          <p:cNvGrpSpPr/>
          <p:nvPr isPhoto="0" userDrawn="0"/>
        </p:nvGrpSpPr>
        <p:grpSpPr bwMode="auto">
          <a:xfrm>
            <a:off x="5334000" y="2376488"/>
            <a:ext cx="3200400" cy="519112"/>
            <a:chOff x="2064" y="1152"/>
            <a:chExt cx="2016" cy="327"/>
          </a:xfrm>
        </p:grpSpPr>
        <p:sp>
          <p:nvSpPr>
            <p:cNvPr id="977944" name="Text Box 24" hidden="0"/>
            <p:cNvSpPr txBox="1">
              <a:spLocks noChangeArrowheads="1"/>
            </p:cNvSpPr>
            <p:nvPr isPhoto="0" userDrawn="0"/>
          </p:nvSpPr>
          <p:spPr bwMode="auto">
            <a:xfrm>
              <a:off x="2064" y="1152"/>
              <a:ext cx="2016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 b="0">
                  <a:solidFill>
                    <a:schemeClr val="tx1"/>
                  </a:solidFill>
                </a:rPr>
                <a:t>– 2  BC  AC</a:t>
              </a:r>
              <a:r>
                <a:rPr lang="en-US" sz="2800" b="0" baseline="30000">
                  <a:solidFill>
                    <a:schemeClr val="tx1"/>
                  </a:solidFill>
                </a:rPr>
                <a:t> </a:t>
              </a:r>
              <a:endParaRPr lang="ru-RU" sz="2800" b="0">
                <a:solidFill>
                  <a:schemeClr val="tx1"/>
                </a:solidFill>
              </a:endParaRPr>
            </a:p>
          </p:txBody>
        </p:sp>
        <p:sp>
          <p:nvSpPr>
            <p:cNvPr id="977945" name="Oval 25" hidden="0"/>
            <p:cNvSpPr>
              <a:spLocks noChangeArrowheads="1"/>
            </p:cNvSpPr>
            <p:nvPr isPhoto="0" userDrawn="0"/>
          </p:nvSpPr>
          <p:spPr bwMode="auto">
            <a:xfrm>
              <a:off x="2448" y="1296"/>
              <a:ext cx="48" cy="48"/>
            </a:xfrm>
            <a:prstGeom prst="ellipse">
              <a:avLst/>
            </a:prstGeom>
            <a:solidFill>
              <a:schemeClr val="tx1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7946" name="Oval 26" hidden="0"/>
            <p:cNvSpPr>
              <a:spLocks noChangeArrowheads="1"/>
            </p:cNvSpPr>
            <p:nvPr isPhoto="0" userDrawn="0"/>
          </p:nvSpPr>
          <p:spPr bwMode="auto">
            <a:xfrm>
              <a:off x="2927" y="1296"/>
              <a:ext cx="48" cy="48"/>
            </a:xfrm>
            <a:prstGeom prst="ellipse">
              <a:avLst/>
            </a:prstGeom>
            <a:solidFill>
              <a:schemeClr val="tx1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77962" name="Text Box 42" hidden="0"/>
          <p:cNvSpPr txBox="1">
            <a:spLocks noChangeArrowheads="1"/>
          </p:cNvSpPr>
          <p:nvPr isPhoto="0" userDrawn="0"/>
        </p:nvSpPr>
        <p:spPr bwMode="auto">
          <a:xfrm>
            <a:off x="3030538" y="4143375"/>
            <a:ext cx="382587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5</a:t>
            </a:r>
            <a:endParaRPr/>
          </a:p>
        </p:txBody>
      </p:sp>
      <p:grpSp>
        <p:nvGrpSpPr>
          <p:cNvPr id="978013" name="Group 93" hidden="0"/>
          <p:cNvGrpSpPr/>
          <p:nvPr isPhoto="0" userDrawn="0"/>
        </p:nvGrpSpPr>
        <p:grpSpPr bwMode="auto">
          <a:xfrm>
            <a:off x="5105400" y="3138488"/>
            <a:ext cx="2943225" cy="976312"/>
            <a:chOff x="2784" y="2016"/>
            <a:chExt cx="1854" cy="615"/>
          </a:xfrm>
        </p:grpSpPr>
        <p:sp>
          <p:nvSpPr>
            <p:cNvPr id="977975" name="Oval 55" hidden="0"/>
            <p:cNvSpPr>
              <a:spLocks noChangeArrowheads="1"/>
            </p:cNvSpPr>
            <p:nvPr isPhoto="0" userDrawn="0"/>
          </p:nvSpPr>
          <p:spPr bwMode="auto">
            <a:xfrm>
              <a:off x="4272" y="2304"/>
              <a:ext cx="48" cy="48"/>
            </a:xfrm>
            <a:prstGeom prst="ellipse">
              <a:avLst/>
            </a:prstGeom>
            <a:solidFill>
              <a:schemeClr val="tx1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77971" name="Text Box 51" hidden="0"/>
            <p:cNvSpPr txBox="1">
              <a:spLocks noChangeArrowheads="1"/>
            </p:cNvSpPr>
            <p:nvPr isPhoto="0" userDrawn="0"/>
          </p:nvSpPr>
          <p:spPr bwMode="auto">
            <a:xfrm>
              <a:off x="2784" y="2160"/>
              <a:ext cx="1728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 b="0">
                  <a:solidFill>
                    <a:schemeClr val="tx1"/>
                  </a:solidFill>
                </a:rPr>
                <a:t>AB</a:t>
              </a:r>
              <a:r>
                <a:rPr lang="ru-RU" sz="2800" b="0" baseline="30000">
                  <a:solidFill>
                    <a:schemeClr val="tx1"/>
                  </a:solidFill>
                </a:rPr>
                <a:t>2</a:t>
              </a:r>
              <a:r>
                <a:rPr lang="ru-RU" sz="2800" b="0">
                  <a:solidFill>
                    <a:schemeClr val="tx1"/>
                  </a:solidFill>
                </a:rPr>
                <a:t> = </a:t>
              </a:r>
              <a:r>
                <a:rPr lang="en-US" sz="2800" b="0">
                  <a:solidFill>
                    <a:schemeClr val="tx1"/>
                  </a:solidFill>
                </a:rPr>
                <a:t>41 – 40</a:t>
              </a:r>
              <a:endParaRPr lang="ru-RU" sz="2800" b="0">
                <a:solidFill>
                  <a:schemeClr val="tx1"/>
                </a:solidFill>
              </a:endParaRPr>
            </a:p>
          </p:txBody>
        </p:sp>
        <p:grpSp>
          <p:nvGrpSpPr>
            <p:cNvPr id="977980" name="Group 60" hidden="0"/>
            <p:cNvGrpSpPr/>
            <p:nvPr isPhoto="0" userDrawn="0"/>
          </p:nvGrpSpPr>
          <p:grpSpPr bwMode="auto">
            <a:xfrm>
              <a:off x="4320" y="2016"/>
              <a:ext cx="318" cy="615"/>
              <a:chOff x="2994" y="2496"/>
              <a:chExt cx="318" cy="615"/>
            </a:xfrm>
          </p:grpSpPr>
          <p:sp>
            <p:nvSpPr>
              <p:cNvPr id="977976" name="Text Box 56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3024" y="2496"/>
                <a:ext cx="288" cy="32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sz="2800" b="0">
                    <a:solidFill>
                      <a:schemeClr val="tx1"/>
                    </a:solidFill>
                  </a:rPr>
                  <a:t>3</a:t>
                </a:r>
                <a:endParaRPr lang="ru-RU" sz="2800" b="0">
                  <a:solidFill>
                    <a:schemeClr val="tx1"/>
                  </a:solidFill>
                </a:endParaRPr>
              </a:p>
            </p:txBody>
          </p:sp>
          <p:sp>
            <p:nvSpPr>
              <p:cNvPr id="977977" name="Text Box 57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3024" y="2784"/>
                <a:ext cx="288" cy="32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sz="2800" b="0">
                    <a:solidFill>
                      <a:schemeClr val="tx1"/>
                    </a:solidFill>
                  </a:rPr>
                  <a:t>2</a:t>
                </a:r>
                <a:endParaRPr lang="ru-RU" sz="2800" b="0">
                  <a:solidFill>
                    <a:schemeClr val="tx1"/>
                  </a:solidFill>
                </a:endParaRPr>
              </a:p>
            </p:txBody>
          </p:sp>
          <p:sp>
            <p:nvSpPr>
              <p:cNvPr id="977978" name="Freeform 58" hidden="0"/>
              <p:cNvSpPr/>
              <p:nvPr isPhoto="0" userDrawn="0"/>
            </p:nvSpPr>
            <p:spPr bwMode="auto">
              <a:xfrm>
                <a:off x="3040" y="2808"/>
                <a:ext cx="208" cy="1"/>
              </a:xfrm>
              <a:custGeom>
                <a:avLst/>
                <a:gdLst>
                  <a:gd name="T0" fmla="*/ 0 w 208"/>
                  <a:gd name="T1" fmla="*/ 0 h 1"/>
                  <a:gd name="T2" fmla="*/ 208 w 208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08" h="1" fill="norm" stroke="1" extrusionOk="0">
                    <a:moveTo>
                      <a:pt x="0" y="0"/>
                    </a:moveTo>
                    <a:cubicBezTo>
                      <a:pt x="51" y="0"/>
                      <a:pt x="157" y="0"/>
                      <a:pt x="208" y="0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77979" name="Freeform 59" hidden="0"/>
              <p:cNvSpPr/>
              <p:nvPr isPhoto="0" userDrawn="0"/>
            </p:nvSpPr>
            <p:spPr bwMode="auto">
              <a:xfrm>
                <a:off x="2994" y="2544"/>
                <a:ext cx="222" cy="230"/>
              </a:xfrm>
              <a:custGeom>
                <a:avLst/>
                <a:gdLst>
                  <a:gd name="T0" fmla="*/ 0 w 222"/>
                  <a:gd name="T1" fmla="*/ 80 h 230"/>
                  <a:gd name="T2" fmla="*/ 29 w 222"/>
                  <a:gd name="T3" fmla="*/ 33 h 230"/>
                  <a:gd name="T4" fmla="*/ 65 w 222"/>
                  <a:gd name="T5" fmla="*/ 230 h 230"/>
                  <a:gd name="T6" fmla="*/ 78 w 222"/>
                  <a:gd name="T7" fmla="*/ 0 h 230"/>
                  <a:gd name="T8" fmla="*/ 222 w 222"/>
                  <a:gd name="T9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30" fill="norm" stroke="1" extrusionOk="0">
                    <a:moveTo>
                      <a:pt x="0" y="80"/>
                    </a:moveTo>
                    <a:lnTo>
                      <a:pt x="29" y="33"/>
                    </a:lnTo>
                    <a:lnTo>
                      <a:pt x="65" y="230"/>
                    </a:lnTo>
                    <a:lnTo>
                      <a:pt x="78" y="0"/>
                    </a:lnTo>
                    <a:lnTo>
                      <a:pt x="222" y="0"/>
                    </a:lnTo>
                  </a:path>
                </a:pathLst>
              </a:custGeom>
              <a:noFill/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977983" name="Text Box 63" hidden="0"/>
          <p:cNvSpPr txBox="1">
            <a:spLocks noChangeArrowheads="1"/>
          </p:cNvSpPr>
          <p:nvPr isPhoto="0" userDrawn="0"/>
        </p:nvSpPr>
        <p:spPr bwMode="auto">
          <a:xfrm>
            <a:off x="5029200" y="4357688"/>
            <a:ext cx="3429000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800" b="0">
                <a:solidFill>
                  <a:schemeClr val="tx1"/>
                </a:solidFill>
              </a:rPr>
              <a:t>AB</a:t>
            </a:r>
            <a:r>
              <a:rPr lang="en-US" sz="2800" b="0" baseline="30000">
                <a:solidFill>
                  <a:schemeClr val="tx1"/>
                </a:solidFill>
              </a:rPr>
              <a:t>   </a:t>
            </a:r>
            <a:r>
              <a:rPr lang="ru-RU" sz="2800" b="0">
                <a:solidFill>
                  <a:schemeClr val="tx1"/>
                </a:solidFill>
              </a:rPr>
              <a:t>= </a:t>
            </a:r>
            <a:r>
              <a:rPr lang="en-US" sz="900" b="0">
                <a:solidFill>
                  <a:schemeClr val="tx1"/>
                </a:solidFill>
              </a:rPr>
              <a:t>  </a:t>
            </a:r>
            <a:r>
              <a:rPr lang="en-US" sz="2800" b="0">
                <a:solidFill>
                  <a:schemeClr val="tx1"/>
                </a:solidFill>
              </a:rPr>
              <a:t>41 – 20</a:t>
            </a:r>
            <a:endParaRPr lang="ru-RU" sz="2800" b="0">
              <a:solidFill>
                <a:schemeClr val="tx1"/>
              </a:solidFill>
            </a:endParaRPr>
          </a:p>
        </p:txBody>
      </p:sp>
      <p:grpSp>
        <p:nvGrpSpPr>
          <p:cNvPr id="977989" name="Group 69" hidden="0"/>
          <p:cNvGrpSpPr/>
          <p:nvPr isPhoto="0" userDrawn="0"/>
        </p:nvGrpSpPr>
        <p:grpSpPr bwMode="auto">
          <a:xfrm>
            <a:off x="7572375" y="4357688"/>
            <a:ext cx="504825" cy="519112"/>
            <a:chOff x="4368" y="2736"/>
            <a:chExt cx="318" cy="327"/>
          </a:xfrm>
        </p:grpSpPr>
        <p:sp>
          <p:nvSpPr>
            <p:cNvPr id="977985" name="Text Box 65" hidden="0"/>
            <p:cNvSpPr txBox="1">
              <a:spLocks noChangeArrowheads="1"/>
            </p:cNvSpPr>
            <p:nvPr isPhoto="0" userDrawn="0"/>
          </p:nvSpPr>
          <p:spPr bwMode="auto">
            <a:xfrm>
              <a:off x="4398" y="2736"/>
              <a:ext cx="288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 b="0">
                  <a:solidFill>
                    <a:schemeClr val="tx1"/>
                  </a:solidFill>
                </a:rPr>
                <a:t>3</a:t>
              </a:r>
              <a:endParaRPr lang="ru-RU" sz="2800" b="0">
                <a:solidFill>
                  <a:schemeClr val="tx1"/>
                </a:solidFill>
              </a:endParaRPr>
            </a:p>
          </p:txBody>
        </p:sp>
        <p:sp>
          <p:nvSpPr>
            <p:cNvPr id="977988" name="Freeform 68" hidden="0"/>
            <p:cNvSpPr/>
            <p:nvPr isPhoto="0" userDrawn="0"/>
          </p:nvSpPr>
          <p:spPr bwMode="auto">
            <a:xfrm>
              <a:off x="4368" y="2784"/>
              <a:ext cx="222" cy="230"/>
            </a:xfrm>
            <a:custGeom>
              <a:avLst/>
              <a:gdLst>
                <a:gd name="T0" fmla="*/ 0 w 222"/>
                <a:gd name="T1" fmla="*/ 80 h 230"/>
                <a:gd name="T2" fmla="*/ 29 w 222"/>
                <a:gd name="T3" fmla="*/ 33 h 230"/>
                <a:gd name="T4" fmla="*/ 65 w 222"/>
                <a:gd name="T5" fmla="*/ 230 h 230"/>
                <a:gd name="T6" fmla="*/ 78 w 222"/>
                <a:gd name="T7" fmla="*/ 0 h 230"/>
                <a:gd name="T8" fmla="*/ 222 w 222"/>
                <a:gd name="T9" fmla="*/ 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230" fill="norm" stroke="1" extrusionOk="0">
                  <a:moveTo>
                    <a:pt x="0" y="80"/>
                  </a:moveTo>
                  <a:lnTo>
                    <a:pt x="29" y="33"/>
                  </a:lnTo>
                  <a:lnTo>
                    <a:pt x="65" y="230"/>
                  </a:lnTo>
                  <a:lnTo>
                    <a:pt x="78" y="0"/>
                  </a:lnTo>
                  <a:lnTo>
                    <a:pt x="222" y="0"/>
                  </a:ln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77990" name="Oval 70" hidden="0"/>
          <p:cNvSpPr>
            <a:spLocks noChangeArrowheads="1"/>
          </p:cNvSpPr>
          <p:nvPr isPhoto="0" userDrawn="0"/>
        </p:nvSpPr>
        <p:spPr bwMode="auto">
          <a:xfrm>
            <a:off x="7391400" y="4586288"/>
            <a:ext cx="76200" cy="76200"/>
          </a:xfrm>
          <a:prstGeom prst="ellipse">
            <a:avLst/>
          </a:prstGeom>
          <a:solidFill>
            <a:srgbClr val="0033CC"/>
          </a:solidFill>
          <a:ln w="19050" algn="ctr">
            <a:solidFill>
              <a:schemeClr val="tx1"/>
            </a:solidFill>
            <a:round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78001" name="Text Box 81" hidden="0"/>
          <p:cNvSpPr txBox="1">
            <a:spLocks noChangeArrowheads="1"/>
          </p:cNvSpPr>
          <p:nvPr isPhoto="0" userDrawn="0"/>
        </p:nvSpPr>
        <p:spPr bwMode="auto">
          <a:xfrm>
            <a:off x="3733800" y="1933575"/>
            <a:ext cx="41751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 </a:t>
            </a:r>
            <a:r>
              <a:rPr lang="en-US" sz="2800" baseline="30000"/>
              <a:t>2</a:t>
            </a:r>
            <a:endParaRPr lang="ru-RU" sz="2800"/>
          </a:p>
        </p:txBody>
      </p:sp>
      <p:sp>
        <p:nvSpPr>
          <p:cNvPr id="978002" name="Text Box 82" hidden="0"/>
          <p:cNvSpPr txBox="1">
            <a:spLocks noChangeArrowheads="1"/>
          </p:cNvSpPr>
          <p:nvPr isPhoto="0" userDrawn="0"/>
        </p:nvSpPr>
        <p:spPr bwMode="auto">
          <a:xfrm>
            <a:off x="4862513" y="1919288"/>
            <a:ext cx="319087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aseline="30000"/>
              <a:t>2</a:t>
            </a:r>
            <a:endParaRPr lang="ru-RU" sz="2800"/>
          </a:p>
        </p:txBody>
      </p:sp>
      <p:sp>
        <p:nvSpPr>
          <p:cNvPr id="978006" name="Freeform 86" hidden="0"/>
          <p:cNvSpPr/>
          <p:nvPr isPhoto="0" userDrawn="0"/>
        </p:nvSpPr>
        <p:spPr bwMode="auto">
          <a:xfrm>
            <a:off x="6019800" y="4357688"/>
            <a:ext cx="1752599" cy="438149"/>
          </a:xfrm>
          <a:custGeom>
            <a:avLst/>
            <a:gdLst>
              <a:gd name="T0" fmla="*/ 0 w 1104"/>
              <a:gd name="T1" fmla="*/ 105 h 276"/>
              <a:gd name="T2" fmla="*/ 15 w 1104"/>
              <a:gd name="T3" fmla="*/ 81 h 276"/>
              <a:gd name="T4" fmla="*/ 30 w 1104"/>
              <a:gd name="T5" fmla="*/ 276 h 276"/>
              <a:gd name="T6" fmla="*/ 48 w 1104"/>
              <a:gd name="T7" fmla="*/ 21 h 276"/>
              <a:gd name="T8" fmla="*/ 1104 w 1104"/>
              <a:gd name="T9" fmla="*/ 0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04" h="276" fill="norm" stroke="1" extrusionOk="0">
                <a:moveTo>
                  <a:pt x="0" y="105"/>
                </a:moveTo>
                <a:lnTo>
                  <a:pt x="15" y="81"/>
                </a:lnTo>
                <a:lnTo>
                  <a:pt x="30" y="276"/>
                </a:lnTo>
                <a:lnTo>
                  <a:pt x="48" y="21"/>
                </a:lnTo>
                <a:lnTo>
                  <a:pt x="1104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78008" name="Text Box 88" hidden="0"/>
          <p:cNvSpPr txBox="1">
            <a:spLocks noChangeArrowheads="1"/>
          </p:cNvSpPr>
          <p:nvPr isPhoto="0" userDrawn="0"/>
        </p:nvSpPr>
        <p:spPr bwMode="auto">
          <a:xfrm>
            <a:off x="3030538" y="4157663"/>
            <a:ext cx="382587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5</a:t>
            </a:r>
            <a:endParaRPr/>
          </a:p>
        </p:txBody>
      </p:sp>
      <p:sp>
        <p:nvSpPr>
          <p:cNvPr id="978011" name="Text Box 91" hidden="0"/>
          <p:cNvSpPr txBox="1">
            <a:spLocks noChangeArrowheads="1"/>
          </p:cNvSpPr>
          <p:nvPr isPhoto="0" userDrawn="0"/>
        </p:nvSpPr>
        <p:spPr bwMode="auto">
          <a:xfrm>
            <a:off x="4143375" y="5210175"/>
            <a:ext cx="71596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30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978012" name="Text Box 92" hidden="0"/>
          <p:cNvSpPr txBox="1">
            <a:spLocks noChangeArrowheads="1"/>
          </p:cNvSpPr>
          <p:nvPr isPhoto="0" userDrawn="0"/>
        </p:nvSpPr>
        <p:spPr bwMode="auto">
          <a:xfrm>
            <a:off x="4143375" y="5210175"/>
            <a:ext cx="71596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30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978014" name="Text Box 94" hidden="0"/>
          <p:cNvSpPr txBox="1">
            <a:spLocks noChangeArrowheads="1"/>
          </p:cNvSpPr>
          <p:nvPr isPhoto="0" userDrawn="0"/>
        </p:nvSpPr>
        <p:spPr bwMode="auto">
          <a:xfrm>
            <a:off x="5486400" y="4281488"/>
            <a:ext cx="319088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aseline="30000">
                <a:solidFill>
                  <a:schemeClr val="tx1"/>
                </a:solidFill>
              </a:rPr>
              <a:t>2</a:t>
            </a:r>
            <a:endParaRPr lang="ru-RU" sz="2800">
              <a:solidFill>
                <a:schemeClr val="tx1"/>
              </a:solidFill>
            </a:endParaRPr>
          </a:p>
        </p:txBody>
      </p:sp>
      <p:sp>
        <p:nvSpPr>
          <p:cNvPr id="978016" name="Rectangle 96" hidden="0"/>
          <p:cNvSpPr>
            <a:spLocks noChangeArrowheads="1"/>
          </p:cNvSpPr>
          <p:nvPr isPhoto="0" userDrawn="0"/>
        </p:nvSpPr>
        <p:spPr bwMode="auto">
          <a:xfrm>
            <a:off x="1049338" y="4448175"/>
            <a:ext cx="5334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0000"/>
                </a:solidFill>
              </a:rPr>
              <a:t>?</a:t>
            </a:r>
            <a:endParaRPr lang="ru-RU" sz="3200"/>
          </a:p>
        </p:txBody>
      </p:sp>
      <p:sp>
        <p:nvSpPr>
          <p:cNvPr id="978017" name="Text Box 97" hidden="0"/>
          <p:cNvSpPr txBox="1">
            <a:spLocks noChangeArrowheads="1"/>
          </p:cNvSpPr>
          <p:nvPr isPhoto="0" userDrawn="0"/>
        </p:nvSpPr>
        <p:spPr bwMode="auto">
          <a:xfrm>
            <a:off x="3259137" y="5591175"/>
            <a:ext cx="382587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4</a:t>
            </a:r>
            <a:endParaRPr/>
          </a:p>
        </p:txBody>
      </p:sp>
      <p:sp>
        <p:nvSpPr>
          <p:cNvPr id="978018" name="Rectangle 98" hidden="0"/>
          <p:cNvSpPr>
            <a:spLocks noChangeArrowheads="1"/>
          </p:cNvSpPr>
          <p:nvPr isPhoto="0" userDrawn="0"/>
        </p:nvSpPr>
        <p:spPr bwMode="auto">
          <a:xfrm>
            <a:off x="228599" y="1905000"/>
            <a:ext cx="2322513" cy="58477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i="1">
                <a:solidFill>
                  <a:schemeClr val="tx2"/>
                </a:solidFill>
                <a:latin typeface="Times New Roman"/>
                <a:cs typeface="Times New Roman"/>
              </a:rPr>
              <a:t>Найти АВ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77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77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77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977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77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77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977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79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0.06441 -0.30857 " pathEditMode="relative" rAng="0" ptsTypes="AA">
                                      <p:cBhvr>
                                        <p:cTn id="56" dur="500" fill="hold"/>
                                        <p:tgtEl>
                                          <p:spTgt spid="9780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2" y="-15440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800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0.15607 -0.51968 " pathEditMode="relative" rAng="0" ptsTypes="AA">
                                      <p:cBhvr>
                                        <p:cTn id="76" dur="500" fill="hold"/>
                                        <p:tgtEl>
                                          <p:spTgt spid="9780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95" y="-25995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80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0.34774 -0.31065 " pathEditMode="relative" rAng="0" ptsTypes="AA">
                                      <p:cBhvr>
                                        <p:cTn id="96" dur="500" fill="hold"/>
                                        <p:tgtEl>
                                          <p:spTgt spid="9780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78" y="-1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0.39774 -0.51968 " pathEditMode="relative" rAng="0" ptsTypes="AA">
                                      <p:cBhvr>
                                        <p:cTn id="99" dur="1000" fill="hold"/>
                                        <p:tgtEl>
                                          <p:spTgt spid="9779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78" y="-2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0.40781 -0.46412 " pathEditMode="relative" rAng="0" ptsTypes="AA">
                                      <p:cBhvr>
                                        <p:cTn id="103" dur="500" fill="hold"/>
                                        <p:tgtEl>
                                          <p:spTgt spid="9780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382" y="-2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978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977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977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977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978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7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0224 -0.0044 " pathEditMode="relative" rAng="0" ptsTypes="AA">
                                      <p:cBhvr>
                                        <p:cTn id="144" dur="1000" fill="hold"/>
                                        <p:tgtEl>
                                          <p:spTgt spid="9779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8" y="-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 nodeType="clickPar">
                      <p:stCondLst>
                        <p:cond delay="indefinite"/>
                      </p:stCondLst>
                      <p:childTnLst>
                        <p:par>
                          <p:cTn id="1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9" dur="2000"/>
                                        <p:tgtEl>
                                          <p:spTgt spid="978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mph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1" dur="500" fill="hold"/>
                                        <p:tgtEl>
                                          <p:spTgt spid="9780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3" presetID="26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78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94306" name="Text Box 2" hidden="0"/>
          <p:cNvSpPr txBox="1">
            <a:spLocks noChangeArrowheads="1"/>
          </p:cNvSpPr>
          <p:nvPr isPhoto="0" userDrawn="0"/>
        </p:nvSpPr>
        <p:spPr bwMode="auto">
          <a:xfrm>
            <a:off x="3327400" y="3873500"/>
            <a:ext cx="3825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4</a:t>
            </a:r>
            <a:endParaRPr/>
          </a:p>
        </p:txBody>
      </p:sp>
      <p:grpSp>
        <p:nvGrpSpPr>
          <p:cNvPr id="994309" name="Group 5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94310" name="Freeform 6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1" name="Freeform 7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2" name="Freeform 8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3" name="Freeform 9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4" name="Freeform 10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5" name="Freeform 11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6" name="Freeform 12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7" name="Freeform 13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94325" name="Text Box 21" hidden="0"/>
          <p:cNvSpPr txBox="1">
            <a:spLocks noChangeArrowheads="1"/>
          </p:cNvSpPr>
          <p:nvPr isPhoto="0" userDrawn="0"/>
        </p:nvSpPr>
        <p:spPr bwMode="auto">
          <a:xfrm>
            <a:off x="5232400" y="5216525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  <a:latin typeface="Times New Roman"/>
              </a:rPr>
              <a:t>С</a:t>
            </a:r>
            <a:endParaRPr/>
          </a:p>
        </p:txBody>
      </p:sp>
      <p:sp>
        <p:nvSpPr>
          <p:cNvPr id="994326" name="Text Box 22" hidden="0"/>
          <p:cNvSpPr txBox="1">
            <a:spLocks noChangeArrowheads="1"/>
          </p:cNvSpPr>
          <p:nvPr isPhoto="0" userDrawn="0"/>
        </p:nvSpPr>
        <p:spPr bwMode="auto">
          <a:xfrm>
            <a:off x="1193800" y="5292725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  <a:latin typeface="Times New Roman"/>
              </a:rPr>
              <a:t>А</a:t>
            </a:r>
            <a:endParaRPr/>
          </a:p>
        </p:txBody>
      </p:sp>
      <p:sp>
        <p:nvSpPr>
          <p:cNvPr id="994327" name="Text Box 23" hidden="0"/>
          <p:cNvSpPr txBox="1">
            <a:spLocks noChangeArrowheads="1"/>
          </p:cNvSpPr>
          <p:nvPr isPhoto="0" userDrawn="0"/>
        </p:nvSpPr>
        <p:spPr bwMode="auto">
          <a:xfrm>
            <a:off x="965200" y="2654300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  <a:latin typeface="Times New Roman"/>
              </a:rPr>
              <a:t>В</a:t>
            </a:r>
            <a:endParaRPr/>
          </a:p>
        </p:txBody>
      </p:sp>
      <p:sp>
        <p:nvSpPr>
          <p:cNvPr id="994328" name="Freeform 24" hidden="0"/>
          <p:cNvSpPr/>
          <p:nvPr isPhoto="0" userDrawn="0"/>
        </p:nvSpPr>
        <p:spPr bwMode="auto">
          <a:xfrm>
            <a:off x="1447800" y="3048000"/>
            <a:ext cx="3835400" cy="2413000"/>
          </a:xfrm>
          <a:custGeom>
            <a:avLst/>
            <a:gdLst>
              <a:gd name="T0" fmla="*/ 0 w 2416"/>
              <a:gd name="T1" fmla="*/ 0 h 1520"/>
              <a:gd name="T2" fmla="*/ 56 w 2416"/>
              <a:gd name="T3" fmla="*/ 1520 h 1520"/>
              <a:gd name="T4" fmla="*/ 2416 w 2416"/>
              <a:gd name="T5" fmla="*/ 1512 h 1520"/>
              <a:gd name="T6" fmla="*/ 0 w 2416"/>
              <a:gd name="T7" fmla="*/ 0 h 1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16" h="1520" fill="norm" stroke="1" extrusionOk="0">
                <a:moveTo>
                  <a:pt x="0" y="0"/>
                </a:moveTo>
                <a:lnTo>
                  <a:pt x="56" y="1520"/>
                </a:lnTo>
                <a:lnTo>
                  <a:pt x="2416" y="151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rgbClr val="00FFFF">
                  <a:alpha val="64999"/>
                </a:srgbClr>
              </a:gs>
            </a:gsLst>
            <a:path path="rect"/>
          </a:gradFill>
          <a:ln w="9525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94354" name="Rectangle 50" hidden="0"/>
          <p:cNvSpPr>
            <a:spLocks noChangeArrowheads="1"/>
          </p:cNvSpPr>
          <p:nvPr isPhoto="0" userDrawn="0"/>
        </p:nvSpPr>
        <p:spPr bwMode="auto">
          <a:xfrm>
            <a:off x="1422400" y="3141663"/>
            <a:ext cx="533400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0000"/>
                </a:solidFill>
              </a:rPr>
              <a:t>?</a:t>
            </a:r>
            <a:endParaRPr lang="ru-RU" sz="3200"/>
          </a:p>
        </p:txBody>
      </p:sp>
      <p:sp>
        <p:nvSpPr>
          <p:cNvPr id="994356" name="Rectangle 52" hidden="0"/>
          <p:cNvSpPr>
            <a:spLocks noChangeArrowheads="1"/>
          </p:cNvSpPr>
          <p:nvPr isPhoto="0" userDrawn="0"/>
        </p:nvSpPr>
        <p:spPr bwMode="auto">
          <a:xfrm>
            <a:off x="760595" y="224926"/>
            <a:ext cx="3295562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>
                <a:latin typeface="Times New Roman"/>
                <a:cs typeface="Times New Roman"/>
              </a:rPr>
              <a:t>Найти угол В</a:t>
            </a:r>
            <a:endParaRPr/>
          </a:p>
        </p:txBody>
      </p:sp>
      <p:sp>
        <p:nvSpPr>
          <p:cNvPr id="994357" name="Text Box 53" hidden="0"/>
          <p:cNvSpPr txBox="1">
            <a:spLocks noChangeArrowheads="1"/>
          </p:cNvSpPr>
          <p:nvPr isPhoto="0" userDrawn="0"/>
        </p:nvSpPr>
        <p:spPr bwMode="auto">
          <a:xfrm>
            <a:off x="1117600" y="4102100"/>
            <a:ext cx="3825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2</a:t>
            </a:r>
            <a:endParaRPr/>
          </a:p>
        </p:txBody>
      </p:sp>
      <p:grpSp>
        <p:nvGrpSpPr>
          <p:cNvPr id="994358" name="Group 54" hidden="0"/>
          <p:cNvGrpSpPr/>
          <p:nvPr isPhoto="0" userDrawn="0"/>
        </p:nvGrpSpPr>
        <p:grpSpPr bwMode="auto">
          <a:xfrm>
            <a:off x="2870200" y="5473700"/>
            <a:ext cx="708025" cy="519113"/>
            <a:chOff x="2400" y="3792"/>
            <a:chExt cx="446" cy="327"/>
          </a:xfrm>
        </p:grpSpPr>
        <p:sp>
          <p:nvSpPr>
            <p:cNvPr id="994359" name="Text Box 55" hidden="0"/>
            <p:cNvSpPr txBox="1">
              <a:spLocks noChangeArrowheads="1"/>
            </p:cNvSpPr>
            <p:nvPr isPhoto="0" userDrawn="0"/>
          </p:nvSpPr>
          <p:spPr bwMode="auto">
            <a:xfrm>
              <a:off x="2400" y="3792"/>
              <a:ext cx="446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2800"/>
                <a:t>2</a:t>
              </a:r>
              <a:r>
                <a:rPr lang="en-US" sz="900"/>
                <a:t>    </a:t>
              </a:r>
              <a:r>
                <a:rPr lang="ru-RU" sz="2800"/>
                <a:t>3</a:t>
              </a:r>
              <a:endParaRPr/>
            </a:p>
          </p:txBody>
        </p:sp>
        <p:sp>
          <p:nvSpPr>
            <p:cNvPr id="994360" name="Freeform 56" hidden="0"/>
            <p:cNvSpPr/>
            <p:nvPr isPhoto="0" userDrawn="0"/>
          </p:nvSpPr>
          <p:spPr bwMode="auto">
            <a:xfrm>
              <a:off x="2565" y="3818"/>
              <a:ext cx="224" cy="229"/>
            </a:xfrm>
            <a:custGeom>
              <a:avLst/>
              <a:gdLst>
                <a:gd name="T0" fmla="*/ 0 w 224"/>
                <a:gd name="T1" fmla="*/ 52 h 229"/>
                <a:gd name="T2" fmla="*/ 27 w 224"/>
                <a:gd name="T3" fmla="*/ 22 h 229"/>
                <a:gd name="T4" fmla="*/ 60 w 224"/>
                <a:gd name="T5" fmla="*/ 229 h 229"/>
                <a:gd name="T6" fmla="*/ 77 w 224"/>
                <a:gd name="T7" fmla="*/ 0 h 229"/>
                <a:gd name="T8" fmla="*/ 224 w 224"/>
                <a:gd name="T9" fmla="*/ 1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229" fill="norm" stroke="1" extrusionOk="0">
                  <a:moveTo>
                    <a:pt x="0" y="52"/>
                  </a:moveTo>
                  <a:lnTo>
                    <a:pt x="27" y="22"/>
                  </a:lnTo>
                  <a:lnTo>
                    <a:pt x="60" y="229"/>
                  </a:lnTo>
                  <a:lnTo>
                    <a:pt x="77" y="0"/>
                  </a:lnTo>
                  <a:lnTo>
                    <a:pt x="224" y="1"/>
                  </a:lnTo>
                </a:path>
              </a:pathLst>
            </a:custGeom>
            <a:noFill/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9" name="Прямоугольник 28" hidden="0"/>
          <p:cNvSpPr/>
          <p:nvPr isPhoto="0" userDrawn="0"/>
        </p:nvSpPr>
        <p:spPr bwMode="auto">
          <a:xfrm>
            <a:off x="3001735" y="771373"/>
            <a:ext cx="5087739" cy="10930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>
                      <m:jc m:val="centerGroup"/>
                    </m:oMathParaPr>
                    <m:oMath>
                      <m:r>
                        <m:rPr/>
                        <a:rPr lang="en-US" sz="3200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m:rPr/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𝑩</m:t>
                      </m:r>
                      <m:r>
                        <m:rPr/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𝑨𝑩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𝑩𝑪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𝑨𝑪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C0000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·</m:t>
                          </m:r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𝑨𝑩</m:t>
                          </m:r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·</m:t>
                          </m:r>
                          <m:r>
                            <m:rPr/>
                            <a:rPr lang="en-US" sz="3200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𝑩𝑪</m:t>
                          </m:r>
                        </m:den>
                      </m:f>
                    </m:oMath>
                  </m:oMathPara>
                </a14:m>
              </mc:Choice>
              <mc:Fallback/>
            </mc:AlternateContent>
            <a:endParaRPr lang="ru-RU" sz="3200">
              <a:solidFill>
                <a:srgbClr val="C00000"/>
              </a:solidFill>
            </a:endParaRPr>
          </a:p>
        </p:txBody>
      </p:sp>
      <p:sp>
        <p:nvSpPr>
          <p:cNvPr id="31" name="Прямоугольник 30" hidden="0"/>
          <p:cNvSpPr/>
          <p:nvPr isPhoto="0" userDrawn="0"/>
        </p:nvSpPr>
        <p:spPr bwMode="auto">
          <a:xfrm>
            <a:off x="3518694" y="1978729"/>
            <a:ext cx="5027017" cy="1128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>
                      <m:jc m:val="centerGroup"/>
                    </m:oMathParaPr>
                    <m:oMath>
                      <m:r>
                        <m:rPr/>
                        <a:rPr lang="en-US" sz="3200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𝑩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00206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00206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00206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00206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002060"/>
                                  </a:solidFill>
                                  <a:latin typeface="Cambria Math"/>
                                  <a:ea typeface="Cambria Math"/>
                                </a:rPr>
                                <m:t>𝟒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00206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200" b="1" i="1">
                                  <a:solidFill>
                                    <a:srgbClr val="002060"/>
                                  </a:solidFill>
                                  <a:latin typeface="Cambria Math"/>
                                  <a:ea typeface="Cambria Math"/>
                                  <a:cs typeface="Cambria Math"/>
                                </a:rPr>
                              </m:ctrlPr>
                            </m:sSupPr>
                            <m:e>
                              <m:r>
                                <m:rPr/>
                                <a:rPr lang="en-US" sz="3200" b="1" i="1">
                                  <a:solidFill>
                                    <a:srgbClr val="002060"/>
                                  </a:solidFill>
                                  <a:latin typeface="Cambria Math"/>
                                  <a:ea typeface="Cambria Math"/>
                                </a:rPr>
                                <m:t>(</m:t>
                              </m:r>
                              <m:r>
                                <m:rPr/>
                                <a:rPr lang="en-US" sz="3200" b="1" i="1">
                                  <a:solidFill>
                                    <a:srgbClr val="00206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  <m:rad>
                                <m:radPr>
                                  <m:degHide m:val="on"/>
                                  <m:ctrlPr>
                                    <a:rPr lang="en-US" sz="3200" i="1">
                                      <a:solidFill>
                                        <a:srgbClr val="002060"/>
                                      </a:solidFill>
                                      <a:latin typeface="Cambria Math"/>
                                      <a:ea typeface="Cambria Math"/>
                                      <a:cs typeface="Cambria Math"/>
                                    </a:rPr>
                                  </m:ctrlPr>
                                </m:radPr>
                                <m:deg>
                                  <m:r>
                                    <m:rPr/>
                                    <a:rPr>
                                      <a:latin typeface="Cambria Math"/>
                                      <a:ea typeface="Cambria Math"/>
                                      <a:cs typeface="Cambria Math"/>
                                    </a:rPr>
                                    <m:t/>
                                  </m:r>
                                </m:deg>
                                <m:e>
                                  <m:r>
                                    <m:rPr/>
                                    <a:rPr lang="en-US" sz="3200" b="1" i="1">
                                      <a:solidFill>
                                        <a:srgbClr val="002060"/>
                                      </a:solidFill>
                                      <a:latin typeface="Cambria Math"/>
                                      <a:ea typeface="Cambria Math"/>
                                    </a:rPr>
                                    <m:t>𝟑</m:t>
                                  </m:r>
                                </m:e>
                              </m:rad>
                              <m:r>
                                <m:rPr/>
                                <a:rPr lang="en-US" sz="3200" b="1" i="1">
                                  <a:solidFill>
                                    <a:srgbClr val="002060"/>
                                  </a:solidFill>
                                  <a:latin typeface="Cambria Math"/>
                                  <a:ea typeface="Cambria Math"/>
                                </a:rPr>
                                <m:t>)</m:t>
                              </m:r>
                            </m:e>
                            <m:sup>
                              <m:r>
                                <m:rPr/>
                                <a:rPr lang="en-US" sz="3200" b="1" i="1">
                                  <a:solidFill>
                                    <a:srgbClr val="002060"/>
                                  </a:solidFill>
                                  <a:latin typeface="Cambria Math"/>
                                  <a:ea typeface="Cambria Math"/>
                                </a:rPr>
                                <m:t>𝟐</m:t>
                              </m:r>
                            </m:sup>
                          </m:sSup>
                        </m:num>
                        <m:den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</a:rPr>
                            <m:t>·</m:t>
                          </m:r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</a:rPr>
                            <m:t>·</m:t>
                          </m:r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</mc:Choice>
              <mc:Fallback/>
            </mc:AlternateContent>
            <a:endParaRPr lang="ru-RU" sz="3200">
              <a:solidFill>
                <a:srgbClr val="002060"/>
              </a:solidFill>
            </a:endParaRPr>
          </a:p>
        </p:txBody>
      </p:sp>
      <p:sp>
        <p:nvSpPr>
          <p:cNvPr id="32" name="Прямоугольник 31" hidden="0"/>
          <p:cNvSpPr/>
          <p:nvPr isPhoto="0" userDrawn="0"/>
        </p:nvSpPr>
        <p:spPr bwMode="auto">
          <a:xfrm>
            <a:off x="4997201" y="3375090"/>
            <a:ext cx="3139770" cy="10175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>
                      <m:jc m:val="centerGroup"/>
                    </m:oMathParaPr>
                    <m:oMath>
                      <m:r>
                        <m:rPr/>
                        <a:rPr lang="en-US" sz="3200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𝒄𝒐𝒔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𝑩</m:t>
                      </m:r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= </m:t>
                      </m:r>
                      <m:f>
                        <m:fPr>
                          <m:ctrlP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fPr>
                        <m:num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</a:rPr>
                            <m:t>𝟖</m:t>
                          </m:r>
                        </m:num>
                        <m:den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</a:rPr>
                            <m:t>𝟏𝟔</m:t>
                          </m:r>
                        </m:den>
                      </m:f>
                      <m:r>
                        <m:rPr/>
                        <a:rPr lang="en-US" sz="3200" b="1" i="1">
                          <a:solidFill>
                            <a:srgbClr val="00206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  <a:cs typeface="Cambria Math"/>
                            </a:rPr>
                          </m:ctrlPr>
                        </m:fPr>
                        <m:num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</a:rPr>
                            <m:t>𝟏</m:t>
                          </m:r>
                        </m:num>
                        <m:den>
                          <m:r>
                            <m:rPr/>
                            <a:rPr lang="en-US" sz="3200" b="1" i="1">
                              <a:solidFill>
                                <a:srgbClr val="002060"/>
                              </a:solidFill>
                              <a:latin typeface="Cambria Math"/>
                              <a:ea typeface="Cambria Math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</mc:Choice>
              <mc:Fallback/>
            </mc:AlternateContent>
            <a:endParaRPr lang="ru-RU" sz="3200">
              <a:solidFill>
                <a:srgbClr val="002060"/>
              </a:solidFill>
            </a:endParaRPr>
          </a:p>
        </p:txBody>
      </p:sp>
      <p:sp>
        <p:nvSpPr>
          <p:cNvPr id="2" name="TextBox 1" hidden="0"/>
          <p:cNvSpPr txBox="1"/>
          <p:nvPr isPhoto="0" userDrawn="0"/>
        </p:nvSpPr>
        <p:spPr bwMode="auto">
          <a:xfrm>
            <a:off x="6153693" y="4923712"/>
            <a:ext cx="1949636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defRPr/>
            </a:pPr>
            <mc:AlternateContent xmlns:mc="http://schemas.openxmlformats.org/markup-compatibility/2006" xmlns:m="http://schemas.openxmlformats.org/officeDocument/2006/math">
              <mc:Choice xmlns:a14="http://schemas.microsoft.com/office/drawing/2010/main" Requires="a14">
                <a14:m>
                  <m:oMathPara>
                    <m:oMathParaPr>
                      <m:jc m:val="centerGroup"/>
                    </m:oMathParaPr>
                    <m:oMath>
                      <m:r>
                        <m:rPr/>
                        <a:rPr lang="ru-RU" sz="3200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∠</m:t>
                      </m:r>
                      <m:r>
                        <m:rPr/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 </m:t>
                      </m:r>
                      <m:r>
                        <m:rPr/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𝑩</m:t>
                      </m:r>
                      <m:r>
                        <m:rPr/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=</m:t>
                      </m:r>
                      <m:r>
                        <m:rPr/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𝟔𝟎</m:t>
                      </m:r>
                      <m:r>
                        <m:rPr/>
                        <a:rPr lang="en-US" sz="3200" b="1" i="1">
                          <a:solidFill>
                            <a:srgbClr val="C00000"/>
                          </a:solidFill>
                          <a:latin typeface="Cambria Math"/>
                          <a:ea typeface="Cambria Math"/>
                        </a:rPr>
                        <m:t>°</m:t>
                      </m:r>
                    </m:oMath>
                  </m:oMathPara>
                </a14:m>
              </mc:Choice>
              <mc:Fallback/>
            </mc:AlternateContent>
            <a:endParaRPr lang="ru-RU" sz="3200">
              <a:solidFill>
                <a:srgbClr val="C00000"/>
              </a:solidFill>
            </a:endParaRPr>
          </a:p>
        </p:txBody>
      </p:sp>
      <p:sp>
        <p:nvSpPr>
          <p:cNvPr id="33" name="Управляющая кнопка: настраиваемая 32" hidden="0">
            <a:hlinkClick r:id="" action="ppaction://hlinkshowjump?jump=lastslide" highlightClick="1"/>
          </p:cNvPr>
          <p:cNvSpPr/>
          <p:nvPr isPhoto="0" userDrawn="0"/>
        </p:nvSpPr>
        <p:spPr bwMode="auto">
          <a:xfrm>
            <a:off x="7124404" y="6115726"/>
            <a:ext cx="1316829" cy="529504"/>
          </a:xfrm>
          <a:prstGeom prst="actionButtonBlank">
            <a:avLst/>
          </a:prstGeom>
          <a:solidFill>
            <a:srgbClr val="FF66FF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94306" name="Text Box 2" hidden="0"/>
          <p:cNvSpPr txBox="1">
            <a:spLocks noChangeArrowheads="1"/>
          </p:cNvSpPr>
          <p:nvPr isPhoto="0" userDrawn="0"/>
        </p:nvSpPr>
        <p:spPr bwMode="auto">
          <a:xfrm>
            <a:off x="3327400" y="3873500"/>
            <a:ext cx="3825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4</a:t>
            </a:r>
            <a:endParaRPr/>
          </a:p>
        </p:txBody>
      </p:sp>
      <p:grpSp>
        <p:nvGrpSpPr>
          <p:cNvPr id="994309" name="Group 5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994310" name="Freeform 6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1" name="Freeform 7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2" name="Freeform 8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3" name="Freeform 9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4" name="Freeform 10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5" name="Freeform 11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6" name="Freeform 12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94317" name="Freeform 13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994325" name="Text Box 21" hidden="0"/>
          <p:cNvSpPr txBox="1">
            <a:spLocks noChangeArrowheads="1"/>
          </p:cNvSpPr>
          <p:nvPr isPhoto="0" userDrawn="0"/>
        </p:nvSpPr>
        <p:spPr bwMode="auto">
          <a:xfrm>
            <a:off x="5232400" y="5216525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  <a:latin typeface="Times New Roman"/>
              </a:rPr>
              <a:t>С</a:t>
            </a:r>
            <a:endParaRPr/>
          </a:p>
        </p:txBody>
      </p:sp>
      <p:sp>
        <p:nvSpPr>
          <p:cNvPr id="994326" name="Text Box 22" hidden="0"/>
          <p:cNvSpPr txBox="1">
            <a:spLocks noChangeArrowheads="1"/>
          </p:cNvSpPr>
          <p:nvPr isPhoto="0" userDrawn="0"/>
        </p:nvSpPr>
        <p:spPr bwMode="auto">
          <a:xfrm>
            <a:off x="1193800" y="5292725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  <a:latin typeface="Times New Roman"/>
              </a:rPr>
              <a:t>А</a:t>
            </a:r>
            <a:endParaRPr/>
          </a:p>
        </p:txBody>
      </p:sp>
      <p:sp>
        <p:nvSpPr>
          <p:cNvPr id="994327" name="Text Box 23" hidden="0"/>
          <p:cNvSpPr txBox="1">
            <a:spLocks noChangeArrowheads="1"/>
          </p:cNvSpPr>
          <p:nvPr isPhoto="0" userDrawn="0"/>
        </p:nvSpPr>
        <p:spPr bwMode="auto">
          <a:xfrm>
            <a:off x="965200" y="2654300"/>
            <a:ext cx="441325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>
                <a:solidFill>
                  <a:schemeClr val="tx1"/>
                </a:solidFill>
                <a:latin typeface="Times New Roman"/>
              </a:rPr>
              <a:t>В</a:t>
            </a:r>
            <a:endParaRPr/>
          </a:p>
        </p:txBody>
      </p:sp>
      <p:sp>
        <p:nvSpPr>
          <p:cNvPr id="994328" name="Freeform 24" hidden="0"/>
          <p:cNvSpPr/>
          <p:nvPr isPhoto="0" userDrawn="0"/>
        </p:nvSpPr>
        <p:spPr bwMode="auto">
          <a:xfrm>
            <a:off x="1447800" y="3048000"/>
            <a:ext cx="3835400" cy="2413000"/>
          </a:xfrm>
          <a:custGeom>
            <a:avLst/>
            <a:gdLst>
              <a:gd name="T0" fmla="*/ 0 w 2416"/>
              <a:gd name="T1" fmla="*/ 0 h 1520"/>
              <a:gd name="T2" fmla="*/ 56 w 2416"/>
              <a:gd name="T3" fmla="*/ 1520 h 1520"/>
              <a:gd name="T4" fmla="*/ 2416 w 2416"/>
              <a:gd name="T5" fmla="*/ 1512 h 1520"/>
              <a:gd name="T6" fmla="*/ 0 w 2416"/>
              <a:gd name="T7" fmla="*/ 0 h 1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16" h="1520" fill="norm" stroke="1" extrusionOk="0">
                <a:moveTo>
                  <a:pt x="0" y="0"/>
                </a:moveTo>
                <a:lnTo>
                  <a:pt x="56" y="1520"/>
                </a:lnTo>
                <a:lnTo>
                  <a:pt x="2416" y="1512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rgbClr val="00FFFF">
                  <a:alpha val="64999"/>
                </a:srgbClr>
              </a:gs>
            </a:gsLst>
            <a:path path="rect"/>
          </a:gradFill>
          <a:ln w="9525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94354" name="Rectangle 50" hidden="0"/>
          <p:cNvSpPr>
            <a:spLocks noChangeArrowheads="1"/>
          </p:cNvSpPr>
          <p:nvPr isPhoto="0" userDrawn="0"/>
        </p:nvSpPr>
        <p:spPr bwMode="auto">
          <a:xfrm>
            <a:off x="1422400" y="3141663"/>
            <a:ext cx="533400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0000"/>
                </a:solidFill>
              </a:rPr>
              <a:t>?</a:t>
            </a:r>
            <a:endParaRPr lang="ru-RU" sz="3200"/>
          </a:p>
        </p:txBody>
      </p:sp>
      <p:sp>
        <p:nvSpPr>
          <p:cNvPr id="994356" name="Rectangle 52" hidden="0"/>
          <p:cNvSpPr>
            <a:spLocks noChangeArrowheads="1"/>
          </p:cNvSpPr>
          <p:nvPr isPhoto="0" userDrawn="0"/>
        </p:nvSpPr>
        <p:spPr bwMode="auto">
          <a:xfrm>
            <a:off x="1055030" y="1115698"/>
            <a:ext cx="3295562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>
                <a:latin typeface="Times New Roman"/>
                <a:cs typeface="Times New Roman"/>
              </a:rPr>
              <a:t>Найти угол В</a:t>
            </a:r>
            <a:endParaRPr/>
          </a:p>
        </p:txBody>
      </p:sp>
      <p:sp>
        <p:nvSpPr>
          <p:cNvPr id="994357" name="Text Box 53" hidden="0"/>
          <p:cNvSpPr txBox="1">
            <a:spLocks noChangeArrowheads="1"/>
          </p:cNvSpPr>
          <p:nvPr isPhoto="0" userDrawn="0"/>
        </p:nvSpPr>
        <p:spPr bwMode="auto">
          <a:xfrm>
            <a:off x="1117600" y="4102100"/>
            <a:ext cx="3825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2</a:t>
            </a:r>
            <a:endParaRPr/>
          </a:p>
        </p:txBody>
      </p:sp>
      <p:grpSp>
        <p:nvGrpSpPr>
          <p:cNvPr id="994358" name="Group 54" hidden="0"/>
          <p:cNvGrpSpPr/>
          <p:nvPr isPhoto="0" userDrawn="0"/>
        </p:nvGrpSpPr>
        <p:grpSpPr bwMode="auto">
          <a:xfrm>
            <a:off x="2870200" y="5473700"/>
            <a:ext cx="708025" cy="519113"/>
            <a:chOff x="2400" y="3792"/>
            <a:chExt cx="446" cy="327"/>
          </a:xfrm>
        </p:grpSpPr>
        <p:sp>
          <p:nvSpPr>
            <p:cNvPr id="994359" name="Text Box 55" hidden="0"/>
            <p:cNvSpPr txBox="1">
              <a:spLocks noChangeArrowheads="1"/>
            </p:cNvSpPr>
            <p:nvPr isPhoto="0" userDrawn="0"/>
          </p:nvSpPr>
          <p:spPr bwMode="auto">
            <a:xfrm>
              <a:off x="2400" y="3792"/>
              <a:ext cx="446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2800"/>
                <a:t>2</a:t>
              </a:r>
              <a:r>
                <a:rPr lang="en-US" sz="900"/>
                <a:t>    </a:t>
              </a:r>
              <a:r>
                <a:rPr lang="ru-RU" sz="2800"/>
                <a:t>3</a:t>
              </a:r>
              <a:endParaRPr/>
            </a:p>
          </p:txBody>
        </p:sp>
        <p:sp>
          <p:nvSpPr>
            <p:cNvPr id="994360" name="Freeform 56" hidden="0"/>
            <p:cNvSpPr/>
            <p:nvPr isPhoto="0" userDrawn="0"/>
          </p:nvSpPr>
          <p:spPr bwMode="auto">
            <a:xfrm>
              <a:off x="2565" y="3818"/>
              <a:ext cx="224" cy="229"/>
            </a:xfrm>
            <a:custGeom>
              <a:avLst/>
              <a:gdLst>
                <a:gd name="T0" fmla="*/ 0 w 224"/>
                <a:gd name="T1" fmla="*/ 52 h 229"/>
                <a:gd name="T2" fmla="*/ 27 w 224"/>
                <a:gd name="T3" fmla="*/ 22 h 229"/>
                <a:gd name="T4" fmla="*/ 60 w 224"/>
                <a:gd name="T5" fmla="*/ 229 h 229"/>
                <a:gd name="T6" fmla="*/ 77 w 224"/>
                <a:gd name="T7" fmla="*/ 0 h 229"/>
                <a:gd name="T8" fmla="*/ 224 w 224"/>
                <a:gd name="T9" fmla="*/ 1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4" h="229" fill="norm" stroke="1" extrusionOk="0">
                  <a:moveTo>
                    <a:pt x="0" y="52"/>
                  </a:moveTo>
                  <a:lnTo>
                    <a:pt x="27" y="22"/>
                  </a:lnTo>
                  <a:lnTo>
                    <a:pt x="60" y="229"/>
                  </a:lnTo>
                  <a:lnTo>
                    <a:pt x="77" y="0"/>
                  </a:lnTo>
                  <a:lnTo>
                    <a:pt x="224" y="1"/>
                  </a:lnTo>
                </a:path>
              </a:pathLst>
            </a:custGeom>
            <a:noFill/>
            <a:ln w="19050" cap="flat" cmpd="sng">
              <a:solidFill>
                <a:srgbClr val="0033CC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1447800" y="1946430"/>
          <a:ext cx="3460750" cy="792163"/>
        </p:xfrm>
        <a:graphic>
          <a:graphicData uri="http://schemas.openxmlformats.org/presentationml/2006/ole">
            <p:oleObj name="oleObj" r:id="rId4" imgW="1053465" imgH="240665" progId="Equation.3">
              <p:embed/>
              <p:pic>
                <p:nvPicPr>
                  <p:cNvPr id="1001498" name="" hidden="0"/>
                  <p:cNvPicPr/>
                  <p:nvPr isPhoto="0" userDrawn="0"/>
                </p:nvPicPr>
                <p:blipFill>
                  <a:blip r:embed="rId3"/>
                  <a:stretch/>
                </p:blipFill>
                <p:spPr bwMode="auto">
                  <a:xfrm>
                    <a:off x="1447800" y="1946430"/>
                    <a:ext cx="3460750" cy="792163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994362" name="Text Box 58" hidden="0"/>
          <p:cNvSpPr txBox="1">
            <a:spLocks noChangeArrowheads="1"/>
          </p:cNvSpPr>
          <p:nvPr isPhoto="0" userDrawn="0"/>
        </p:nvSpPr>
        <p:spPr bwMode="auto">
          <a:xfrm>
            <a:off x="3769567" y="1973808"/>
            <a:ext cx="539750" cy="8239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800">
                <a:solidFill>
                  <a:srgbClr val="FF0000"/>
                </a:solidFill>
              </a:rPr>
              <a:t>=</a:t>
            </a:r>
            <a:endParaRPr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2723177" y="2840995"/>
          <a:ext cx="5999163" cy="542925"/>
        </p:xfrm>
        <a:graphic>
          <a:graphicData uri="http://schemas.openxmlformats.org/presentationml/2006/ole">
            <p:oleObj name="oleObj" r:id="rId6" imgW="2094865" imgH="189865" progId="Equation.3">
              <p:embed/>
              <p:pic>
                <p:nvPicPr>
                  <p:cNvPr id="1001499" name="" hidden="0"/>
                  <p:cNvPicPr/>
                  <p:nvPr isPhoto="0" userDrawn="0"/>
                </p:nvPicPr>
                <p:blipFill>
                  <a:blip r:embed="rId5"/>
                  <a:stretch/>
                </p:blipFill>
                <p:spPr bwMode="auto">
                  <a:xfrm>
                    <a:off x="2723177" y="2840995"/>
                    <a:ext cx="5999163" cy="542925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994365" name="Freeform 61" hidden="0"/>
          <p:cNvSpPr/>
          <p:nvPr isPhoto="0" userDrawn="0"/>
        </p:nvSpPr>
        <p:spPr bwMode="auto">
          <a:xfrm>
            <a:off x="1536700" y="5168900"/>
            <a:ext cx="355600" cy="292100"/>
          </a:xfrm>
          <a:custGeom>
            <a:avLst/>
            <a:gdLst>
              <a:gd name="T0" fmla="*/ 0 w 224"/>
              <a:gd name="T1" fmla="*/ 0 h 184"/>
              <a:gd name="T2" fmla="*/ 216 w 224"/>
              <a:gd name="T3" fmla="*/ 0 h 184"/>
              <a:gd name="T4" fmla="*/ 224 w 224"/>
              <a:gd name="T5" fmla="*/ 184 h 1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24" h="184" fill="norm" stroke="1" extrusionOk="0">
                <a:moveTo>
                  <a:pt x="0" y="0"/>
                </a:moveTo>
                <a:lnTo>
                  <a:pt x="216" y="0"/>
                </a:lnTo>
                <a:lnTo>
                  <a:pt x="224" y="184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994366" name="Text Box 62" hidden="0"/>
          <p:cNvSpPr txBox="1">
            <a:spLocks noChangeArrowheads="1"/>
          </p:cNvSpPr>
          <p:nvPr isPhoto="0" userDrawn="0"/>
        </p:nvSpPr>
        <p:spPr bwMode="auto">
          <a:xfrm>
            <a:off x="4291013" y="5067300"/>
            <a:ext cx="636587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>
                <a:solidFill>
                  <a:schemeClr val="tx1"/>
                </a:solidFill>
              </a:rPr>
              <a:t>30</a:t>
            </a:r>
            <a:r>
              <a:rPr lang="ru-RU" baseline="30000">
                <a:solidFill>
                  <a:schemeClr val="tx1"/>
                </a:solidFill>
              </a:rPr>
              <a:t>0</a:t>
            </a:r>
            <a:endParaRPr lang="ru-RU">
              <a:solidFill>
                <a:schemeClr val="tx1"/>
              </a:solidFill>
            </a:endParaRPr>
          </a:p>
        </p:txBody>
      </p:sp>
      <p:sp>
        <p:nvSpPr>
          <p:cNvPr id="994367" name="Text Box 63" hidden="0"/>
          <p:cNvSpPr txBox="1">
            <a:spLocks noChangeArrowheads="1"/>
          </p:cNvSpPr>
          <p:nvPr isPhoto="0" userDrawn="0"/>
        </p:nvSpPr>
        <p:spPr bwMode="auto">
          <a:xfrm>
            <a:off x="1395413" y="3263900"/>
            <a:ext cx="636587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>
                <a:solidFill>
                  <a:schemeClr val="tx1"/>
                </a:solidFill>
              </a:rPr>
              <a:t>60</a:t>
            </a:r>
            <a:r>
              <a:rPr lang="ru-RU" baseline="30000">
                <a:solidFill>
                  <a:schemeClr val="tx1"/>
                </a:solidFill>
              </a:rPr>
              <a:t>0</a:t>
            </a:r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Управляющая кнопка: настраиваемая 1" hidden="0">
            <a:hlinkClick r:id="" action="ppaction://hlinkshowjump?jump=lastslide" highlightClick="1"/>
          </p:cNvPr>
          <p:cNvSpPr/>
          <p:nvPr isPhoto="0" userDrawn="0"/>
        </p:nvSpPr>
        <p:spPr bwMode="auto">
          <a:xfrm>
            <a:off x="7124404" y="6062273"/>
            <a:ext cx="1316829" cy="529504"/>
          </a:xfrm>
          <a:prstGeom prst="actionButtonBlank">
            <a:avLst/>
          </a:prstGeom>
          <a:solidFill>
            <a:srgbClr val="FF66FF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/>
            <a:spAutoFit/>
          </a:bodyPr>
          <a:lstStyle/>
          <a:p>
            <a:pPr marL="0" marR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400" b="1" i="0" u="none" strike="noStrike" cap="none">
              <a:ln>
                <a:noFill/>
              </a:ln>
              <a:solidFill>
                <a:srgbClr val="0033CC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43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43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43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436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9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 hidden="0"/>
        <p:cNvGrpSpPr/>
        <p:nvPr isPhoto="0" userDrawn="0"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00504" name="Freeform 56" hidden="0"/>
          <p:cNvSpPr/>
          <p:nvPr isPhoto="0" userDrawn="0"/>
        </p:nvSpPr>
        <p:spPr bwMode="auto">
          <a:xfrm>
            <a:off x="838200" y="3281363"/>
            <a:ext cx="4318000" cy="2819400"/>
          </a:xfrm>
          <a:custGeom>
            <a:avLst/>
            <a:gdLst>
              <a:gd name="T0" fmla="*/ 0 w 2720"/>
              <a:gd name="T1" fmla="*/ 1764 h 1776"/>
              <a:gd name="T2" fmla="*/ 1808 w 2720"/>
              <a:gd name="T3" fmla="*/ 1776 h 1776"/>
              <a:gd name="T4" fmla="*/ 2720 w 2720"/>
              <a:gd name="T5" fmla="*/ 24 h 1776"/>
              <a:gd name="T6" fmla="*/ 888 w 2720"/>
              <a:gd name="T7" fmla="*/ 0 h 1776"/>
              <a:gd name="T8" fmla="*/ 0 w 2720"/>
              <a:gd name="T9" fmla="*/ 1764 h 17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20" h="1776" fill="norm" stroke="1" extrusionOk="0">
                <a:moveTo>
                  <a:pt x="0" y="1764"/>
                </a:moveTo>
                <a:lnTo>
                  <a:pt x="1808" y="1776"/>
                </a:lnTo>
                <a:lnTo>
                  <a:pt x="2720" y="24"/>
                </a:lnTo>
                <a:lnTo>
                  <a:pt x="888" y="0"/>
                </a:lnTo>
                <a:lnTo>
                  <a:pt x="0" y="1764"/>
                </a:lnTo>
                <a:close/>
              </a:path>
            </a:pathLst>
          </a:custGeom>
          <a:gradFill>
            <a:gsLst>
              <a:gs pos="0">
                <a:schemeClr val="bg1"/>
              </a:gs>
              <a:gs pos="100000">
                <a:srgbClr val="00FFFF">
                  <a:alpha val="64999"/>
                </a:srgbClr>
              </a:gs>
            </a:gsLst>
            <a:path path="rect"/>
          </a:gradFill>
          <a:ln w="9525" cap="flat" cmpd="sng">
            <a:solidFill>
              <a:srgbClr val="000000"/>
            </a:solidFill>
            <a:prstDash val="solid"/>
            <a:round/>
            <a:headEnd type="none" w="lg" len="lg"/>
            <a:tailEnd type="none" w="lg" len="lg"/>
          </a:ln>
          <a:effectLst/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00518" name="Freeform 70" hidden="0"/>
          <p:cNvSpPr/>
          <p:nvPr isPhoto="0" userDrawn="0"/>
        </p:nvSpPr>
        <p:spPr bwMode="auto">
          <a:xfrm>
            <a:off x="838200" y="3286125"/>
            <a:ext cx="2847975" cy="2819400"/>
          </a:xfrm>
          <a:custGeom>
            <a:avLst/>
            <a:gdLst>
              <a:gd name="T0" fmla="*/ 0 w 1794"/>
              <a:gd name="T1" fmla="*/ 1758 h 1776"/>
              <a:gd name="T2" fmla="*/ 1794 w 1794"/>
              <a:gd name="T3" fmla="*/ 1776 h 1776"/>
              <a:gd name="T4" fmla="*/ 890 w 1794"/>
              <a:gd name="T5" fmla="*/ 0 h 1776"/>
              <a:gd name="T6" fmla="*/ 0 w 1794"/>
              <a:gd name="T7" fmla="*/ 1758 h 17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94" h="1776" fill="norm" stroke="1" extrusionOk="0">
                <a:moveTo>
                  <a:pt x="0" y="1758"/>
                </a:moveTo>
                <a:lnTo>
                  <a:pt x="1794" y="1776"/>
                </a:lnTo>
                <a:lnTo>
                  <a:pt x="890" y="0"/>
                </a:lnTo>
                <a:lnTo>
                  <a:pt x="0" y="1758"/>
                </a:lnTo>
                <a:close/>
              </a:path>
            </a:pathLst>
          </a:custGeom>
          <a:solidFill>
            <a:srgbClr val="FF7C80">
              <a:alpha val="53999"/>
            </a:srgbClr>
          </a:solidFill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0503" name="Text Box 55" hidden="0"/>
          <p:cNvSpPr txBox="1">
            <a:spLocks noChangeArrowheads="1"/>
          </p:cNvSpPr>
          <p:nvPr isPhoto="0" userDrawn="0"/>
        </p:nvSpPr>
        <p:spPr bwMode="auto">
          <a:xfrm>
            <a:off x="4038600" y="5562600"/>
            <a:ext cx="71596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6</a:t>
            </a:r>
            <a:r>
              <a:rPr lang="en-US" sz="2800"/>
              <a:t>0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1000453" name="Text Box 5" hidden="0"/>
          <p:cNvSpPr txBox="1">
            <a:spLocks noChangeArrowheads="1"/>
          </p:cNvSpPr>
          <p:nvPr isPhoto="0" userDrawn="0"/>
        </p:nvSpPr>
        <p:spPr bwMode="auto">
          <a:xfrm>
            <a:off x="2209800" y="6096000"/>
            <a:ext cx="3825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5</a:t>
            </a:r>
            <a:endParaRPr/>
          </a:p>
        </p:txBody>
      </p:sp>
      <p:sp>
        <p:nvSpPr>
          <p:cNvPr id="1000495" name="Text Box 47" hidden="0"/>
          <p:cNvSpPr txBox="1">
            <a:spLocks noChangeArrowheads="1"/>
          </p:cNvSpPr>
          <p:nvPr isPhoto="0" userDrawn="0"/>
        </p:nvSpPr>
        <p:spPr bwMode="auto">
          <a:xfrm>
            <a:off x="2209800" y="6096000"/>
            <a:ext cx="3825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5</a:t>
            </a:r>
            <a:endParaRPr/>
          </a:p>
        </p:txBody>
      </p:sp>
      <p:sp>
        <p:nvSpPr>
          <p:cNvPr id="1000451" name="Text Box 3" hidden="0"/>
          <p:cNvSpPr txBox="1">
            <a:spLocks noChangeArrowheads="1"/>
          </p:cNvSpPr>
          <p:nvPr isPhoto="0" userDrawn="0"/>
        </p:nvSpPr>
        <p:spPr bwMode="auto">
          <a:xfrm>
            <a:off x="990600" y="4433888"/>
            <a:ext cx="382588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3</a:t>
            </a:r>
            <a:endParaRPr/>
          </a:p>
        </p:txBody>
      </p:sp>
      <p:sp>
        <p:nvSpPr>
          <p:cNvPr id="1000454" name="Text Box 6" hidden="0"/>
          <p:cNvSpPr txBox="1">
            <a:spLocks noChangeArrowheads="1"/>
          </p:cNvSpPr>
          <p:nvPr isPhoto="0" userDrawn="0"/>
        </p:nvSpPr>
        <p:spPr bwMode="auto">
          <a:xfrm>
            <a:off x="990600" y="4419600"/>
            <a:ext cx="3825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3</a:t>
            </a:r>
            <a:endParaRPr/>
          </a:p>
        </p:txBody>
      </p:sp>
      <p:sp>
        <p:nvSpPr>
          <p:cNvPr id="1000450" name="Text Box 2" hidden="0"/>
          <p:cNvSpPr txBox="1">
            <a:spLocks noChangeArrowheads="1"/>
          </p:cNvSpPr>
          <p:nvPr isPhoto="0" userDrawn="0"/>
        </p:nvSpPr>
        <p:spPr bwMode="auto">
          <a:xfrm>
            <a:off x="990600" y="4419600"/>
            <a:ext cx="3825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3</a:t>
            </a:r>
            <a:endParaRPr/>
          </a:p>
        </p:txBody>
      </p:sp>
      <p:sp>
        <p:nvSpPr>
          <p:cNvPr id="1000452" name="Text Box 4" hidden="0"/>
          <p:cNvSpPr txBox="1">
            <a:spLocks noChangeArrowheads="1"/>
          </p:cNvSpPr>
          <p:nvPr isPhoto="0" userDrawn="0"/>
        </p:nvSpPr>
        <p:spPr bwMode="auto">
          <a:xfrm>
            <a:off x="2209800" y="6096000"/>
            <a:ext cx="3825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5</a:t>
            </a:r>
            <a:endParaRPr/>
          </a:p>
        </p:txBody>
      </p:sp>
      <p:grpSp>
        <p:nvGrpSpPr>
          <p:cNvPr id="1000455" name="Group 7" hidden="0"/>
          <p:cNvGrpSpPr/>
          <p:nvPr isPhoto="0" userDrawn="0"/>
        </p:nvGrpSpPr>
        <p:grpSpPr bwMode="auto">
          <a:xfrm>
            <a:off x="76200" y="76200"/>
            <a:ext cx="9004300" cy="6705600"/>
            <a:chOff x="168" y="176"/>
            <a:chExt cx="5408" cy="3928"/>
          </a:xfrm>
        </p:grpSpPr>
        <p:sp>
          <p:nvSpPr>
            <p:cNvPr id="1000456" name="Freeform 8" hidden="0"/>
            <p:cNvSpPr/>
            <p:nvPr isPhoto="0" userDrawn="0"/>
          </p:nvSpPr>
          <p:spPr bwMode="auto">
            <a:xfrm>
              <a:off x="448" y="192"/>
              <a:ext cx="4864" cy="1"/>
            </a:xfrm>
            <a:custGeom>
              <a:avLst/>
              <a:gdLst>
                <a:gd name="T0" fmla="*/ 0 w 4864"/>
                <a:gd name="T1" fmla="*/ 0 h 1"/>
                <a:gd name="T2" fmla="*/ 4864 w 4864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64" h="1" fill="norm" stroke="1" extrusionOk="0">
                  <a:moveTo>
                    <a:pt x="0" y="0"/>
                  </a:moveTo>
                  <a:lnTo>
                    <a:pt x="4864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0457" name="Freeform 9" hidden="0"/>
            <p:cNvSpPr/>
            <p:nvPr isPhoto="0" userDrawn="0"/>
          </p:nvSpPr>
          <p:spPr bwMode="auto">
            <a:xfrm>
              <a:off x="472" y="4096"/>
              <a:ext cx="4848" cy="1"/>
            </a:xfrm>
            <a:custGeom>
              <a:avLst/>
              <a:gdLst>
                <a:gd name="T0" fmla="*/ 0 w 4848"/>
                <a:gd name="T1" fmla="*/ 0 h 1"/>
                <a:gd name="T2" fmla="*/ 4848 w 484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848" h="1" fill="norm" stroke="1" extrusionOk="0">
                  <a:moveTo>
                    <a:pt x="0" y="0"/>
                  </a:moveTo>
                  <a:lnTo>
                    <a:pt x="4848" y="0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0458" name="Freeform 10" hidden="0"/>
            <p:cNvSpPr/>
            <p:nvPr isPhoto="0" userDrawn="0"/>
          </p:nvSpPr>
          <p:spPr bwMode="auto">
            <a:xfrm>
              <a:off x="5552" y="448"/>
              <a:ext cx="1" cy="3376"/>
            </a:xfrm>
            <a:custGeom>
              <a:avLst/>
              <a:gdLst>
                <a:gd name="T0" fmla="*/ 0 w 1"/>
                <a:gd name="T1" fmla="*/ 0 h 3376"/>
                <a:gd name="T2" fmla="*/ 0 w 1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376" fill="norm" stroke="1" extrusionOk="0">
                  <a:moveTo>
                    <a:pt x="0" y="0"/>
                  </a:moveTo>
                  <a:lnTo>
                    <a:pt x="0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0459" name="Freeform 11" hidden="0"/>
            <p:cNvSpPr/>
            <p:nvPr isPhoto="0" userDrawn="0"/>
          </p:nvSpPr>
          <p:spPr bwMode="auto">
            <a:xfrm>
              <a:off x="200" y="448"/>
              <a:ext cx="16" cy="3376"/>
            </a:xfrm>
            <a:custGeom>
              <a:avLst/>
              <a:gdLst>
                <a:gd name="T0" fmla="*/ 0 w 16"/>
                <a:gd name="T1" fmla="*/ 0 h 3376"/>
                <a:gd name="T2" fmla="*/ 16 w 16"/>
                <a:gd name="T3" fmla="*/ 3376 h 3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6" h="3376" fill="norm" stroke="1" extrusionOk="0">
                  <a:moveTo>
                    <a:pt x="0" y="0"/>
                  </a:moveTo>
                  <a:lnTo>
                    <a:pt x="16" y="3376"/>
                  </a:lnTo>
                </a:path>
              </a:pathLst>
            </a:custGeom>
            <a:noFill/>
            <a:ln w="76200" cap="flat" cmpd="tri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0460" name="Freeform 12" hidden="0"/>
            <p:cNvSpPr/>
            <p:nvPr isPhoto="0" userDrawn="0"/>
          </p:nvSpPr>
          <p:spPr bwMode="auto">
            <a:xfrm>
              <a:off x="200" y="3816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0461" name="Freeform 13" hidden="0"/>
            <p:cNvSpPr/>
            <p:nvPr isPhoto="0" userDrawn="0"/>
          </p:nvSpPr>
          <p:spPr bwMode="auto">
            <a:xfrm flipH="1">
              <a:off x="5304" y="380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0462" name="Freeform 14" hidden="0"/>
            <p:cNvSpPr/>
            <p:nvPr isPhoto="0" userDrawn="0"/>
          </p:nvSpPr>
          <p:spPr bwMode="auto">
            <a:xfrm rot="16199999" flipH="1">
              <a:off x="529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0463" name="Freeform 15" hidden="0"/>
            <p:cNvSpPr/>
            <p:nvPr isPhoto="0" userDrawn="0"/>
          </p:nvSpPr>
          <p:spPr bwMode="auto">
            <a:xfrm rot="5400000">
              <a:off x="176" y="168"/>
              <a:ext cx="272" cy="288"/>
            </a:xfrm>
            <a:custGeom>
              <a:avLst/>
              <a:gdLst>
                <a:gd name="T0" fmla="*/ 0 w 272"/>
                <a:gd name="T1" fmla="*/ 0 h 288"/>
                <a:gd name="T2" fmla="*/ 208 w 272"/>
                <a:gd name="T3" fmla="*/ 80 h 288"/>
                <a:gd name="T4" fmla="*/ 272 w 272"/>
                <a:gd name="T5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2" h="288" fill="norm" stroke="1" extrusionOk="0">
                  <a:moveTo>
                    <a:pt x="0" y="0"/>
                  </a:moveTo>
                  <a:cubicBezTo>
                    <a:pt x="81" y="16"/>
                    <a:pt x="163" y="32"/>
                    <a:pt x="208" y="80"/>
                  </a:cubicBezTo>
                  <a:cubicBezTo>
                    <a:pt x="253" y="128"/>
                    <a:pt x="262" y="208"/>
                    <a:pt x="272" y="288"/>
                  </a:cubicBezTo>
                </a:path>
              </a:pathLst>
            </a:custGeom>
            <a:noFill/>
            <a:ln w="76200" cap="flat" cmpd="sng">
              <a:solidFill>
                <a:srgbClr val="0066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000464" name="Text Box 16" hidden="0"/>
          <p:cNvSpPr txBox="1">
            <a:spLocks noChangeArrowheads="1"/>
          </p:cNvSpPr>
          <p:nvPr isPhoto="0" userDrawn="0"/>
        </p:nvSpPr>
        <p:spPr bwMode="auto">
          <a:xfrm>
            <a:off x="1219200" y="1565275"/>
            <a:ext cx="121761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0">
                <a:solidFill>
                  <a:schemeClr val="tx1"/>
                </a:solidFill>
              </a:rPr>
              <a:t>В</a:t>
            </a:r>
            <a:r>
              <a:rPr lang="en-US" sz="2800" b="0">
                <a:solidFill>
                  <a:schemeClr val="tx1"/>
                </a:solidFill>
              </a:rPr>
              <a:t>D</a:t>
            </a:r>
            <a:r>
              <a:rPr lang="ru-RU" sz="2800" b="0" baseline="30000">
                <a:solidFill>
                  <a:schemeClr val="tx1"/>
                </a:solidFill>
              </a:rPr>
              <a:t>2</a:t>
            </a:r>
            <a:r>
              <a:rPr lang="ru-RU" sz="2800" b="0">
                <a:solidFill>
                  <a:schemeClr val="tx1"/>
                </a:solidFill>
              </a:rPr>
              <a:t> = </a:t>
            </a:r>
            <a:endParaRPr/>
          </a:p>
        </p:txBody>
      </p:sp>
      <p:sp>
        <p:nvSpPr>
          <p:cNvPr id="1000469" name="Text Box 21" hidden="0"/>
          <p:cNvSpPr txBox="1">
            <a:spLocks noChangeArrowheads="1"/>
          </p:cNvSpPr>
          <p:nvPr isPhoto="0" userDrawn="0"/>
        </p:nvSpPr>
        <p:spPr bwMode="auto">
          <a:xfrm>
            <a:off x="2286000" y="1538288"/>
            <a:ext cx="1825625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0">
                <a:solidFill>
                  <a:schemeClr val="tx1"/>
                </a:solidFill>
              </a:rPr>
              <a:t>АВ</a:t>
            </a:r>
            <a:r>
              <a:rPr lang="ru-RU" sz="2800" b="0" baseline="30000">
                <a:solidFill>
                  <a:schemeClr val="tx1"/>
                </a:solidFill>
              </a:rPr>
              <a:t>2</a:t>
            </a:r>
            <a:r>
              <a:rPr lang="ru-RU" sz="2800" b="0">
                <a:solidFill>
                  <a:schemeClr val="tx1"/>
                </a:solidFill>
              </a:rPr>
              <a:t> </a:t>
            </a:r>
            <a:r>
              <a:rPr lang="en-US" sz="2800" b="0">
                <a:solidFill>
                  <a:schemeClr val="tx1"/>
                </a:solidFill>
              </a:rPr>
              <a:t>+ AD</a:t>
            </a:r>
            <a:r>
              <a:rPr lang="en-US" sz="2800" b="0" baseline="30000">
                <a:solidFill>
                  <a:schemeClr val="tx1"/>
                </a:solidFill>
              </a:rPr>
              <a:t>2</a:t>
            </a:r>
            <a:endParaRPr lang="ru-RU" sz="2800" b="0">
              <a:solidFill>
                <a:schemeClr val="tx1"/>
              </a:solidFill>
            </a:endParaRPr>
          </a:p>
        </p:txBody>
      </p:sp>
      <p:sp>
        <p:nvSpPr>
          <p:cNvPr id="1000470" name="Text Box 22" hidden="0"/>
          <p:cNvSpPr txBox="1">
            <a:spLocks noChangeArrowheads="1"/>
          </p:cNvSpPr>
          <p:nvPr isPhoto="0" userDrawn="0"/>
        </p:nvSpPr>
        <p:spPr bwMode="auto">
          <a:xfrm>
            <a:off x="6096000" y="1524000"/>
            <a:ext cx="738188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0">
                <a:solidFill>
                  <a:schemeClr val="tx1"/>
                </a:solidFill>
              </a:rPr>
              <a:t>cos</a:t>
            </a:r>
            <a:endParaRPr lang="ru-RU" sz="2800" b="0">
              <a:solidFill>
                <a:schemeClr val="tx1"/>
              </a:solidFill>
            </a:endParaRPr>
          </a:p>
        </p:txBody>
      </p:sp>
      <p:grpSp>
        <p:nvGrpSpPr>
          <p:cNvPr id="1000475" name="Group 27" hidden="0"/>
          <p:cNvGrpSpPr/>
          <p:nvPr isPhoto="0" userDrawn="0"/>
        </p:nvGrpSpPr>
        <p:grpSpPr bwMode="auto">
          <a:xfrm>
            <a:off x="4114800" y="1524000"/>
            <a:ext cx="3200400" cy="519113"/>
            <a:chOff x="2064" y="1152"/>
            <a:chExt cx="2016" cy="327"/>
          </a:xfrm>
        </p:grpSpPr>
        <p:sp>
          <p:nvSpPr>
            <p:cNvPr id="1000476" name="Text Box 28" hidden="0"/>
            <p:cNvSpPr txBox="1">
              <a:spLocks noChangeArrowheads="1"/>
            </p:cNvSpPr>
            <p:nvPr isPhoto="0" userDrawn="0"/>
          </p:nvSpPr>
          <p:spPr bwMode="auto">
            <a:xfrm>
              <a:off x="2064" y="1152"/>
              <a:ext cx="2016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 b="0">
                  <a:solidFill>
                    <a:schemeClr val="tx1"/>
                  </a:solidFill>
                </a:rPr>
                <a:t>– 2  </a:t>
              </a:r>
              <a:r>
                <a:rPr lang="ru-RU" sz="2800" b="0">
                  <a:solidFill>
                    <a:schemeClr val="tx1"/>
                  </a:solidFill>
                </a:rPr>
                <a:t>АВ</a:t>
              </a:r>
              <a:r>
                <a:rPr lang="en-US" sz="2800" b="0">
                  <a:solidFill>
                    <a:schemeClr val="tx1"/>
                  </a:solidFill>
                </a:rPr>
                <a:t>  AD</a:t>
              </a:r>
              <a:r>
                <a:rPr lang="en-US" sz="2800" b="0" baseline="30000">
                  <a:solidFill>
                    <a:schemeClr val="tx1"/>
                  </a:solidFill>
                </a:rPr>
                <a:t> </a:t>
              </a:r>
              <a:endParaRPr lang="ru-RU" sz="2800" b="0">
                <a:solidFill>
                  <a:schemeClr val="tx1"/>
                </a:solidFill>
              </a:endParaRPr>
            </a:p>
          </p:txBody>
        </p:sp>
        <p:sp>
          <p:nvSpPr>
            <p:cNvPr id="1000477" name="Oval 29" hidden="0"/>
            <p:cNvSpPr>
              <a:spLocks noChangeArrowheads="1"/>
            </p:cNvSpPr>
            <p:nvPr isPhoto="0" userDrawn="0"/>
          </p:nvSpPr>
          <p:spPr bwMode="auto">
            <a:xfrm>
              <a:off x="2448" y="1296"/>
              <a:ext cx="48" cy="48"/>
            </a:xfrm>
            <a:prstGeom prst="ellipse">
              <a:avLst/>
            </a:prstGeom>
            <a:solidFill>
              <a:schemeClr val="tx1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0478" name="Oval 30" hidden="0"/>
            <p:cNvSpPr>
              <a:spLocks noChangeArrowheads="1"/>
            </p:cNvSpPr>
            <p:nvPr isPhoto="0" userDrawn="0"/>
          </p:nvSpPr>
          <p:spPr bwMode="auto">
            <a:xfrm>
              <a:off x="2927" y="1296"/>
              <a:ext cx="48" cy="48"/>
            </a:xfrm>
            <a:prstGeom prst="ellipse">
              <a:avLst/>
            </a:prstGeom>
            <a:solidFill>
              <a:schemeClr val="tx1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1000516" name="Group 68" hidden="0"/>
          <p:cNvGrpSpPr/>
          <p:nvPr isPhoto="0" userDrawn="0"/>
        </p:nvGrpSpPr>
        <p:grpSpPr bwMode="auto">
          <a:xfrm>
            <a:off x="5791200" y="2209800"/>
            <a:ext cx="3657600" cy="976313"/>
            <a:chOff x="3312" y="1200"/>
            <a:chExt cx="2304" cy="615"/>
          </a:xfrm>
        </p:grpSpPr>
        <p:sp>
          <p:nvSpPr>
            <p:cNvPr id="1000480" name="Oval 32" hidden="0"/>
            <p:cNvSpPr>
              <a:spLocks noChangeArrowheads="1"/>
            </p:cNvSpPr>
            <p:nvPr isPhoto="0" userDrawn="0"/>
          </p:nvSpPr>
          <p:spPr bwMode="auto">
            <a:xfrm>
              <a:off x="4800" y="1479"/>
              <a:ext cx="48" cy="48"/>
            </a:xfrm>
            <a:prstGeom prst="ellipse">
              <a:avLst/>
            </a:prstGeom>
            <a:solidFill>
              <a:schemeClr val="tx1"/>
            </a:solidFill>
            <a:ln w="19050" algn="ctr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00482" name="Text Box 34" hidden="0"/>
            <p:cNvSpPr txBox="1">
              <a:spLocks noChangeArrowheads="1"/>
            </p:cNvSpPr>
            <p:nvPr isPhoto="0" userDrawn="0"/>
          </p:nvSpPr>
          <p:spPr bwMode="auto">
            <a:xfrm>
              <a:off x="3312" y="1335"/>
              <a:ext cx="2304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2800" b="0">
                  <a:solidFill>
                    <a:schemeClr val="tx1"/>
                  </a:solidFill>
                </a:rPr>
                <a:t>В</a:t>
              </a:r>
              <a:r>
                <a:rPr lang="en-US" sz="2800" b="0">
                  <a:solidFill>
                    <a:schemeClr val="tx1"/>
                  </a:solidFill>
                </a:rPr>
                <a:t>D</a:t>
              </a:r>
              <a:r>
                <a:rPr lang="ru-RU" sz="2800" b="0" baseline="30000">
                  <a:solidFill>
                    <a:schemeClr val="tx1"/>
                  </a:solidFill>
                </a:rPr>
                <a:t>2</a:t>
              </a:r>
              <a:r>
                <a:rPr lang="ru-RU" sz="2800" b="0">
                  <a:solidFill>
                    <a:schemeClr val="tx1"/>
                  </a:solidFill>
                </a:rPr>
                <a:t> = </a:t>
              </a:r>
              <a:r>
                <a:rPr lang="en-US" sz="2800" b="0">
                  <a:solidFill>
                    <a:schemeClr val="tx1"/>
                  </a:solidFill>
                </a:rPr>
                <a:t>34 – 30</a:t>
              </a:r>
              <a:r>
                <a:rPr lang="ru-RU" sz="2800" b="0">
                  <a:solidFill>
                    <a:schemeClr val="tx1"/>
                  </a:solidFill>
                </a:rPr>
                <a:t>   </a:t>
              </a:r>
              <a:endParaRPr/>
            </a:p>
          </p:txBody>
        </p:sp>
        <p:grpSp>
          <p:nvGrpSpPr>
            <p:cNvPr id="1000483" name="Group 35" hidden="0"/>
            <p:cNvGrpSpPr/>
            <p:nvPr isPhoto="0" userDrawn="0"/>
          </p:nvGrpSpPr>
          <p:grpSpPr bwMode="auto">
            <a:xfrm>
              <a:off x="4896" y="1200"/>
              <a:ext cx="318" cy="615"/>
              <a:chOff x="2994" y="2496"/>
              <a:chExt cx="318" cy="615"/>
            </a:xfrm>
          </p:grpSpPr>
          <p:sp>
            <p:nvSpPr>
              <p:cNvPr id="1000484" name="Text Box 36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3024" y="2496"/>
                <a:ext cx="288" cy="32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sz="2800" b="0">
                    <a:solidFill>
                      <a:schemeClr val="tx1"/>
                    </a:solidFill>
                  </a:rPr>
                  <a:t>1</a:t>
                </a:r>
                <a:endParaRPr lang="ru-RU" sz="2800" b="0">
                  <a:solidFill>
                    <a:schemeClr val="tx1"/>
                  </a:solidFill>
                </a:endParaRPr>
              </a:p>
            </p:txBody>
          </p:sp>
          <p:sp>
            <p:nvSpPr>
              <p:cNvPr id="1000485" name="Text Box 37" hidden="0"/>
              <p:cNvSpPr txBox="1">
                <a:spLocks noChangeArrowheads="1"/>
              </p:cNvSpPr>
              <p:nvPr isPhoto="0" userDrawn="0"/>
            </p:nvSpPr>
            <p:spPr bwMode="auto">
              <a:xfrm>
                <a:off x="3024" y="2784"/>
                <a:ext cx="288" cy="32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en-US" sz="2800" b="0">
                    <a:solidFill>
                      <a:schemeClr val="tx1"/>
                    </a:solidFill>
                  </a:rPr>
                  <a:t>2</a:t>
                </a:r>
                <a:endParaRPr lang="ru-RU" sz="2800" b="0">
                  <a:solidFill>
                    <a:schemeClr val="tx1"/>
                  </a:solidFill>
                </a:endParaRPr>
              </a:p>
            </p:txBody>
          </p:sp>
          <p:sp>
            <p:nvSpPr>
              <p:cNvPr id="1000486" name="Freeform 38" hidden="0"/>
              <p:cNvSpPr/>
              <p:nvPr isPhoto="0" userDrawn="0"/>
            </p:nvSpPr>
            <p:spPr bwMode="auto">
              <a:xfrm>
                <a:off x="3040" y="2808"/>
                <a:ext cx="208" cy="1"/>
              </a:xfrm>
              <a:custGeom>
                <a:avLst/>
                <a:gdLst>
                  <a:gd name="T0" fmla="*/ 0 w 208"/>
                  <a:gd name="T1" fmla="*/ 0 h 1"/>
                  <a:gd name="T2" fmla="*/ 208 w 208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208" h="1" fill="norm" stroke="1" extrusionOk="0">
                    <a:moveTo>
                      <a:pt x="0" y="0"/>
                    </a:moveTo>
                    <a:cubicBezTo>
                      <a:pt x="51" y="0"/>
                      <a:pt x="157" y="0"/>
                      <a:pt x="208" y="0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00487" name="Freeform 39" hidden="0"/>
              <p:cNvSpPr/>
              <p:nvPr isPhoto="0" userDrawn="0"/>
            </p:nvSpPr>
            <p:spPr bwMode="auto">
              <a:xfrm>
                <a:off x="2994" y="2544"/>
                <a:ext cx="222" cy="230"/>
              </a:xfrm>
              <a:custGeom>
                <a:avLst/>
                <a:gdLst>
                  <a:gd name="T0" fmla="*/ 0 w 222"/>
                  <a:gd name="T1" fmla="*/ 80 h 230"/>
                  <a:gd name="T2" fmla="*/ 29 w 222"/>
                  <a:gd name="T3" fmla="*/ 33 h 230"/>
                  <a:gd name="T4" fmla="*/ 65 w 222"/>
                  <a:gd name="T5" fmla="*/ 230 h 230"/>
                  <a:gd name="T6" fmla="*/ 78 w 222"/>
                  <a:gd name="T7" fmla="*/ 0 h 230"/>
                  <a:gd name="T8" fmla="*/ 222 w 222"/>
                  <a:gd name="T9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2" h="230" fill="norm" stroke="1" extrusionOk="0">
                    <a:moveTo>
                      <a:pt x="0" y="80"/>
                    </a:moveTo>
                    <a:lnTo>
                      <a:pt x="29" y="33"/>
                    </a:lnTo>
                    <a:lnTo>
                      <a:pt x="65" y="230"/>
                    </a:lnTo>
                    <a:lnTo>
                      <a:pt x="78" y="0"/>
                    </a:lnTo>
                    <a:lnTo>
                      <a:pt x="222" y="0"/>
                    </a:lnTo>
                  </a:path>
                </a:pathLst>
              </a:custGeom>
              <a:noFill/>
              <a:ln>
                <a:noFill/>
              </a:ln>
              <a:effectLst/>
            </p:spPr>
            <p:txBody>
              <a:bodyPr>
                <a:spAutoFit/>
              </a:bodyPr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000488" name="Text Box 40" hidden="0"/>
          <p:cNvSpPr txBox="1">
            <a:spLocks noChangeArrowheads="1"/>
          </p:cNvSpPr>
          <p:nvPr isPhoto="0" userDrawn="0"/>
        </p:nvSpPr>
        <p:spPr bwMode="auto">
          <a:xfrm>
            <a:off x="5791200" y="3595687"/>
            <a:ext cx="2362199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0">
                <a:solidFill>
                  <a:schemeClr val="tx1"/>
                </a:solidFill>
              </a:rPr>
              <a:t>В</a:t>
            </a:r>
            <a:r>
              <a:rPr lang="en-US" sz="2800" b="0">
                <a:solidFill>
                  <a:schemeClr val="tx1"/>
                </a:solidFill>
              </a:rPr>
              <a:t>D</a:t>
            </a:r>
            <a:r>
              <a:rPr lang="en-US" sz="2800" b="0" baseline="30000">
                <a:solidFill>
                  <a:schemeClr val="tx1"/>
                </a:solidFill>
              </a:rPr>
              <a:t>2  </a:t>
            </a:r>
            <a:r>
              <a:rPr lang="ru-RU" sz="2800" b="0">
                <a:solidFill>
                  <a:schemeClr val="tx1"/>
                </a:solidFill>
              </a:rPr>
              <a:t>=</a:t>
            </a:r>
            <a:r>
              <a:rPr lang="en-US" sz="2800" b="0">
                <a:solidFill>
                  <a:schemeClr val="tx1"/>
                </a:solidFill>
              </a:rPr>
              <a:t> 19</a:t>
            </a:r>
            <a:endParaRPr lang="ru-RU" sz="2800" b="0">
              <a:solidFill>
                <a:schemeClr val="tx1"/>
              </a:solidFill>
            </a:endParaRPr>
          </a:p>
        </p:txBody>
      </p:sp>
      <p:sp>
        <p:nvSpPr>
          <p:cNvPr id="1000489" name="Text Box 41" hidden="0"/>
          <p:cNvSpPr txBox="1">
            <a:spLocks noChangeArrowheads="1"/>
          </p:cNvSpPr>
          <p:nvPr isPhoto="0" userDrawn="0"/>
        </p:nvSpPr>
        <p:spPr bwMode="auto">
          <a:xfrm>
            <a:off x="2554288" y="1081088"/>
            <a:ext cx="417512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/>
              <a:t> </a:t>
            </a:r>
            <a:r>
              <a:rPr lang="en-US" sz="2800" baseline="30000"/>
              <a:t>2</a:t>
            </a:r>
            <a:endParaRPr lang="ru-RU" sz="2800"/>
          </a:p>
        </p:txBody>
      </p:sp>
      <p:sp>
        <p:nvSpPr>
          <p:cNvPr id="1000490" name="Text Box 42" hidden="0"/>
          <p:cNvSpPr txBox="1">
            <a:spLocks noChangeArrowheads="1"/>
          </p:cNvSpPr>
          <p:nvPr isPhoto="0" userDrawn="0"/>
        </p:nvSpPr>
        <p:spPr bwMode="auto">
          <a:xfrm>
            <a:off x="3643313" y="1066800"/>
            <a:ext cx="319087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aseline="30000"/>
              <a:t>2</a:t>
            </a:r>
            <a:endParaRPr lang="ru-RU" sz="2800"/>
          </a:p>
        </p:txBody>
      </p:sp>
      <p:grpSp>
        <p:nvGrpSpPr>
          <p:cNvPr id="1000517" name="Group 69" hidden="0"/>
          <p:cNvGrpSpPr/>
          <p:nvPr isPhoto="0" userDrawn="0"/>
        </p:nvGrpSpPr>
        <p:grpSpPr bwMode="auto">
          <a:xfrm>
            <a:off x="5867399" y="4738688"/>
            <a:ext cx="2362199" cy="519112"/>
            <a:chOff x="3552" y="2592"/>
            <a:chExt cx="1488" cy="327"/>
          </a:xfrm>
        </p:grpSpPr>
        <p:sp>
          <p:nvSpPr>
            <p:cNvPr id="1000492" name="Text Box 44" hidden="0"/>
            <p:cNvSpPr txBox="1">
              <a:spLocks noChangeArrowheads="1"/>
            </p:cNvSpPr>
            <p:nvPr isPhoto="0" userDrawn="0"/>
          </p:nvSpPr>
          <p:spPr bwMode="auto">
            <a:xfrm>
              <a:off x="3552" y="2592"/>
              <a:ext cx="1488" cy="327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2800" b="0">
                  <a:solidFill>
                    <a:schemeClr val="tx1"/>
                  </a:solidFill>
                </a:rPr>
                <a:t>В</a:t>
              </a:r>
              <a:r>
                <a:rPr lang="en-US" sz="2800" b="0">
                  <a:solidFill>
                    <a:schemeClr val="tx1"/>
                  </a:solidFill>
                </a:rPr>
                <a:t>D</a:t>
              </a:r>
              <a:r>
                <a:rPr lang="en-US" sz="2800" b="0" baseline="30000">
                  <a:solidFill>
                    <a:schemeClr val="tx1"/>
                  </a:solidFill>
                </a:rPr>
                <a:t>  </a:t>
              </a:r>
              <a:r>
                <a:rPr lang="ru-RU" sz="2800" b="0">
                  <a:solidFill>
                    <a:schemeClr val="tx1"/>
                  </a:solidFill>
                </a:rPr>
                <a:t>=</a:t>
              </a:r>
              <a:r>
                <a:rPr lang="en-US" sz="2800" b="0">
                  <a:solidFill>
                    <a:schemeClr val="tx1"/>
                  </a:solidFill>
                </a:rPr>
                <a:t> 19</a:t>
              </a:r>
              <a:endParaRPr lang="ru-RU" sz="2800" b="0">
                <a:solidFill>
                  <a:schemeClr val="tx1"/>
                </a:solidFill>
              </a:endParaRPr>
            </a:p>
          </p:txBody>
        </p:sp>
        <p:sp>
          <p:nvSpPr>
            <p:cNvPr id="1000493" name="Freeform 45" hidden="0"/>
            <p:cNvSpPr/>
            <p:nvPr isPhoto="0" userDrawn="0"/>
          </p:nvSpPr>
          <p:spPr bwMode="auto">
            <a:xfrm>
              <a:off x="4128" y="2599"/>
              <a:ext cx="312" cy="260"/>
            </a:xfrm>
            <a:custGeom>
              <a:avLst/>
              <a:gdLst>
                <a:gd name="T0" fmla="*/ 0 w 312"/>
                <a:gd name="T1" fmla="*/ 89 h 260"/>
                <a:gd name="T2" fmla="*/ 15 w 312"/>
                <a:gd name="T3" fmla="*/ 65 h 260"/>
                <a:gd name="T4" fmla="*/ 30 w 312"/>
                <a:gd name="T5" fmla="*/ 260 h 260"/>
                <a:gd name="T6" fmla="*/ 48 w 312"/>
                <a:gd name="T7" fmla="*/ 5 h 260"/>
                <a:gd name="T8" fmla="*/ 312 w 312"/>
                <a:gd name="T9" fmla="*/ 0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260" fill="norm" stroke="1" extrusionOk="0">
                  <a:moveTo>
                    <a:pt x="0" y="89"/>
                  </a:moveTo>
                  <a:lnTo>
                    <a:pt x="15" y="65"/>
                  </a:lnTo>
                  <a:lnTo>
                    <a:pt x="30" y="260"/>
                  </a:lnTo>
                  <a:lnTo>
                    <a:pt x="48" y="5"/>
                  </a:lnTo>
                  <a:lnTo>
                    <a:pt x="312" y="0"/>
                  </a:lnTo>
                </a:path>
              </a:pathLst>
            </a:custGeom>
            <a:noFill/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000494" name="Rectangle 46" hidden="0"/>
          <p:cNvSpPr>
            <a:spLocks noChangeArrowheads="1"/>
          </p:cNvSpPr>
          <p:nvPr isPhoto="0" userDrawn="0"/>
        </p:nvSpPr>
        <p:spPr bwMode="auto">
          <a:xfrm>
            <a:off x="2819400" y="4267200"/>
            <a:ext cx="5334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FF0000"/>
                </a:solidFill>
              </a:rPr>
              <a:t>?</a:t>
            </a:r>
            <a:endParaRPr lang="ru-RU" sz="3200"/>
          </a:p>
        </p:txBody>
      </p:sp>
      <p:sp>
        <p:nvSpPr>
          <p:cNvPr id="1000497" name="Text Box 49" hidden="0"/>
          <p:cNvSpPr txBox="1">
            <a:spLocks noChangeArrowheads="1"/>
          </p:cNvSpPr>
          <p:nvPr isPhoto="0" userDrawn="0"/>
        </p:nvSpPr>
        <p:spPr bwMode="auto">
          <a:xfrm>
            <a:off x="6705600" y="1524000"/>
            <a:ext cx="48736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 b="0">
                <a:solidFill>
                  <a:schemeClr val="tx1"/>
                </a:solidFill>
              </a:rPr>
              <a:t>А</a:t>
            </a:r>
            <a:r>
              <a:rPr lang="en-US" sz="2800" b="0" baseline="30000">
                <a:solidFill>
                  <a:schemeClr val="tx1"/>
                </a:solidFill>
              </a:rPr>
              <a:t> </a:t>
            </a:r>
            <a:endParaRPr lang="ru-RU" sz="2800" b="0">
              <a:solidFill>
                <a:schemeClr val="tx1"/>
              </a:solidFill>
            </a:endParaRPr>
          </a:p>
        </p:txBody>
      </p:sp>
      <p:sp>
        <p:nvSpPr>
          <p:cNvPr id="1000502" name="Text Box 54" hidden="0"/>
          <p:cNvSpPr txBox="1">
            <a:spLocks noChangeArrowheads="1"/>
          </p:cNvSpPr>
          <p:nvPr isPhoto="0" userDrawn="0"/>
        </p:nvSpPr>
        <p:spPr bwMode="auto">
          <a:xfrm>
            <a:off x="4038600" y="5562600"/>
            <a:ext cx="71596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6</a:t>
            </a:r>
            <a:r>
              <a:rPr lang="en-US" sz="2800"/>
              <a:t>0</a:t>
            </a:r>
            <a:r>
              <a:rPr lang="en-US" sz="2800" baseline="30000"/>
              <a:t>0</a:t>
            </a:r>
            <a:endParaRPr lang="ru-RU" sz="2800"/>
          </a:p>
        </p:txBody>
      </p:sp>
      <p:sp>
        <p:nvSpPr>
          <p:cNvPr id="1000505" name="Text Box 57" hidden="0"/>
          <p:cNvSpPr txBox="1">
            <a:spLocks noChangeArrowheads="1"/>
          </p:cNvSpPr>
          <p:nvPr isPhoto="0" userDrawn="0"/>
        </p:nvSpPr>
        <p:spPr bwMode="auto">
          <a:xfrm>
            <a:off x="3449638" y="6049962"/>
            <a:ext cx="477837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D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1000506" name="Text Box 58" hidden="0"/>
          <p:cNvSpPr txBox="1">
            <a:spLocks noChangeArrowheads="1"/>
          </p:cNvSpPr>
          <p:nvPr isPhoto="0" userDrawn="0"/>
        </p:nvSpPr>
        <p:spPr bwMode="auto">
          <a:xfrm>
            <a:off x="685800" y="5973763"/>
            <a:ext cx="477838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A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1000507" name="Text Box 59" hidden="0"/>
          <p:cNvSpPr txBox="1">
            <a:spLocks noChangeArrowheads="1"/>
          </p:cNvSpPr>
          <p:nvPr isPhoto="0" userDrawn="0"/>
        </p:nvSpPr>
        <p:spPr bwMode="auto">
          <a:xfrm>
            <a:off x="1754188" y="2849563"/>
            <a:ext cx="455612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B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1000508" name="Freeform 60" hidden="0"/>
          <p:cNvSpPr/>
          <p:nvPr isPhoto="0" userDrawn="0"/>
        </p:nvSpPr>
        <p:spPr bwMode="auto">
          <a:xfrm>
            <a:off x="2257425" y="3286125"/>
            <a:ext cx="1450975" cy="2827338"/>
          </a:xfrm>
          <a:custGeom>
            <a:avLst/>
            <a:gdLst>
              <a:gd name="T0" fmla="*/ 914 w 914"/>
              <a:gd name="T1" fmla="*/ 1781 h 1781"/>
              <a:gd name="T2" fmla="*/ 0 w 914"/>
              <a:gd name="T3" fmla="*/ 0 h 178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914" h="1781" fill="norm" stroke="1" extrusionOk="0">
                <a:moveTo>
                  <a:pt x="914" y="1781"/>
                </a:moveTo>
                <a:lnTo>
                  <a:pt x="0" y="0"/>
                </a:lnTo>
              </a:path>
            </a:pathLst>
          </a:custGeom>
          <a:noFill/>
          <a:ln w="190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0509" name="Text Box 61" hidden="0"/>
          <p:cNvSpPr txBox="1">
            <a:spLocks noChangeArrowheads="1"/>
          </p:cNvSpPr>
          <p:nvPr isPhoto="0" userDrawn="0"/>
        </p:nvSpPr>
        <p:spPr bwMode="auto">
          <a:xfrm>
            <a:off x="4876800" y="2773363"/>
            <a:ext cx="477838" cy="579437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>
                <a:solidFill>
                  <a:schemeClr val="tx1"/>
                </a:solidFill>
                <a:latin typeface="Times New Roman"/>
              </a:rPr>
              <a:t>C</a:t>
            </a:r>
            <a:endParaRPr lang="ru-RU" sz="3200">
              <a:solidFill>
                <a:schemeClr val="tx1"/>
              </a:solidFill>
              <a:latin typeface="Times New Roman"/>
            </a:endParaRPr>
          </a:p>
        </p:txBody>
      </p:sp>
      <p:sp>
        <p:nvSpPr>
          <p:cNvPr id="1000510" name="Rectangle 62" hidden="0"/>
          <p:cNvSpPr>
            <a:spLocks noChangeArrowheads="1"/>
          </p:cNvSpPr>
          <p:nvPr isPhoto="0" userDrawn="0"/>
        </p:nvSpPr>
        <p:spPr bwMode="auto">
          <a:xfrm>
            <a:off x="609599" y="30162"/>
            <a:ext cx="7769225" cy="73866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/>
          <a:p>
            <a:pPr>
              <a:defRPr/>
            </a:pPr>
            <a:endParaRPr lang="ru-RU" sz="100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en-US" sz="3200">
                <a:solidFill>
                  <a:schemeClr val="tx2"/>
                </a:solidFill>
                <a:latin typeface="Times New Roman"/>
                <a:cs typeface="Times New Roman"/>
              </a:rPr>
              <a:t>AB</a:t>
            </a:r>
            <a:r>
              <a:rPr lang="ru-RU" sz="3200">
                <a:solidFill>
                  <a:schemeClr val="tx2"/>
                </a:solidFill>
                <a:latin typeface="Times New Roman"/>
                <a:cs typeface="Times New Roman"/>
              </a:rPr>
              <a:t>С</a:t>
            </a:r>
            <a:r>
              <a:rPr lang="en-US" sz="3200">
                <a:solidFill>
                  <a:schemeClr val="tx2"/>
                </a:solidFill>
                <a:latin typeface="Times New Roman"/>
                <a:cs typeface="Times New Roman"/>
              </a:rPr>
              <a:t>D</a:t>
            </a:r>
            <a:r>
              <a:rPr lang="ru-RU" sz="3200">
                <a:solidFill>
                  <a:schemeClr val="tx2"/>
                </a:solidFill>
                <a:latin typeface="Times New Roman"/>
                <a:cs typeface="Times New Roman"/>
              </a:rPr>
              <a:t> – параллелограмм. Найти В</a:t>
            </a:r>
            <a:r>
              <a:rPr lang="en-US" sz="3200">
                <a:solidFill>
                  <a:schemeClr val="tx2"/>
                </a:solidFill>
                <a:latin typeface="Times New Roman"/>
                <a:cs typeface="Times New Roman"/>
              </a:rPr>
              <a:t>D</a:t>
            </a:r>
            <a:r>
              <a:rPr lang="ru-RU" sz="3200">
                <a:solidFill>
                  <a:schemeClr val="tx2"/>
                </a:solidFill>
                <a:latin typeface="Times New Roman"/>
                <a:cs typeface="Times New Roman"/>
              </a:rPr>
              <a:t>.</a:t>
            </a:r>
            <a:endParaRPr/>
          </a:p>
        </p:txBody>
      </p:sp>
      <p:sp>
        <p:nvSpPr>
          <p:cNvPr id="1000511" name="Line 63" hidden="0"/>
          <p:cNvSpPr>
            <a:spLocks noChangeShapeType="1"/>
          </p:cNvSpPr>
          <p:nvPr isPhoto="0" userDrawn="0"/>
        </p:nvSpPr>
        <p:spPr bwMode="auto">
          <a:xfrm>
            <a:off x="3657600" y="6096000"/>
            <a:ext cx="1676400" cy="158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0512" name="Freeform 64" hidden="0"/>
          <p:cNvSpPr/>
          <p:nvPr isPhoto="0" userDrawn="0"/>
        </p:nvSpPr>
        <p:spPr bwMode="auto">
          <a:xfrm>
            <a:off x="3886200" y="5715000"/>
            <a:ext cx="228600" cy="381000"/>
          </a:xfrm>
          <a:custGeom>
            <a:avLst/>
            <a:gdLst>
              <a:gd name="T0" fmla="*/ 0 w 144"/>
              <a:gd name="T1" fmla="*/ 0 h 240"/>
              <a:gd name="T2" fmla="*/ 112 w 144"/>
              <a:gd name="T3" fmla="*/ 96 h 240"/>
              <a:gd name="T4" fmla="*/ 144 w 144"/>
              <a:gd name="T5" fmla="*/ 240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44" h="240" fill="norm" stroke="1" extrusionOk="0">
                <a:moveTo>
                  <a:pt x="0" y="0"/>
                </a:moveTo>
                <a:cubicBezTo>
                  <a:pt x="19" y="16"/>
                  <a:pt x="88" y="56"/>
                  <a:pt x="112" y="96"/>
                </a:cubicBezTo>
                <a:cubicBezTo>
                  <a:pt x="136" y="136"/>
                  <a:pt x="137" y="210"/>
                  <a:pt x="144" y="240"/>
                </a:cubicBezTo>
              </a:path>
            </a:pathLst>
          </a:custGeom>
          <a:noFill/>
          <a:ln w="28575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1000513" name="Freeform 65" hidden="0"/>
          <p:cNvSpPr/>
          <p:nvPr isPhoto="0" userDrawn="0"/>
        </p:nvSpPr>
        <p:spPr bwMode="auto">
          <a:xfrm>
            <a:off x="1019174" y="5727700"/>
            <a:ext cx="193675" cy="355600"/>
          </a:xfrm>
          <a:custGeom>
            <a:avLst/>
            <a:gdLst>
              <a:gd name="T0" fmla="*/ 0 w 122"/>
              <a:gd name="T1" fmla="*/ 0 h 224"/>
              <a:gd name="T2" fmla="*/ 94 w 122"/>
              <a:gd name="T3" fmla="*/ 88 h 224"/>
              <a:gd name="T4" fmla="*/ 122 w 122"/>
              <a:gd name="T5" fmla="*/ 224 h 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2" h="224" fill="norm" stroke="1" extrusionOk="0">
                <a:moveTo>
                  <a:pt x="0" y="0"/>
                </a:moveTo>
                <a:cubicBezTo>
                  <a:pt x="16" y="15"/>
                  <a:pt x="74" y="51"/>
                  <a:pt x="94" y="88"/>
                </a:cubicBezTo>
                <a:cubicBezTo>
                  <a:pt x="114" y="125"/>
                  <a:pt x="116" y="196"/>
                  <a:pt x="122" y="224"/>
                </a:cubicBezTo>
              </a:path>
            </a:pathLst>
          </a:custGeom>
          <a:noFill/>
          <a:ln w="28575" cap="flat" cmpd="sng">
            <a:solidFill>
              <a:srgbClr val="0033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ru-RU"/>
          </a:p>
        </p:txBody>
      </p:sp>
      <p:graphicFrame>
        <p:nvGraphicFramePr>
          <p:cNvPr id="0" name=""/>
          <p:cNvGraphicFramePr>
            <a:graphicFrameLocks xmlns:a="http://schemas.openxmlformats.org/drawingml/2006/main" noChangeAspect="1"/>
          </p:cNvGraphicFramePr>
          <p:nvPr>
            <p:extLst>
              <p:ext uri="{D42A27DB-BD31-4B8C-83A1-F6EECF244321}">
                <p14:modId xmlns:p14="http://schemas.microsoft.com/office/powerpoint/2010/main" val="2157879785"/>
              </p:ext>
            </p:extLst>
          </p:nvPr>
        </p:nvGraphicFramePr>
        <p:xfrm>
          <a:off x="4252027" y="802675"/>
          <a:ext cx="4053773" cy="579111"/>
        </p:xfrm>
        <a:graphic>
          <a:graphicData uri="http://schemas.openxmlformats.org/presentationml/2006/ole">
            <p:oleObj name="oleObj" r:id="rId4" imgW="1421765" imgH="202565" progId="Equation.3">
              <p:embed/>
              <p:pic>
                <p:nvPicPr>
                  <p:cNvPr id="1001500" name="" hidden="0"/>
                  <p:cNvPicPr/>
                  <p:nvPr isPhoto="0" userDrawn="0"/>
                </p:nvPicPr>
                <p:blipFill>
                  <a:blip r:embed="rId3"/>
                  <a:stretch/>
                </p:blipFill>
                <p:spPr bwMode="auto">
                  <a:xfrm>
                    <a:off x="4252027" y="802675"/>
                    <a:ext cx="4053773" cy="579111"/>
                  </a:xfrm>
                  <a:prstGeom prst="rect">
                    <a:avLst/>
                  </a:prstGeom>
                </p:spPr>
              </p:pic>
            </p:oleObj>
          </a:graphicData>
        </a:graphic>
      </p:graphicFrame>
      <p:sp>
        <p:nvSpPr>
          <p:cNvPr id="1000515" name="Text Box 67" hidden="0"/>
          <p:cNvSpPr txBox="1">
            <a:spLocks noChangeArrowheads="1"/>
          </p:cNvSpPr>
          <p:nvPr isPhoto="0" userDrawn="0"/>
        </p:nvSpPr>
        <p:spPr bwMode="auto">
          <a:xfrm>
            <a:off x="1112838" y="5500688"/>
            <a:ext cx="715962" cy="519112"/>
          </a:xfrm>
          <a:prstGeom prst="rect">
            <a:avLst/>
          </a:prstGeom>
          <a:noFill/>
          <a:ln>
            <a:noFill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800"/>
              <a:t>6</a:t>
            </a:r>
            <a:r>
              <a:rPr lang="en-US" sz="2800"/>
              <a:t>0</a:t>
            </a:r>
            <a:r>
              <a:rPr lang="en-US" sz="2800" baseline="30000"/>
              <a:t>0</a:t>
            </a:r>
            <a:endParaRPr lang="ru-RU" sz="2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05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7 L -0.31406 -0.0044 " pathEditMode="relative" rAng="0" ptsTypes="AA">
                                      <p:cBhvr>
                                        <p:cTn id="29" dur="1000" fill="hold"/>
                                        <p:tgtEl>
                                          <p:spTgt spid="10005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12" y="-231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00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00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0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00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04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0.00024 L 0.15556 -0.47291 " pathEditMode="relative" rAng="0" ptsTypes="AA">
                                      <p:cBhvr>
                                        <p:cTn id="85" dur="500" fill="hold"/>
                                        <p:tgtEl>
                                          <p:spTgt spid="10004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78" y="-23657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04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0023 L 0.13334 -0.71736 " pathEditMode="relative" rAng="0" ptsTypes="AA">
                                      <p:cBhvr>
                                        <p:cTn id="105" dur="500" fill="hold"/>
                                        <p:tgtEl>
                                          <p:spTgt spid="10004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-35880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004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2.96296E-6 L 0.42917 -0.47315 " pathEditMode="relative" rAng="0" ptsTypes="AA">
                                      <p:cBhvr>
                                        <p:cTn id="125" dur="500" fill="hold"/>
                                        <p:tgtEl>
                                          <p:spTgt spid="10004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58" y="-2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0.37917 -0.71551 " pathEditMode="relative" rAng="0" ptsTypes="AA">
                                      <p:cBhvr>
                                        <p:cTn id="128" dur="1000" fill="hold"/>
                                        <p:tgtEl>
                                          <p:spTgt spid="10004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958" y="-3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000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81481E-6 L 0.51407 -0.46759 L 0.60487 -0.57731 " pathEditMode="relative" rAng="0" ptsTypes="AAA">
                                      <p:cBhvr>
                                        <p:cTn id="135" dur="1000" fill="hold"/>
                                        <p:tgtEl>
                                          <p:spTgt spid="10005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43" y="-28866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2000"/>
                                        <p:tgtEl>
                                          <p:spTgt spid="10004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0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1000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100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 nodeType="clickPar">
                      <p:stCondLst>
                        <p:cond delay="indefinite"/>
                      </p:stCondLst>
                      <p:childTnLst>
                        <p:par>
                          <p:cTn id="1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100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prstGeom prst="rect">
          <a:avLst/>
        </a:prstGeom>
        <a:noFill/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prstGeom prst="rect">
          <a:avLst/>
        </a:prstGeom>
        <a:noFill/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accent1="accent1" accent2="accent2" accent3="accent3" accent4="accent4" accent5="accent5" accent6="accent6" bg1="lt1" bg2="lt2" folHlink="folHlink" hlink="hlink" tx1="dk1" tx2="dk2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accent1="accent1" accent2="accent2" accent3="accent3" accent4="accent4" accent5="accent5" accent6="accent6" bg1="lt1" bg2="lt2" folHlink="folHlink" hlink="hlink" tx1="dk1" tx2="dk2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accent1="accent1" accent2="accent2" accent3="accent3" accent4="accent4" accent5="accent5" accent6="accent6" bg1="lt1" bg2="lt2" folHlink="folHlink" hlink="hlink" tx1="dk1" tx2="dk2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accent1="accent1" accent2="accent2" accent3="accent3" accent4="accent4" accent5="accent5" accent6="accent6" bg1="lt1" bg2="lt2" folHlink="folHlink" hlink="hlink" tx1="dk1" tx2="dk2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accent1="accent1" accent2="accent2" accent3="accent3" accent4="accent4" accent5="accent5" accent6="accent6" bg1="lt1" bg2="lt2" folHlink="folHlink" hlink="hlink" tx1="dk1" tx2="dk2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accent1="accent1" accent2="accent2" accent3="accent3" accent4="accent4" accent5="accent5" accent6="accent6" bg1="dk2" bg2="dk1" folHlink="folHlink" hlink="hlink" tx1="lt1" tx2="lt2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accent1="accent1" accent2="accent2" accent3="accent3" accent4="accent4" accent5="accent5" accent6="accent6" bg1="dk2" bg2="dk1" folHlink="folHlink" hlink="hlink" tx1="lt1" tx2="lt2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accent1="accent1" accent2="accent2" accent3="accent3" accent4="accent4" accent5="accent5" accent6="accent6" bg1="dk2" bg2="dk1" folHlink="folHlink" hlink="hlink" tx1="lt1" tx2="lt2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accent1="accent1" accent2="accent2" accent3="accent3" accent4="accent4" accent5="accent5" accent6="accent6" bg1="dk2" bg2="dk1" folHlink="folHlink" hlink="hlink" tx1="lt1" tx2="lt2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accent1="accent1" accent2="accent2" accent3="accent3" accent4="accent4" accent5="accent5" accent6="accent6" bg1="dk2" bg2="dk1" folHlink="folHlink" hlink="hlink" tx1="lt1" tx2="lt2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accent1="accent1" accent2="accent2" accent3="accent3" accent4="accent4" accent5="accent5" accent6="accent6" bg1="dk2" bg2="dk1" folHlink="folHlink" hlink="hlink" tx1="lt1" tx2="lt2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accent1="accent1" accent2="accent2" accent3="accent3" accent4="accent4" accent5="accent5" accent6="accent6" bg1="dk2" bg2="dk1" folHlink="folHlink" hlink="hlink" tx1="lt1" tx2="lt2"/>
    </a:extraClrScheme>
  </a:extraClrSchemeLst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Р7-Офис/6.4.2.28</Application>
  <DocSecurity>0</DocSecurity>
  <PresentationFormat>Экран (4:3)</PresentationFormat>
  <Paragraphs>0</Paragraphs>
  <Slides>15</Slides>
  <Notes>15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Кабинет317</dc:creator>
  <cp:keywords/>
  <dc:description/>
  <dc:identifier/>
  <dc:language/>
  <cp:lastModifiedBy/>
  <cp:revision>1054</cp:revision>
  <dcterms:created xsi:type="dcterms:W3CDTF">1601-01-01T00:00:00Z</dcterms:created>
  <dcterms:modified xsi:type="dcterms:W3CDTF">2022-12-15T03:12:46Z</dcterms:modified>
  <cp:category/>
  <cp:contentStatus/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