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75" r:id="rId4"/>
    <p:sldId id="276" r:id="rId5"/>
    <p:sldId id="277" r:id="rId6"/>
    <p:sldId id="278" r:id="rId7"/>
    <p:sldId id="27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210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6777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865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0806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9943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3445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1010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9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1381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8058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68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86550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5640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39380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07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804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7246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9CFB6-BD86-4027-A724-6F69192F8880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6A5E32-E8DF-4F3C-ABF5-12DFB2EF00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436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0C777B-244A-4F8E-8D30-E072DDC3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300399"/>
            <a:ext cx="8596668" cy="1320800"/>
          </a:xfrm>
        </p:spPr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Простое настоящее время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05A699AC-DF0A-4CD6-AD22-080631CDC6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22636612"/>
              </p:ext>
            </p:extLst>
          </p:nvPr>
        </p:nvGraphicFramePr>
        <p:xfrm>
          <a:off x="755922" y="1795346"/>
          <a:ext cx="10758744" cy="356904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586248">
                  <a:extLst>
                    <a:ext uri="{9D8B030D-6E8A-4147-A177-3AD203B41FA5}">
                      <a16:colId xmlns:a16="http://schemas.microsoft.com/office/drawing/2014/main" xmlns="" val="3177198227"/>
                    </a:ext>
                  </a:extLst>
                </a:gridCol>
                <a:gridCol w="3586248">
                  <a:extLst>
                    <a:ext uri="{9D8B030D-6E8A-4147-A177-3AD203B41FA5}">
                      <a16:colId xmlns:a16="http://schemas.microsoft.com/office/drawing/2014/main" xmlns="" val="271781016"/>
                    </a:ext>
                  </a:extLst>
                </a:gridCol>
                <a:gridCol w="3586248">
                  <a:extLst>
                    <a:ext uri="{9D8B030D-6E8A-4147-A177-3AD203B41FA5}">
                      <a16:colId xmlns:a16="http://schemas.microsoft.com/office/drawing/2014/main" xmlns="" val="3098269090"/>
                    </a:ext>
                  </a:extLst>
                </a:gridCol>
              </a:tblGrid>
              <a:tr h="892098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I, you, we, they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he, she, it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2994030"/>
                  </a:ext>
                </a:extLst>
              </a:tr>
              <a:tr h="2676948"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ru-RU" sz="5400" dirty="0"/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en-US" sz="3600" dirty="0"/>
                        <a:t>I read books.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en-US" sz="3600" dirty="0"/>
                        <a:t>He read</a:t>
                      </a:r>
                      <a:r>
                        <a:rPr lang="en-US" sz="36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</a:rPr>
                        <a:t>s</a:t>
                      </a:r>
                      <a:r>
                        <a:rPr lang="en-US" sz="3600" dirty="0"/>
                        <a:t> books.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49362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70576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0C777B-244A-4F8E-8D30-E072DDC3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248093"/>
            <a:ext cx="8596668" cy="1320800"/>
          </a:xfrm>
        </p:spPr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Простое настоящее время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05A699AC-DF0A-4CD6-AD22-080631CDC6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9246563"/>
              </p:ext>
            </p:extLst>
          </p:nvPr>
        </p:nvGraphicFramePr>
        <p:xfrm>
          <a:off x="755922" y="1795346"/>
          <a:ext cx="10758744" cy="356904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586248">
                  <a:extLst>
                    <a:ext uri="{9D8B030D-6E8A-4147-A177-3AD203B41FA5}">
                      <a16:colId xmlns:a16="http://schemas.microsoft.com/office/drawing/2014/main" xmlns="" val="3177198227"/>
                    </a:ext>
                  </a:extLst>
                </a:gridCol>
                <a:gridCol w="3586248">
                  <a:extLst>
                    <a:ext uri="{9D8B030D-6E8A-4147-A177-3AD203B41FA5}">
                      <a16:colId xmlns:a16="http://schemas.microsoft.com/office/drawing/2014/main" xmlns="" val="271781016"/>
                    </a:ext>
                  </a:extLst>
                </a:gridCol>
                <a:gridCol w="3586248">
                  <a:extLst>
                    <a:ext uri="{9D8B030D-6E8A-4147-A177-3AD203B41FA5}">
                      <a16:colId xmlns:a16="http://schemas.microsoft.com/office/drawing/2014/main" xmlns="" val="3098269090"/>
                    </a:ext>
                  </a:extLst>
                </a:gridCol>
              </a:tblGrid>
              <a:tr h="892098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I, you, we, they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he, she, it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2994030"/>
                  </a:ext>
                </a:extLst>
              </a:tr>
              <a:tr h="2676948"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en-US" sz="6000" dirty="0"/>
                        <a:t>-</a:t>
                      </a:r>
                      <a:endParaRPr lang="ru-RU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en-US" sz="3600" dirty="0"/>
                        <a:t>I </a:t>
                      </a:r>
                      <a:r>
                        <a:rPr lang="en-US" sz="36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</a:rPr>
                        <a:t>don’t</a:t>
                      </a:r>
                      <a:r>
                        <a:rPr lang="en-US" sz="3600" dirty="0"/>
                        <a:t> read books.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en-US" sz="3600" dirty="0"/>
                        <a:t>He </a:t>
                      </a:r>
                      <a:r>
                        <a:rPr lang="en-US" sz="36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</a:rPr>
                        <a:t>doesn’t</a:t>
                      </a:r>
                      <a:r>
                        <a:rPr lang="en-US" sz="3600" dirty="0"/>
                        <a:t> read</a:t>
                      </a:r>
                      <a:r>
                        <a:rPr lang="en-US" sz="3600" u="sng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US" sz="3600" dirty="0"/>
                        <a:t>books.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49362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5885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0C777B-244A-4F8E-8D30-E072DDC3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6960" y="237460"/>
            <a:ext cx="8596668" cy="1320800"/>
          </a:xfrm>
        </p:spPr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Простое настоящее время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05A699AC-DF0A-4CD6-AD22-080631CDC6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77890667"/>
              </p:ext>
            </p:extLst>
          </p:nvPr>
        </p:nvGraphicFramePr>
        <p:xfrm>
          <a:off x="755922" y="1795346"/>
          <a:ext cx="10758744" cy="4275378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586248">
                  <a:extLst>
                    <a:ext uri="{9D8B030D-6E8A-4147-A177-3AD203B41FA5}">
                      <a16:colId xmlns:a16="http://schemas.microsoft.com/office/drawing/2014/main" xmlns="" val="3177198227"/>
                    </a:ext>
                  </a:extLst>
                </a:gridCol>
                <a:gridCol w="3586248">
                  <a:extLst>
                    <a:ext uri="{9D8B030D-6E8A-4147-A177-3AD203B41FA5}">
                      <a16:colId xmlns:a16="http://schemas.microsoft.com/office/drawing/2014/main" xmlns="" val="271781016"/>
                    </a:ext>
                  </a:extLst>
                </a:gridCol>
                <a:gridCol w="3586248">
                  <a:extLst>
                    <a:ext uri="{9D8B030D-6E8A-4147-A177-3AD203B41FA5}">
                      <a16:colId xmlns:a16="http://schemas.microsoft.com/office/drawing/2014/main" xmlns="" val="3098269090"/>
                    </a:ext>
                  </a:extLst>
                </a:gridCol>
              </a:tblGrid>
              <a:tr h="892098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I, you, we, they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he, she, it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22994030"/>
                  </a:ext>
                </a:extLst>
              </a:tr>
              <a:tr h="2676948"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ru-RU" sz="5400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</a:endParaRPr>
                    </a:p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</a:rPr>
                        <a:t>Do</a:t>
                      </a:r>
                      <a:r>
                        <a:rPr lang="en-US" sz="3600" dirty="0"/>
                        <a:t> you read books</a:t>
                      </a:r>
                      <a:r>
                        <a:rPr lang="ru-RU" sz="3600" dirty="0"/>
                        <a:t>?</a:t>
                      </a:r>
                      <a:endParaRPr lang="en-US" sz="3600" dirty="0"/>
                    </a:p>
                    <a:p>
                      <a:pPr algn="ctr"/>
                      <a:endParaRPr lang="ru-RU" sz="3600" dirty="0"/>
                    </a:p>
                    <a:p>
                      <a:pPr algn="ctr"/>
                      <a:r>
                        <a:rPr lang="en-US" sz="3600" dirty="0"/>
                        <a:t>Yes, I do.</a:t>
                      </a:r>
                    </a:p>
                    <a:p>
                      <a:pPr algn="ctr"/>
                      <a:r>
                        <a:rPr lang="en-US" sz="3600" u="sng" dirty="0"/>
                        <a:t>No</a:t>
                      </a:r>
                      <a:r>
                        <a:rPr lang="en-US" sz="3600" dirty="0"/>
                        <a:t>, I </a:t>
                      </a:r>
                      <a:r>
                        <a:rPr lang="en-US" sz="3600" u="sng" dirty="0"/>
                        <a:t>don’t.</a:t>
                      </a:r>
                      <a:endParaRPr lang="ru-RU" sz="3600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  <a:p>
                      <a:pPr algn="ctr"/>
                      <a:r>
                        <a:rPr lang="en-US" sz="36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</a:rPr>
                        <a:t>Does</a:t>
                      </a:r>
                      <a:r>
                        <a:rPr lang="en-US" sz="3600" dirty="0"/>
                        <a:t> she read</a:t>
                      </a:r>
                      <a:r>
                        <a:rPr lang="en-US" sz="3600" i="1" dirty="0">
                          <a:highlight>
                            <a:srgbClr val="FFFF00"/>
                          </a:highlight>
                        </a:rPr>
                        <a:t> </a:t>
                      </a:r>
                      <a:r>
                        <a:rPr lang="en-US" sz="3600" dirty="0"/>
                        <a:t>books</a:t>
                      </a:r>
                      <a:r>
                        <a:rPr lang="ru-RU" sz="3600" dirty="0"/>
                        <a:t>?</a:t>
                      </a:r>
                    </a:p>
                    <a:p>
                      <a:pPr algn="ctr"/>
                      <a:endParaRPr lang="ru-RU" sz="3600" dirty="0"/>
                    </a:p>
                    <a:p>
                      <a:pPr algn="ctr"/>
                      <a:r>
                        <a:rPr lang="en-US" sz="3600" dirty="0"/>
                        <a:t>Yes, she does.</a:t>
                      </a:r>
                    </a:p>
                    <a:p>
                      <a:pPr algn="ctr"/>
                      <a:r>
                        <a:rPr lang="en-US" sz="3600" u="sng" dirty="0"/>
                        <a:t>No</a:t>
                      </a:r>
                      <a:r>
                        <a:rPr lang="en-US" sz="3600" dirty="0"/>
                        <a:t>, she </a:t>
                      </a:r>
                      <a:r>
                        <a:rPr lang="en-US" sz="3600" u="sng" dirty="0"/>
                        <a:t>doesn’t</a:t>
                      </a:r>
                      <a:r>
                        <a:rPr lang="en-US" sz="3600" dirty="0"/>
                        <a:t>.</a:t>
                      </a:r>
                      <a:endParaRPr lang="ru-RU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49362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36282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0E0632-E345-4BA2-8EE2-301FEB3AC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6265" y="329610"/>
            <a:ext cx="8239469" cy="10738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</a:t>
            </a:r>
            <a:r>
              <a:rPr lang="en-US" sz="6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rd</a:t>
            </a:r>
            <a:r>
              <a:rPr 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 Singular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26859A52-A747-4442-A835-774F8EB7D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297172"/>
            <a:ext cx="10114713" cy="523121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verb + s</a:t>
            </a:r>
          </a:p>
          <a:p>
            <a:pPr marL="0" indent="0" algn="ctr">
              <a:buNone/>
            </a:pPr>
            <a:r>
              <a:rPr lang="en-US" sz="3200" dirty="0"/>
              <a:t>I eat – he eat</a:t>
            </a:r>
            <a:r>
              <a:rPr lang="en-US" sz="3200" dirty="0">
                <a:solidFill>
                  <a:srgbClr val="FF0000"/>
                </a:solidFill>
              </a:rPr>
              <a:t>s</a:t>
            </a:r>
            <a:r>
              <a:rPr lang="en-US" sz="3200" dirty="0"/>
              <a:t>, I like – she like</a:t>
            </a:r>
            <a:r>
              <a:rPr lang="en-US" sz="3200" dirty="0">
                <a:solidFill>
                  <a:srgbClr val="FF0000"/>
                </a:solidFill>
              </a:rPr>
              <a:t>s</a:t>
            </a:r>
          </a:p>
          <a:p>
            <a:pPr marL="0" indent="0" algn="ctr">
              <a:buNone/>
            </a:pPr>
            <a:endParaRPr lang="en-US" sz="3200" dirty="0"/>
          </a:p>
          <a:p>
            <a:pPr algn="ctr"/>
            <a:r>
              <a:rPr lang="en-US" sz="3200" b="1" dirty="0"/>
              <a:t>verb (-ss, -</a:t>
            </a:r>
            <a:r>
              <a:rPr lang="en-US" sz="3200" b="1" dirty="0" err="1"/>
              <a:t>sh</a:t>
            </a:r>
            <a:r>
              <a:rPr lang="en-US" sz="3200" b="1" dirty="0"/>
              <a:t>, -</a:t>
            </a:r>
            <a:r>
              <a:rPr lang="en-US" sz="3200" b="1" dirty="0" err="1"/>
              <a:t>ch</a:t>
            </a:r>
            <a:r>
              <a:rPr lang="en-US" sz="3200" b="1" dirty="0"/>
              <a:t>, -x, -o) + es</a:t>
            </a:r>
          </a:p>
          <a:p>
            <a:pPr marL="0" indent="0" algn="ctr">
              <a:buNone/>
            </a:pPr>
            <a:r>
              <a:rPr lang="en-US" sz="3200" dirty="0"/>
              <a:t>I go – he go</a:t>
            </a:r>
            <a:r>
              <a:rPr lang="en-US" sz="3200" dirty="0">
                <a:solidFill>
                  <a:srgbClr val="FF0000"/>
                </a:solidFill>
              </a:rPr>
              <a:t>es</a:t>
            </a:r>
            <a:r>
              <a:rPr lang="en-US" sz="3200" dirty="0"/>
              <a:t>, I wash – she wash</a:t>
            </a:r>
            <a:r>
              <a:rPr lang="en-US" sz="3200" dirty="0">
                <a:solidFill>
                  <a:srgbClr val="FF0000"/>
                </a:solidFill>
              </a:rPr>
              <a:t>es</a:t>
            </a:r>
          </a:p>
          <a:p>
            <a:pPr marL="0" indent="0" algn="ctr">
              <a:buNone/>
            </a:pPr>
            <a:endParaRPr lang="en-US" sz="3200" dirty="0"/>
          </a:p>
          <a:p>
            <a:pPr algn="ctr"/>
            <a:r>
              <a:rPr lang="en-US" sz="3200" b="1" dirty="0"/>
              <a:t>verb (-y) -&gt; </a:t>
            </a:r>
            <a:r>
              <a:rPr lang="en-US" sz="3200" b="1" dirty="0" err="1"/>
              <a:t>ies</a:t>
            </a:r>
            <a:endParaRPr lang="en-US" sz="3200" b="1" dirty="0"/>
          </a:p>
          <a:p>
            <a:pPr marL="0" indent="0" algn="ctr">
              <a:buNone/>
            </a:pPr>
            <a:r>
              <a:rPr lang="en-US" sz="3200" dirty="0"/>
              <a:t>I cry – he cr</a:t>
            </a:r>
            <a:r>
              <a:rPr lang="en-US" sz="3200" dirty="0">
                <a:solidFill>
                  <a:srgbClr val="FF0000"/>
                </a:solidFill>
              </a:rPr>
              <a:t>ies</a:t>
            </a:r>
            <a:r>
              <a:rPr lang="en-US" sz="3200" dirty="0"/>
              <a:t> BUT I play – she play</a:t>
            </a:r>
            <a:r>
              <a:rPr lang="en-US" sz="3200" dirty="0">
                <a:solidFill>
                  <a:srgbClr val="FF0000"/>
                </a:solidFill>
              </a:rPr>
              <a:t>s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0348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609316A9-990D-4EC3-A671-70EE5C1493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9B0C6109-9159-49CA-AD7A-F9035539DB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686F14F5-308C-4EB6-87AB-05DE9501B1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xmlns="" id="{BA032363-A188-47C5-9D59-9B788809DC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xmlns="" id="{2C4077DF-6BB9-4069-AD28-6B1664EBB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xmlns="" id="{1D2B8B50-3419-41ED-9A9F-3CF9EEBBD3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xmlns="" id="{5C640498-2E73-4FA2-BEB6-C3596A458C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xmlns="" id="{3240EEFC-4112-4C39-A816-C815774F6D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xmlns="" id="{ADF362B0-03EA-4800-9FAA-9F128587E4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BA84559-2F4C-4795-9246-4C563F942D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FA77A1AA-CA47-4A91-A0A1-0A8CE31A9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3E8462A-FEBA-4848-81CC-3F8DA3E47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2109F83F-40FE-4DB3-84CC-09FB3340D0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1DE492D7-C3C3-48FF-80C8-37021EA026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xmlns="" id="{0B30FF97-2E9A-490A-AED2-90BA2E0EC1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xmlns="" id="{B6D53C7D-A312-47B6-A66A-230A19CFAC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xmlns="" id="{9329D58C-0D2E-4A2B-AD6A-9CEE506784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xmlns="" id="{9D446EDE-C690-4461-8BF2-7634808FC8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xmlns="" id="{323F3D34-6531-4AD7-A8C6-195A090281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xmlns="" id="{B9B0AE3F-2350-435F-A9B0-C310BF8763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xmlns="" id="{4EFA655C-9E50-4C14-A89E-AD7B648E4E2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xmlns="" id="{3E843863-7D25-4C01-9A17-E817CB6D99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7941F9B1-B01B-4A84-89D9-B169AEB4E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стол&#10;&#10;Автоматически созданное описание">
            <a:extLst>
              <a:ext uri="{FF2B5EF4-FFF2-40B4-BE49-F238E27FC236}">
                <a16:creationId xmlns:a16="http://schemas.microsoft.com/office/drawing/2014/main" xmlns="" id="{B9A67238-13C5-4D8B-B523-A6176E5E75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00"/>
          <a:stretch/>
        </p:blipFill>
        <p:spPr>
          <a:xfrm>
            <a:off x="2773020" y="488527"/>
            <a:ext cx="6642911" cy="589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5552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609316A9-990D-4EC3-A671-70EE5C1493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9B0C6109-9159-49CA-AD7A-F9035539DB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686F14F5-308C-4EB6-87AB-05DE9501B1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xmlns="" id="{BA032363-A188-47C5-9D59-9B788809DC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xmlns="" id="{2C4077DF-6BB9-4069-AD28-6B1664EBB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xmlns="" id="{1D2B8B50-3419-41ED-9A9F-3CF9EEBBD3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xmlns="" id="{5C640498-2E73-4FA2-BEB6-C3596A458C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xmlns="" id="{3240EEFC-4112-4C39-A816-C815774F6D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xmlns="" id="{ADF362B0-03EA-4800-9FAA-9F128587E4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BA84559-2F4C-4795-9246-4C563F942D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FA77A1AA-CA47-4A91-A0A1-0A8CE31A9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3E8462A-FEBA-4848-81CC-3F8DA3E47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2109F83F-40FE-4DB3-84CC-09FB3340D0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1DE492D7-C3C3-48FF-80C8-37021EA026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xmlns="" id="{0B30FF97-2E9A-490A-AED2-90BA2E0EC1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xmlns="" id="{B6D53C7D-A312-47B6-A66A-230A19CFAC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xmlns="" id="{9329D58C-0D2E-4A2B-AD6A-9CEE506784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xmlns="" id="{9D446EDE-C690-4461-8BF2-7634808FC8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xmlns="" id="{323F3D34-6531-4AD7-A8C6-195A090281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xmlns="" id="{B9B0AE3F-2350-435F-A9B0-C310BF8763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xmlns="" id="{4EFA655C-9E50-4C14-A89E-AD7B648E4E2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xmlns="" id="{3E843863-7D25-4C01-9A17-E817CB6D99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7941F9B1-B01B-4A84-89D9-B169AEB4E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6DD57823-0BE9-41DF-8932-D25ABB5B85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15" b="1600"/>
          <a:stretch/>
        </p:blipFill>
        <p:spPr>
          <a:xfrm>
            <a:off x="2801172" y="512242"/>
            <a:ext cx="6586607" cy="582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097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609316A9-990D-4EC3-A671-70EE5C1493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xmlns="" id="{9B0C6109-9159-49CA-AD7A-F9035539DB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686F14F5-308C-4EB6-87AB-05DE9501B1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xmlns="" id="{BA032363-A188-47C5-9D59-9B788809DCD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xmlns="" id="{2C4077DF-6BB9-4069-AD28-6B1664EBB06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xmlns="" id="{1D2B8B50-3419-41ED-9A9F-3CF9EEBBD3F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xmlns="" id="{5C640498-2E73-4FA2-BEB6-C3596A458C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xmlns="" id="{3240EEFC-4112-4C39-A816-C815774F6D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xmlns="" id="{ADF362B0-03EA-4800-9FAA-9F128587E4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BA84559-2F4C-4795-9246-4C563F942D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xmlns="" id="{FA77A1AA-CA47-4A91-A0A1-0A8CE31A985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3E8462A-FEBA-4848-81CC-3F8DA3E47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2109F83F-40FE-4DB3-84CC-09FB3340D0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1DE492D7-C3C3-48FF-80C8-37021EA026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xmlns="" id="{0B30FF97-2E9A-490A-AED2-90BA2E0EC17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xmlns="" id="{B6D53C7D-A312-47B6-A66A-230A19CFAC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xmlns="" id="{9329D58C-0D2E-4A2B-AD6A-9CEE506784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xmlns="" id="{9D446EDE-C690-4461-8BF2-7634808FC8B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xmlns="" id="{323F3D34-6531-4AD7-A8C6-195A090281A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xmlns="" id="{B9B0AE3F-2350-435F-A9B0-C310BF8763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xmlns="" id="{4EFA655C-9E50-4C14-A89E-AD7B648E4E2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xmlns="" id="{3E843863-7D25-4C01-9A17-E817CB6D99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7941F9B1-B01B-4A84-89D9-B169AEB4E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DE15D41A-9161-4030-A87B-16CEF383C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73" b="1513"/>
          <a:stretch/>
        </p:blipFill>
        <p:spPr>
          <a:xfrm>
            <a:off x="2704165" y="493201"/>
            <a:ext cx="6774705" cy="586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829234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</Words>
  <Application>Microsoft Office PowerPoint</Application>
  <PresentationFormat>Произвольный</PresentationFormat>
  <Paragraphs>42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Present Simple. Простое настоящее время</vt:lpstr>
      <vt:lpstr>Present Simple. Простое настоящее время</vt:lpstr>
      <vt:lpstr>Present Simple. Простое настоящее время</vt:lpstr>
      <vt:lpstr>3-rd Person Singular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5a. Amazing creatures &amp; Present Simple</dc:title>
  <dc:creator>Наталья Путина</dc:creator>
  <cp:lastModifiedBy>Общий доступ</cp:lastModifiedBy>
  <cp:revision>2</cp:revision>
  <dcterms:created xsi:type="dcterms:W3CDTF">2020-11-28T21:03:44Z</dcterms:created>
  <dcterms:modified xsi:type="dcterms:W3CDTF">2020-11-30T04:47:14Z</dcterms:modified>
</cp:coreProperties>
</file>