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4"/>
  </p:notesMasterIdLst>
  <p:sldIdLst>
    <p:sldId id="339" r:id="rId2"/>
    <p:sldId id="417" r:id="rId3"/>
    <p:sldId id="386" r:id="rId4"/>
    <p:sldId id="407" r:id="rId5"/>
    <p:sldId id="406" r:id="rId6"/>
    <p:sldId id="340" r:id="rId7"/>
    <p:sldId id="382" r:id="rId8"/>
    <p:sldId id="383" r:id="rId9"/>
    <p:sldId id="384" r:id="rId10"/>
    <p:sldId id="411" r:id="rId11"/>
    <p:sldId id="390" r:id="rId12"/>
    <p:sldId id="391" r:id="rId13"/>
    <p:sldId id="392" r:id="rId14"/>
    <p:sldId id="393" r:id="rId15"/>
    <p:sldId id="394" r:id="rId16"/>
    <p:sldId id="395" r:id="rId17"/>
    <p:sldId id="396" r:id="rId18"/>
    <p:sldId id="399" r:id="rId19"/>
    <p:sldId id="414" r:id="rId20"/>
    <p:sldId id="418" r:id="rId21"/>
    <p:sldId id="401" r:id="rId22"/>
    <p:sldId id="402" r:id="rId23"/>
  </p:sldIdLst>
  <p:sldSz cx="9144000" cy="6858000" type="screen4x3"/>
  <p:notesSz cx="6858000" cy="9144000"/>
  <p:custDataLst>
    <p:tags r:id="rId2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548" userDrawn="1">
          <p15:clr>
            <a:srgbClr val="A4A3A4"/>
          </p15:clr>
        </p15:guide>
        <p15:guide id="4" orient="horz" pos="1638" userDrawn="1">
          <p15:clr>
            <a:srgbClr val="A4A3A4"/>
          </p15:clr>
        </p15:guide>
        <p15:guide id="5" orient="horz" pos="33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FFCCFF"/>
    <a:srgbClr val="F06CD7"/>
    <a:srgbClr val="0C79B7"/>
    <a:srgbClr val="005EA4"/>
    <a:srgbClr val="0D29B3"/>
    <a:srgbClr val="CBB8E9"/>
    <a:srgbClr val="FFA8A7"/>
    <a:srgbClr val="BBD2F1"/>
    <a:srgbClr val="FFC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341" autoAdjust="0"/>
    <p:restoredTop sz="96433" autoAdjust="0"/>
  </p:normalViewPr>
  <p:slideViewPr>
    <p:cSldViewPr snapToGrid="0">
      <p:cViewPr>
        <p:scale>
          <a:sx n="76" d="100"/>
          <a:sy n="76" d="100"/>
        </p:scale>
        <p:origin x="-972" y="18"/>
      </p:cViewPr>
      <p:guideLst>
        <p:guide orient="horz" pos="2160"/>
        <p:guide orient="horz" pos="1548"/>
        <p:guide orient="horz" pos="1638"/>
        <p:guide orient="horz" pos="333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4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4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4" Type="http://schemas.openxmlformats.org/officeDocument/2006/relationships/image" Target="../media/image40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Relationship Id="rId4" Type="http://schemas.openxmlformats.org/officeDocument/2006/relationships/image" Target="../media/image54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wmf"/><Relationship Id="rId2" Type="http://schemas.openxmlformats.org/officeDocument/2006/relationships/image" Target="../media/image64.wmf"/><Relationship Id="rId1" Type="http://schemas.openxmlformats.org/officeDocument/2006/relationships/image" Target="../media/image63.wmf"/><Relationship Id="rId4" Type="http://schemas.openxmlformats.org/officeDocument/2006/relationships/image" Target="../media/image66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2" Type="http://schemas.openxmlformats.org/officeDocument/2006/relationships/image" Target="../media/image68.wmf"/><Relationship Id="rId1" Type="http://schemas.openxmlformats.org/officeDocument/2006/relationships/image" Target="../media/image6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5FA63F-463D-460B-A123-44A0C4C9C195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B6E71A-8270-4A7F-B3D7-8F7C189E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839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D1BACD9-18CA-4B19-9BEB-549B262A7D6E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6.bin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19.bin"/><Relationship Id="rId4" Type="http://schemas.openxmlformats.org/officeDocument/2006/relationships/oleObject" Target="../embeddings/oleObject18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3.bin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6.bin"/><Relationship Id="rId5" Type="http://schemas.openxmlformats.org/officeDocument/2006/relationships/oleObject" Target="../embeddings/oleObject25.bin"/><Relationship Id="rId4" Type="http://schemas.openxmlformats.org/officeDocument/2006/relationships/oleObject" Target="../embeddings/oleObject24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30.bin"/><Relationship Id="rId4" Type="http://schemas.openxmlformats.org/officeDocument/2006/relationships/oleObject" Target="../embeddings/oleObject29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3.bin"/><Relationship Id="rId5" Type="http://schemas.openxmlformats.org/officeDocument/2006/relationships/oleObject" Target="../embeddings/oleObject32.bin"/><Relationship Id="rId4" Type="http://schemas.openxmlformats.org/officeDocument/2006/relationships/oleObject" Target="../embeddings/oleObject31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37.bin"/><Relationship Id="rId5" Type="http://schemas.openxmlformats.org/officeDocument/2006/relationships/image" Target="../media/image29.png"/><Relationship Id="rId4" Type="http://schemas.openxmlformats.org/officeDocument/2006/relationships/oleObject" Target="../embeddings/oleObject36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40.bin"/><Relationship Id="rId5" Type="http://schemas.openxmlformats.org/officeDocument/2006/relationships/oleObject" Target="../embeddings/oleObject39.bin"/><Relationship Id="rId4" Type="http://schemas.openxmlformats.org/officeDocument/2006/relationships/oleObject" Target="../embeddings/oleObject38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45.bin"/><Relationship Id="rId5" Type="http://schemas.openxmlformats.org/officeDocument/2006/relationships/oleObject" Target="../embeddings/oleObject44.bin"/><Relationship Id="rId4" Type="http://schemas.openxmlformats.org/officeDocument/2006/relationships/oleObject" Target="../embeddings/oleObject43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0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4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48.bin"/><Relationship Id="rId5" Type="http://schemas.openxmlformats.org/officeDocument/2006/relationships/oleObject" Target="../embeddings/oleObject47.bin"/><Relationship Id="rId4" Type="http://schemas.openxmlformats.org/officeDocument/2006/relationships/oleObject" Target="../embeddings/oleObject46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6.vml"/><Relationship Id="rId5" Type="http://schemas.openxmlformats.org/officeDocument/2006/relationships/oleObject" Target="../embeddings/oleObject52.bin"/><Relationship Id="rId4" Type="http://schemas.openxmlformats.org/officeDocument/2006/relationships/oleObject" Target="../embeddings/oleObject51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oleObject" Target="../embeddings/oleObject5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55.bin"/><Relationship Id="rId5" Type="http://schemas.openxmlformats.org/officeDocument/2006/relationships/oleObject" Target="../embeddings/oleObject54.bin"/><Relationship Id="rId4" Type="http://schemas.openxmlformats.org/officeDocument/2006/relationships/oleObject" Target="../embeddings/oleObject53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oleObject" Target="../embeddings/oleObject5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58.bin"/><Relationship Id="rId5" Type="http://schemas.openxmlformats.org/officeDocument/2006/relationships/oleObject" Target="../embeddings/oleObject57.bin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545891"/>
            <a:ext cx="9144000" cy="921736"/>
          </a:xfrm>
          <a:solidFill>
            <a:srgbClr val="FFFFFF">
              <a:alpha val="50196"/>
            </a:srgbClr>
          </a:solidFill>
          <a:ln>
            <a:noFill/>
          </a:ln>
        </p:spPr>
        <p:txBody>
          <a:bodyPr>
            <a:noAutofit/>
          </a:bodyPr>
          <a:lstStyle/>
          <a:p>
            <a:pPr marL="182880" indent="0" algn="ctr">
              <a:lnSpc>
                <a:spcPct val="114000"/>
              </a:lnSpc>
              <a:buNone/>
            </a:pPr>
            <a:r>
              <a:rPr lang="ru-RU" sz="4400" dirty="0">
                <a:effectLst/>
              </a:rPr>
              <a:t>Построение </a:t>
            </a:r>
            <a:r>
              <a:rPr lang="ru-RU" sz="4400" dirty="0" smtClean="0">
                <a:effectLst/>
              </a:rPr>
              <a:t>графиков</a:t>
            </a:r>
            <a:br>
              <a:rPr lang="ru-RU" sz="4400" dirty="0" smtClean="0">
                <a:effectLst/>
              </a:rPr>
            </a:br>
            <a:r>
              <a:rPr lang="ru-RU" sz="4400" dirty="0" smtClean="0">
                <a:effectLst/>
              </a:rPr>
              <a:t> </a:t>
            </a:r>
            <a:r>
              <a:rPr lang="ru-RU" sz="4400" dirty="0">
                <a:effectLst/>
              </a:rPr>
              <a:t>функций </a:t>
            </a:r>
            <a:br>
              <a:rPr lang="ru-RU" sz="4400" dirty="0">
                <a:effectLst/>
              </a:rPr>
            </a:br>
            <a:r>
              <a:rPr lang="ru-RU" sz="44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44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4400" b="1" i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4400" b="1" i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44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44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endParaRPr lang="ru-RU" sz="4400" b="1" i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4" name="Подзаголовок 1"/>
          <p:cNvSpPr>
            <a:spLocks noGrp="1"/>
          </p:cNvSpPr>
          <p:nvPr/>
        </p:nvSpPr>
        <p:spPr>
          <a:xfrm>
            <a:off x="4171411" y="5128717"/>
            <a:ext cx="4809507" cy="1460665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smtClean="0"/>
              <a:t>учитель математики</a:t>
            </a:r>
          </a:p>
          <a:p>
            <a:pPr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smtClean="0"/>
              <a:t>МАОУ «Лицей № </a:t>
            </a:r>
            <a:r>
              <a:rPr lang="ru-RU" dirty="0" smtClean="0"/>
              <a:t>62</a:t>
            </a:r>
            <a:r>
              <a:rPr lang="ru-RU" dirty="0" smtClean="0"/>
              <a:t>» Октябрьского </a:t>
            </a:r>
            <a:r>
              <a:rPr lang="ru-RU" dirty="0" smtClean="0"/>
              <a:t>района </a:t>
            </a:r>
          </a:p>
          <a:p>
            <a:pPr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smtClean="0"/>
              <a:t>города Саратова</a:t>
            </a:r>
          </a:p>
          <a:p>
            <a:pPr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err="1" smtClean="0"/>
              <a:t>Нетреба</a:t>
            </a:r>
            <a:r>
              <a:rPr lang="ru-RU" dirty="0" smtClean="0"/>
              <a:t> Елены Владимировны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7952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4775" y="288100"/>
            <a:ext cx="6512511" cy="1143000"/>
          </a:xfrm>
        </p:spPr>
        <p:txBody>
          <a:bodyPr/>
          <a:lstStyle/>
          <a:p>
            <a:r>
              <a:rPr lang="ru-RU" dirty="0" smtClean="0"/>
              <a:t>Алгоритм решения задач № 23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618989" y="2272222"/>
            <a:ext cx="6400800" cy="3474720"/>
          </a:xfrm>
        </p:spPr>
        <p:txBody>
          <a:bodyPr/>
          <a:lstStyle/>
          <a:p>
            <a:r>
              <a:rPr lang="ru-RU" dirty="0" smtClean="0"/>
              <a:t>1. Преобразовать выражение, которым задается функция.</a:t>
            </a:r>
          </a:p>
          <a:p>
            <a:r>
              <a:rPr lang="ru-RU" dirty="0" smtClean="0"/>
              <a:t>2. Рассмотреть ОДЗ.</a:t>
            </a:r>
          </a:p>
          <a:p>
            <a:r>
              <a:rPr lang="ru-RU" dirty="0" smtClean="0"/>
              <a:t>3.  Построить график, с учётом ОДЗ.( учитывая точки разрыва функции)</a:t>
            </a:r>
          </a:p>
          <a:p>
            <a:r>
              <a:rPr lang="ru-RU" dirty="0" smtClean="0"/>
              <a:t>4. Провести прямые у=</a:t>
            </a:r>
            <a:r>
              <a:rPr lang="en-US" dirty="0" smtClean="0"/>
              <a:t>m </a:t>
            </a:r>
            <a:r>
              <a:rPr lang="ru-RU" dirty="0" smtClean="0"/>
              <a:t>или у= </a:t>
            </a:r>
            <a:r>
              <a:rPr lang="en-US" dirty="0" err="1" smtClean="0"/>
              <a:t>kx</a:t>
            </a:r>
            <a:r>
              <a:rPr lang="ru-RU" dirty="0" smtClean="0"/>
              <a:t>, согласно условию задачи</a:t>
            </a:r>
          </a:p>
          <a:p>
            <a:r>
              <a:rPr lang="ru-RU" dirty="0" smtClean="0"/>
              <a:t>5. Записать ответ.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7766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Прямая соединительная линия 44"/>
          <p:cNvCxnSpPr/>
          <p:nvPr/>
        </p:nvCxnSpPr>
        <p:spPr>
          <a:xfrm flipV="1">
            <a:off x="1008659" y="6857999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Прямоугольник 62"/>
          <p:cNvSpPr/>
          <p:nvPr/>
        </p:nvSpPr>
        <p:spPr>
          <a:xfrm>
            <a:off x="261257" y="195943"/>
            <a:ext cx="867373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ea typeface="Times New Roman" pitchFamily="18" charset="0"/>
                <a:cs typeface="TimesNewRoman,Bold"/>
              </a:rPr>
              <a:t>Демонстрационный вариант</a:t>
            </a:r>
            <a:endParaRPr lang="ru-RU" sz="1050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ea typeface="Times New Roman" pitchFamily="18" charset="0"/>
                <a:cs typeface="TimesNewRoman,Bold"/>
              </a:rPr>
              <a:t>контрольных измерительных материалов для проведения</a:t>
            </a:r>
            <a:endParaRPr lang="ru-RU" sz="1050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ea typeface="Times New Roman" pitchFamily="18" charset="0"/>
                <a:cs typeface="TimesNewRoman,Bold"/>
              </a:rPr>
              <a:t>в 2019 году основного государственного экзамена</a:t>
            </a:r>
            <a:endParaRPr lang="ru-RU" sz="1050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ea typeface="Times New Roman" pitchFamily="18" charset="0"/>
                <a:cs typeface="TimesNewRoman,Bold"/>
              </a:rPr>
              <a:t>по МАТЕМАТИКЕ</a:t>
            </a:r>
            <a:endParaRPr lang="ru-RU" sz="2800" dirty="0" smtClean="0"/>
          </a:p>
        </p:txBody>
      </p:sp>
      <p:pic>
        <p:nvPicPr>
          <p:cNvPr id="64" name="Рисунок 8" descr="http://skrinshoter.ru/s/111116/wYQDR3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1685108"/>
            <a:ext cx="9144000" cy="10319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5" name="Прямоугольник 64"/>
          <p:cNvSpPr/>
          <p:nvPr/>
        </p:nvSpPr>
        <p:spPr>
          <a:xfrm>
            <a:off x="222069" y="2886891"/>
            <a:ext cx="8921931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000" dirty="0" smtClean="0">
                <a:cs typeface="Times New Roman" pitchFamily="18" charset="0"/>
              </a:rPr>
              <a:t>Решение:</a:t>
            </a:r>
          </a:p>
          <a:p>
            <a:pPr>
              <a:buNone/>
            </a:pPr>
            <a:r>
              <a:rPr lang="ru-RU" dirty="0" smtClean="0">
                <a:cs typeface="Times New Roman" pitchFamily="18" charset="0"/>
              </a:rPr>
              <a:t>Преобразуем функцию, приведем ее к какому-нибудь знакомому виду уравнения линии. </a:t>
            </a:r>
          </a:p>
          <a:p>
            <a:pPr>
              <a:buNone/>
            </a:pPr>
            <a:r>
              <a:rPr lang="ru-RU" dirty="0" smtClean="0">
                <a:cs typeface="Times New Roman" pitchFamily="18" charset="0"/>
              </a:rPr>
              <a:t>Выпишем числитель, решим биквадратное уравнение, разложим числитель на множители. </a:t>
            </a:r>
          </a:p>
          <a:p>
            <a:pPr algn="ctr">
              <a:buNone/>
            </a:pPr>
            <a:r>
              <a:rPr lang="en-US" sz="2400" dirty="0" smtClean="0">
                <a:cs typeface="Times New Roman" pitchFamily="18" charset="0"/>
              </a:rPr>
              <a:t>x</a:t>
            </a:r>
            <a:r>
              <a:rPr lang="en-US" sz="2400" baseline="30000" dirty="0" smtClean="0">
                <a:cs typeface="Times New Roman" pitchFamily="18" charset="0"/>
              </a:rPr>
              <a:t>4</a:t>
            </a:r>
            <a:r>
              <a:rPr lang="en-US" sz="2400" dirty="0" smtClean="0">
                <a:cs typeface="Times New Roman" pitchFamily="18" charset="0"/>
              </a:rPr>
              <a:t>-13x</a:t>
            </a:r>
            <a:r>
              <a:rPr lang="en-US" sz="2400" baseline="30000" dirty="0" smtClean="0">
                <a:cs typeface="Times New Roman" pitchFamily="18" charset="0"/>
              </a:rPr>
              <a:t>2</a:t>
            </a:r>
            <a:r>
              <a:rPr lang="en-US" sz="2400" dirty="0" smtClean="0">
                <a:cs typeface="Times New Roman" pitchFamily="18" charset="0"/>
              </a:rPr>
              <a:t>+36=(x</a:t>
            </a:r>
            <a:r>
              <a:rPr lang="en-US" sz="2400" baseline="30000" dirty="0" smtClean="0">
                <a:cs typeface="Times New Roman" pitchFamily="18" charset="0"/>
              </a:rPr>
              <a:t>2</a:t>
            </a:r>
            <a:r>
              <a:rPr lang="en-US" sz="2400" dirty="0" smtClean="0">
                <a:cs typeface="Times New Roman" pitchFamily="18" charset="0"/>
              </a:rPr>
              <a:t>-4)(x</a:t>
            </a:r>
            <a:r>
              <a:rPr lang="en-US" sz="2400" baseline="30000" dirty="0" smtClean="0">
                <a:cs typeface="Times New Roman" pitchFamily="18" charset="0"/>
              </a:rPr>
              <a:t>2</a:t>
            </a:r>
            <a:r>
              <a:rPr lang="en-US" sz="2400" dirty="0" smtClean="0">
                <a:cs typeface="Times New Roman" pitchFamily="18" charset="0"/>
              </a:rPr>
              <a:t>-9)=(x-2)(x+2)(x-3)(x+3).</a:t>
            </a:r>
            <a:endParaRPr lang="ru-RU" sz="2400" dirty="0" smtClean="0"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cs typeface="Times New Roman" pitchFamily="18" charset="0"/>
              </a:rPr>
              <a:t> </a:t>
            </a:r>
            <a:endParaRPr lang="ru-RU" dirty="0" smtClean="0"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cs typeface="Times New Roman" pitchFamily="18" charset="0"/>
              </a:rPr>
              <a:t>Тогда,                                                                             ,</a:t>
            </a:r>
          </a:p>
        </p:txBody>
      </p:sp>
      <p:pic>
        <p:nvPicPr>
          <p:cNvPr id="66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80182" y="5094524"/>
            <a:ext cx="4517334" cy="850667"/>
          </a:xfrm>
          <a:prstGeom prst="rect">
            <a:avLst/>
          </a:prstGeom>
          <a:noFill/>
        </p:spPr>
      </p:pic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621016761"/>
              </p:ext>
            </p:extLst>
          </p:nvPr>
        </p:nvGraphicFramePr>
        <p:xfrm>
          <a:off x="6614524" y="5272079"/>
          <a:ext cx="1765387" cy="495555"/>
        </p:xfrm>
        <a:graphic>
          <a:graphicData uri="http://schemas.openxmlformats.org/presentationml/2006/ole">
            <p:oleObj spid="_x0000_s243723" name="Формула" r:id="rId6" imgW="799753" imgH="203112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607539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Прямая соединительная линия 44"/>
          <p:cNvCxnSpPr/>
          <p:nvPr/>
        </p:nvCxnSpPr>
        <p:spPr>
          <a:xfrm flipV="1">
            <a:off x="1008659" y="6857999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2311" y="635998"/>
            <a:ext cx="8343900" cy="5214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60753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Прямая соединительная линия 46"/>
          <p:cNvCxnSpPr/>
          <p:nvPr/>
        </p:nvCxnSpPr>
        <p:spPr>
          <a:xfrm flipV="1">
            <a:off x="658372" y="5275519"/>
            <a:ext cx="7402741" cy="7916"/>
          </a:xfrm>
          <a:prstGeom prst="line">
            <a:avLst/>
          </a:prstGeom>
          <a:ln w="44450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64827" y="3297887"/>
            <a:ext cx="8729662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flipV="1">
            <a:off x="718457" y="6453052"/>
            <a:ext cx="7171509" cy="39188"/>
          </a:xfrm>
          <a:prstGeom prst="line">
            <a:avLst/>
          </a:prstGeom>
          <a:ln w="47625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8596516" y="316739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-287383"/>
            <a:ext cx="3433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521193" y="324531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521193" y="25999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907129" y="324614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3340714" y="3245321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6557554" y="-169817"/>
            <a:ext cx="15806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точка</a:t>
            </a:r>
            <a:endParaRPr lang="ru-RU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3843972" y="324532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183845" y="354253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5387613" y="324614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2858341" y="3245320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5893341" y="324613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2" name="Полилиния 1"/>
          <p:cNvSpPr/>
          <p:nvPr/>
        </p:nvSpPr>
        <p:spPr>
          <a:xfrm>
            <a:off x="2547257" y="-195943"/>
            <a:ext cx="3566159" cy="6648994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183845" y="552617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flipV="1">
            <a:off x="1008659" y="6857999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6777896" y="4794068"/>
            <a:ext cx="14032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38" name="Овал 37"/>
          <p:cNvSpPr/>
          <p:nvPr/>
        </p:nvSpPr>
        <p:spPr>
          <a:xfrm>
            <a:off x="3540034" y="5225143"/>
            <a:ext cx="130629" cy="104503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4976949" y="5499464"/>
            <a:ext cx="4167051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с=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‒6,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r>
              <a:rPr lang="en-US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с=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‒4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;с=6</a:t>
            </a:r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4558937" y="-169817"/>
            <a:ext cx="4049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-6</a:t>
            </a:r>
            <a:endParaRPr lang="ru-RU" sz="2400" dirty="0"/>
          </a:p>
        </p:txBody>
      </p:sp>
      <p:sp>
        <p:nvSpPr>
          <p:cNvPr id="60" name="Прямоугольник 59"/>
          <p:cNvSpPr/>
          <p:nvPr/>
        </p:nvSpPr>
        <p:spPr>
          <a:xfrm>
            <a:off x="4532811" y="640082"/>
            <a:ext cx="6400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4118385" y="6037730"/>
            <a:ext cx="4411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68" name="Прямоугольник 67"/>
          <p:cNvSpPr/>
          <p:nvPr/>
        </p:nvSpPr>
        <p:spPr>
          <a:xfrm>
            <a:off x="6979023" y="5902835"/>
            <a:ext cx="14388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точка</a:t>
            </a:r>
            <a:endParaRPr lang="ru-RU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4183845" y="504481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183845" y="455538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4190165" y="404024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4529658" y="208473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521193" y="160108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521193" y="111034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V="1">
            <a:off x="710623" y="312079"/>
            <a:ext cx="7402741" cy="7916"/>
          </a:xfrm>
          <a:prstGeom prst="line">
            <a:avLst/>
          </a:prstGeom>
          <a:ln w="44450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Овал 56"/>
          <p:cNvSpPr/>
          <p:nvPr/>
        </p:nvSpPr>
        <p:spPr>
          <a:xfrm flipH="1" flipV="1">
            <a:off x="5982785" y="261255"/>
            <a:ext cx="104505" cy="91442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84370" name="Object 50"/>
          <p:cNvGraphicFramePr>
            <a:graphicFrameLocks noChangeAspect="1"/>
          </p:cNvGraphicFramePr>
          <p:nvPr/>
        </p:nvGraphicFramePr>
        <p:xfrm>
          <a:off x="479425" y="1317625"/>
          <a:ext cx="2070100" cy="541338"/>
        </p:xfrm>
        <a:graphic>
          <a:graphicData uri="http://schemas.openxmlformats.org/presentationml/2006/ole">
            <p:oleObj spid="_x0000_s217175" name="Формула" r:id="rId4" imgW="850900" imgH="228600" progId="Equation.3">
              <p:embed/>
            </p:oleObj>
          </a:graphicData>
        </a:graphic>
      </p:graphicFrame>
      <p:graphicFrame>
        <p:nvGraphicFramePr>
          <p:cNvPr id="184371" name="Object 51"/>
          <p:cNvGraphicFramePr>
            <a:graphicFrameLocks noChangeAspect="1"/>
          </p:cNvGraphicFramePr>
          <p:nvPr/>
        </p:nvGraphicFramePr>
        <p:xfrm>
          <a:off x="660491" y="1841864"/>
          <a:ext cx="1068388" cy="2319610"/>
        </p:xfrm>
        <a:graphic>
          <a:graphicData uri="http://schemas.openxmlformats.org/presentationml/2006/ole">
            <p:oleObj spid="_x0000_s217176" name="Формула" r:id="rId5" imgW="444307" imgH="1117115" progId="Equation.3">
              <p:embed/>
            </p:oleObj>
          </a:graphicData>
        </a:graphic>
      </p:graphicFrame>
      <p:graphicFrame>
        <p:nvGraphicFramePr>
          <p:cNvPr id="184372" name="Object 52"/>
          <p:cNvGraphicFramePr>
            <a:graphicFrameLocks noChangeAspect="1"/>
          </p:cNvGraphicFramePr>
          <p:nvPr/>
        </p:nvGraphicFramePr>
        <p:xfrm>
          <a:off x="581025" y="2246313"/>
          <a:ext cx="1046163" cy="2222500"/>
        </p:xfrm>
        <a:graphic>
          <a:graphicData uri="http://schemas.openxmlformats.org/presentationml/2006/ole">
            <p:oleObj spid="_x0000_s217177" name="Формула" r:id="rId6" imgW="342751" imgH="1117115" progId="Equation.3">
              <p:embed/>
            </p:oleObj>
          </a:graphicData>
        </a:graphic>
      </p:graphicFrame>
      <p:graphicFrame>
        <p:nvGraphicFramePr>
          <p:cNvPr id="184375" name="Object 55"/>
          <p:cNvGraphicFramePr>
            <a:graphicFrameLocks noChangeAspect="1"/>
          </p:cNvGraphicFramePr>
          <p:nvPr/>
        </p:nvGraphicFramePr>
        <p:xfrm>
          <a:off x="1008788" y="-1"/>
          <a:ext cx="854075" cy="2084207"/>
        </p:xfrm>
        <a:graphic>
          <a:graphicData uri="http://schemas.openxmlformats.org/presentationml/2006/ole">
            <p:oleObj spid="_x0000_s217178" name="Формула" r:id="rId7" imgW="355446" imgH="1117115" progId="Equation.3">
              <p:embed/>
            </p:oleObj>
          </a:graphicData>
        </a:graphic>
      </p:graphicFrame>
      <p:graphicFrame>
        <p:nvGraphicFramePr>
          <p:cNvPr id="184376" name="Object 56"/>
          <p:cNvGraphicFramePr>
            <a:graphicFrameLocks noChangeAspect="1"/>
          </p:cNvGraphicFramePr>
          <p:nvPr/>
        </p:nvGraphicFramePr>
        <p:xfrm>
          <a:off x="627018" y="4898571"/>
          <a:ext cx="1201783" cy="2286681"/>
        </p:xfrm>
        <a:graphic>
          <a:graphicData uri="http://schemas.openxmlformats.org/presentationml/2006/ole">
            <p:oleObj spid="_x0000_s217179" name="Формула" r:id="rId8" imgW="444307" imgH="1117115" progId="Equation.3">
              <p:embed/>
            </p:oleObj>
          </a:graphicData>
        </a:graphic>
      </p:graphicFrame>
      <p:graphicFrame>
        <p:nvGraphicFramePr>
          <p:cNvPr id="184377" name="Object 57"/>
          <p:cNvGraphicFramePr>
            <a:graphicFrameLocks noChangeAspect="1"/>
          </p:cNvGraphicFramePr>
          <p:nvPr/>
        </p:nvGraphicFramePr>
        <p:xfrm>
          <a:off x="647700" y="6042025"/>
          <a:ext cx="1527175" cy="2319338"/>
        </p:xfrm>
        <a:graphic>
          <a:graphicData uri="http://schemas.openxmlformats.org/presentationml/2006/ole">
            <p:oleObj spid="_x0000_s217180" name="Формула" r:id="rId9" imgW="634725" imgH="1117115" progId="Equation.3">
              <p:embed/>
            </p:oleObj>
          </a:graphicData>
        </a:graphic>
      </p:graphicFrame>
      <p:cxnSp>
        <p:nvCxnSpPr>
          <p:cNvPr id="42" name="Прямая соединительная линия 41"/>
          <p:cNvCxnSpPr/>
          <p:nvPr/>
        </p:nvCxnSpPr>
        <p:spPr>
          <a:xfrm flipV="1">
            <a:off x="745457" y="1339690"/>
            <a:ext cx="7402741" cy="7916"/>
          </a:xfrm>
          <a:prstGeom prst="line">
            <a:avLst/>
          </a:prstGeom>
          <a:ln w="44450">
            <a:solidFill>
              <a:schemeClr val="accent3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Прямоугольник 47"/>
          <p:cNvSpPr/>
          <p:nvPr/>
        </p:nvSpPr>
        <p:spPr>
          <a:xfrm>
            <a:off x="6709954" y="914400"/>
            <a:ext cx="15806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точки</a:t>
            </a:r>
            <a:endParaRPr lang="ru-RU" dirty="0"/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flipV="1">
            <a:off x="545160" y="4287541"/>
            <a:ext cx="7402741" cy="7916"/>
          </a:xfrm>
          <a:prstGeom prst="line">
            <a:avLst/>
          </a:prstGeom>
          <a:ln w="44450">
            <a:solidFill>
              <a:schemeClr val="accent3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Прямоугольник 50"/>
          <p:cNvSpPr/>
          <p:nvPr/>
        </p:nvSpPr>
        <p:spPr>
          <a:xfrm>
            <a:off x="6313714" y="3592286"/>
            <a:ext cx="15806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07539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4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4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4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4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84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84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2" grpId="0" animBg="1"/>
      <p:bldP spid="46" grpId="0"/>
      <p:bldP spid="38" grpId="0" animBg="1"/>
      <p:bldP spid="58" grpId="0" animBg="1"/>
      <p:bldP spid="68" grpId="0"/>
      <p:bldP spid="57" grpId="0" animBg="1"/>
      <p:bldP spid="48" grpId="1"/>
      <p:bldP spid="48" grpId="2"/>
      <p:bldP spid="51" grpId="1"/>
      <p:bldP spid="51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42913" y="197198"/>
            <a:ext cx="8472488" cy="1677382"/>
          </a:xfrm>
          <a:prstGeom prst="rect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Постройте график функции  </a:t>
            </a:r>
          </a:p>
          <a:p>
            <a:pPr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</a:t>
            </a:r>
          </a:p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не имеет с графиком ни одной общей точки.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19149494"/>
              </p:ext>
            </p:extLst>
          </p:nvPr>
        </p:nvGraphicFramePr>
        <p:xfrm>
          <a:off x="5426076" y="0"/>
          <a:ext cx="2282825" cy="952500"/>
        </p:xfrm>
        <a:graphic>
          <a:graphicData uri="http://schemas.openxmlformats.org/presentationml/2006/ole">
            <p:oleObj spid="_x0000_s122380" name="Формула" r:id="rId4" imgW="939392" imgH="393529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910722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22198" name="Object 3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179617705"/>
              </p:ext>
            </p:extLst>
          </p:nvPr>
        </p:nvGraphicFramePr>
        <p:xfrm>
          <a:off x="441125" y="3312584"/>
          <a:ext cx="4749800" cy="1012825"/>
        </p:xfrm>
        <a:graphic>
          <a:graphicData uri="http://schemas.openxmlformats.org/presentationml/2006/ole">
            <p:oleObj spid="_x0000_s122381" name="Уравнение" r:id="rId5" imgW="1955800" imgH="419100" progId="Equation.3">
              <p:embed/>
            </p:oleObj>
          </a:graphicData>
        </a:graphic>
      </p:graphicFrame>
      <p:graphicFrame>
        <p:nvGraphicFramePr>
          <p:cNvPr id="122201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8639805"/>
              </p:ext>
            </p:extLst>
          </p:nvPr>
        </p:nvGraphicFramePr>
        <p:xfrm>
          <a:off x="441125" y="4408858"/>
          <a:ext cx="8207375" cy="490538"/>
        </p:xfrm>
        <a:graphic>
          <a:graphicData uri="http://schemas.openxmlformats.org/presentationml/2006/ole">
            <p:oleObj spid="_x0000_s122382" name="Уравнение" r:id="rId6" imgW="3378200" imgH="203200" progId="Equation.3">
              <p:embed/>
            </p:oleObj>
          </a:graphicData>
        </a:graphic>
      </p:graphicFrame>
      <p:graphicFrame>
        <p:nvGraphicFramePr>
          <p:cNvPr id="122202" name="Object 3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45063707"/>
              </p:ext>
            </p:extLst>
          </p:nvPr>
        </p:nvGraphicFramePr>
        <p:xfrm>
          <a:off x="442913" y="2327437"/>
          <a:ext cx="2282825" cy="952500"/>
        </p:xfrm>
        <a:graphic>
          <a:graphicData uri="http://schemas.openxmlformats.org/presentationml/2006/ole">
            <p:oleObj spid="_x0000_s122383" name="Формула" r:id="rId7" imgW="939392" imgH="393529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57566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" name="Прямая соединительная линия 36"/>
          <p:cNvCxnSpPr/>
          <p:nvPr/>
        </p:nvCxnSpPr>
        <p:spPr>
          <a:xfrm flipV="1">
            <a:off x="814387" y="3300248"/>
            <a:ext cx="7515225" cy="1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олилиния 3"/>
          <p:cNvSpPr/>
          <p:nvPr/>
        </p:nvSpPr>
        <p:spPr>
          <a:xfrm flipH="1">
            <a:off x="635000" y="-651505"/>
            <a:ext cx="3676914" cy="3708400"/>
          </a:xfrm>
          <a:custGeom>
            <a:avLst/>
            <a:gdLst>
              <a:gd name="connsiteX0" fmla="*/ 0 w 3708400"/>
              <a:gd name="connsiteY0" fmla="*/ 0 h 3708400"/>
              <a:gd name="connsiteX1" fmla="*/ 245534 w 3708400"/>
              <a:gd name="connsiteY1" fmla="*/ 1981200 h 3708400"/>
              <a:gd name="connsiteX2" fmla="*/ 745067 w 3708400"/>
              <a:gd name="connsiteY2" fmla="*/ 2971800 h 3708400"/>
              <a:gd name="connsiteX3" fmla="*/ 1735667 w 3708400"/>
              <a:gd name="connsiteY3" fmla="*/ 3462866 h 3708400"/>
              <a:gd name="connsiteX4" fmla="*/ 3708400 w 3708400"/>
              <a:gd name="connsiteY4" fmla="*/ 3708400 h 370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8400" h="3708400">
                <a:moveTo>
                  <a:pt x="0" y="0"/>
                </a:moveTo>
                <a:cubicBezTo>
                  <a:pt x="60678" y="742950"/>
                  <a:pt x="121356" y="1485900"/>
                  <a:pt x="245534" y="1981200"/>
                </a:cubicBezTo>
                <a:cubicBezTo>
                  <a:pt x="369712" y="2476500"/>
                  <a:pt x="496712" y="2724856"/>
                  <a:pt x="745067" y="2971800"/>
                </a:cubicBezTo>
                <a:cubicBezTo>
                  <a:pt x="993422" y="3218744"/>
                  <a:pt x="1241778" y="3340099"/>
                  <a:pt x="1735667" y="3462866"/>
                </a:cubicBezTo>
                <a:cubicBezTo>
                  <a:pt x="2229556" y="3585633"/>
                  <a:pt x="2968978" y="3647016"/>
                  <a:pt x="3708400" y="3708400"/>
                </a:cubicBezTo>
              </a:path>
            </a:pathLst>
          </a:cu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43" name="Прямая соединительная линия 42"/>
          <p:cNvCxnSpPr/>
          <p:nvPr/>
        </p:nvCxnSpPr>
        <p:spPr>
          <a:xfrm flipV="1">
            <a:off x="814387" y="3300438"/>
            <a:ext cx="7515225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97026614"/>
              </p:ext>
            </p:extLst>
          </p:nvPr>
        </p:nvGraphicFramePr>
        <p:xfrm>
          <a:off x="2032347" y="-9535"/>
          <a:ext cx="1389062" cy="952500"/>
        </p:xfrm>
        <a:graphic>
          <a:graphicData uri="http://schemas.openxmlformats.org/presentationml/2006/ole">
            <p:oleObj spid="_x0000_s180312" name="Формула" r:id="rId4" imgW="571252" imgH="393529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02966" y="165521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207169" y="4303184"/>
            <a:ext cx="8729662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8586323" y="4224335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552006" y="429080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572000" y="291467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5424488" y="43005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366962" y="430056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7283630" y="2834368"/>
            <a:ext cx="9444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 =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7283630" y="2250573"/>
            <a:ext cx="12137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 =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1,5</a:t>
            </a:r>
            <a:endParaRPr lang="ru-RU" dirty="0"/>
          </a:p>
        </p:txBody>
      </p:sp>
      <p:sp>
        <p:nvSpPr>
          <p:cNvPr id="50" name="Прямоугольник 49"/>
          <p:cNvSpPr/>
          <p:nvPr/>
        </p:nvSpPr>
        <p:spPr>
          <a:xfrm>
            <a:off x="4572000" y="2352701"/>
            <a:ext cx="5693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1,5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3319462" y="430053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130854" y="506732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6376988" y="43005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60" name="Прямоугольник 59"/>
          <p:cNvSpPr/>
          <p:nvPr/>
        </p:nvSpPr>
        <p:spPr>
          <a:xfrm>
            <a:off x="4572000" y="108108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1419225" y="430053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7377112" y="43005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5" name="Полилиния 4"/>
          <p:cNvSpPr/>
          <p:nvPr/>
        </p:nvSpPr>
        <p:spPr>
          <a:xfrm flipV="1">
            <a:off x="4833499" y="3544385"/>
            <a:ext cx="3699933" cy="3716867"/>
          </a:xfrm>
          <a:custGeom>
            <a:avLst/>
            <a:gdLst>
              <a:gd name="connsiteX0" fmla="*/ 3699933 w 3699933"/>
              <a:gd name="connsiteY0" fmla="*/ 3716867 h 3716867"/>
              <a:gd name="connsiteX1" fmla="*/ 1727200 w 3699933"/>
              <a:gd name="connsiteY1" fmla="*/ 3471333 h 3716867"/>
              <a:gd name="connsiteX2" fmla="*/ 736600 w 3699933"/>
              <a:gd name="connsiteY2" fmla="*/ 2971800 h 3716867"/>
              <a:gd name="connsiteX3" fmla="*/ 245533 w 3699933"/>
              <a:gd name="connsiteY3" fmla="*/ 1989667 h 3716867"/>
              <a:gd name="connsiteX4" fmla="*/ 0 w 3699933"/>
              <a:gd name="connsiteY4" fmla="*/ 0 h 3716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99933" h="3716867">
                <a:moveTo>
                  <a:pt x="3699933" y="3716867"/>
                </a:moveTo>
                <a:cubicBezTo>
                  <a:pt x="2960511" y="3656189"/>
                  <a:pt x="2221089" y="3595511"/>
                  <a:pt x="1727200" y="3471333"/>
                </a:cubicBezTo>
                <a:cubicBezTo>
                  <a:pt x="1233311" y="3347155"/>
                  <a:pt x="983544" y="3218744"/>
                  <a:pt x="736600" y="2971800"/>
                </a:cubicBezTo>
                <a:cubicBezTo>
                  <a:pt x="489655" y="2724856"/>
                  <a:pt x="368300" y="2484967"/>
                  <a:pt x="245533" y="1989667"/>
                </a:cubicBezTo>
                <a:cubicBezTo>
                  <a:pt x="122766" y="1494367"/>
                  <a:pt x="61383" y="747183"/>
                  <a:pt x="0" y="0"/>
                </a:cubicBezTo>
              </a:path>
            </a:pathLst>
          </a:cu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35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50283628"/>
              </p:ext>
            </p:extLst>
          </p:nvPr>
        </p:nvGraphicFramePr>
        <p:xfrm>
          <a:off x="214040" y="710661"/>
          <a:ext cx="2065337" cy="490538"/>
        </p:xfrm>
        <a:graphic>
          <a:graphicData uri="http://schemas.openxmlformats.org/presentationml/2006/ole">
            <p:oleObj spid="_x0000_s180313" name="Уравнение" r:id="rId5" imgW="850531" imgH="203112" progId="Equation.3">
              <p:embed/>
            </p:oleObj>
          </a:graphicData>
        </a:graphic>
      </p:graphicFrame>
      <p:cxnSp>
        <p:nvCxnSpPr>
          <p:cNvPr id="49" name="Прямая соединительная линия 48"/>
          <p:cNvCxnSpPr/>
          <p:nvPr/>
        </p:nvCxnSpPr>
        <p:spPr>
          <a:xfrm flipV="1">
            <a:off x="814387" y="2804080"/>
            <a:ext cx="7515225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Овал 37"/>
          <p:cNvSpPr/>
          <p:nvPr/>
        </p:nvSpPr>
        <p:spPr>
          <a:xfrm>
            <a:off x="2550320" y="2765979"/>
            <a:ext cx="83342" cy="84982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 flipV="1">
            <a:off x="782716" y="5275547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/>
          <p:cNvSpPr/>
          <p:nvPr/>
        </p:nvSpPr>
        <p:spPr>
          <a:xfrm>
            <a:off x="5995088" y="4851235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flipV="1">
            <a:off x="814387" y="4040553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782716" y="3567955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 flipV="1">
            <a:off x="782715" y="1325639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Прямоугольник 47"/>
          <p:cNvSpPr/>
          <p:nvPr/>
        </p:nvSpPr>
        <p:spPr>
          <a:xfrm>
            <a:off x="6683465" y="871268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52" name="Овал 51"/>
          <p:cNvSpPr/>
          <p:nvPr/>
        </p:nvSpPr>
        <p:spPr>
          <a:xfrm>
            <a:off x="5038547" y="5233056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5844473" y="3994072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4020687" y="127789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2685072" y="6032491"/>
            <a:ext cx="3773854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 =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m =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1,5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75669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2" grpId="0"/>
      <p:bldP spid="44" grpId="0"/>
      <p:bldP spid="5" grpId="0" animBg="1"/>
      <p:bldP spid="38" grpId="0" animBg="1"/>
      <p:bldP spid="41" grpId="0"/>
      <p:bldP spid="41" grpId="1"/>
      <p:bldP spid="46" grpId="0"/>
      <p:bldP spid="46" grpId="1"/>
      <p:bldP spid="48" grpId="0"/>
      <p:bldP spid="48" grpId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42913" y="188731"/>
            <a:ext cx="8040687" cy="1677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Постройте график функции  </a:t>
            </a:r>
          </a:p>
          <a:p>
            <a:pPr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 </a:t>
            </a:r>
          </a:p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 графиком две общие точки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10731109"/>
              </p:ext>
            </p:extLst>
          </p:nvPr>
        </p:nvGraphicFramePr>
        <p:xfrm>
          <a:off x="5456238" y="-47097"/>
          <a:ext cx="2220912" cy="1014413"/>
        </p:xfrm>
        <a:graphic>
          <a:graphicData uri="http://schemas.openxmlformats.org/presentationml/2006/ole">
            <p:oleObj spid="_x0000_s181417" name="Уравнение" r:id="rId4" imgW="914400" imgH="41910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924639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22198" name="Object 3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60358193"/>
              </p:ext>
            </p:extLst>
          </p:nvPr>
        </p:nvGraphicFramePr>
        <p:xfrm>
          <a:off x="474663" y="3250873"/>
          <a:ext cx="4843463" cy="1074738"/>
        </p:xfrm>
        <a:graphic>
          <a:graphicData uri="http://schemas.openxmlformats.org/presentationml/2006/ole">
            <p:oleObj spid="_x0000_s181418" name="Уравнение" r:id="rId5" imgW="1993900" imgH="444500" progId="Equation.3">
              <p:embed/>
            </p:oleObj>
          </a:graphicData>
        </a:graphic>
      </p:graphicFrame>
      <p:graphicFrame>
        <p:nvGraphicFramePr>
          <p:cNvPr id="122201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651102124"/>
              </p:ext>
            </p:extLst>
          </p:nvPr>
        </p:nvGraphicFramePr>
        <p:xfrm>
          <a:off x="473075" y="4420530"/>
          <a:ext cx="8110538" cy="490537"/>
        </p:xfrm>
        <a:graphic>
          <a:graphicData uri="http://schemas.openxmlformats.org/presentationml/2006/ole">
            <p:oleObj spid="_x0000_s181419" name="Уравнение" r:id="rId6" imgW="3340100" imgH="203200" progId="Equation.3">
              <p:embed/>
            </p:oleObj>
          </a:graphicData>
        </a:graphic>
      </p:graphicFrame>
      <p:graphicFrame>
        <p:nvGraphicFramePr>
          <p:cNvPr id="122202" name="Object 3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92726638"/>
              </p:ext>
            </p:extLst>
          </p:nvPr>
        </p:nvGraphicFramePr>
        <p:xfrm>
          <a:off x="473075" y="2268214"/>
          <a:ext cx="2220912" cy="1012825"/>
        </p:xfrm>
        <a:graphic>
          <a:graphicData uri="http://schemas.openxmlformats.org/presentationml/2006/ole">
            <p:oleObj spid="_x0000_s181420" name="Уравнение" r:id="rId7" imgW="914400" imgH="4191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21946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Прямая соединительная линия 46"/>
          <p:cNvCxnSpPr/>
          <p:nvPr/>
        </p:nvCxnSpPr>
        <p:spPr>
          <a:xfrm flipV="1">
            <a:off x="782716" y="1574746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207169" y="2085558"/>
            <a:ext cx="8729662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flipV="1">
            <a:off x="772047" y="5025386"/>
            <a:ext cx="7515225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59212468"/>
              </p:ext>
            </p:extLst>
          </p:nvPr>
        </p:nvGraphicFramePr>
        <p:xfrm>
          <a:off x="2078017" y="128173"/>
          <a:ext cx="1450975" cy="552450"/>
        </p:xfrm>
        <a:graphic>
          <a:graphicData uri="http://schemas.openxmlformats.org/presentationml/2006/ole">
            <p:oleObj spid="_x0000_s182352" name="Уравнение" r:id="rId4" imgW="596900" imgH="22860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8586067" y="1981723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529660" y="203480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563192" y="1228835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915596" y="203562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3349181" y="203480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1078694" y="1405881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точки</a:t>
            </a:r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1077869" y="4601248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точки</a:t>
            </a:r>
            <a:endParaRPr lang="ru-RU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3852439" y="2034810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206395" y="230789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5396080" y="203562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2866808" y="203480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5901808" y="20356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graphicFrame>
        <p:nvGraphicFramePr>
          <p:cNvPr id="35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99106341"/>
              </p:ext>
            </p:extLst>
          </p:nvPr>
        </p:nvGraphicFramePr>
        <p:xfrm>
          <a:off x="303198" y="711397"/>
          <a:ext cx="2035175" cy="490537"/>
        </p:xfrm>
        <a:graphic>
          <a:graphicData uri="http://schemas.openxmlformats.org/presentationml/2006/ole">
            <p:oleObj spid="_x0000_s182353" name="Уравнение" r:id="rId5" imgW="837836" imgH="203112" progId="Equation.3">
              <p:embed/>
            </p:oleObj>
          </a:graphicData>
        </a:graphic>
      </p:graphicFrame>
      <p:cxnSp>
        <p:nvCxnSpPr>
          <p:cNvPr id="49" name="Прямая соединительная линия 48"/>
          <p:cNvCxnSpPr/>
          <p:nvPr/>
        </p:nvCxnSpPr>
        <p:spPr>
          <a:xfrm flipV="1">
            <a:off x="772046" y="1828493"/>
            <a:ext cx="7515225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олилиния 1"/>
          <p:cNvSpPr/>
          <p:nvPr/>
        </p:nvSpPr>
        <p:spPr>
          <a:xfrm rot="10800000">
            <a:off x="3114740" y="1577922"/>
            <a:ext cx="2917758" cy="4445000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4533005" y="1530067"/>
            <a:ext cx="80959" cy="83883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4212715" y="2805604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206395" y="332986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4206395" y="3810181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206395" y="4291535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4206395" y="477288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4206395" y="5286444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endParaRPr lang="ru-RU" sz="2400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flipV="1">
            <a:off x="782716" y="2079226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1074406" y="1972410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6707294" y="1152923"/>
            <a:ext cx="14289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точек</a:t>
            </a:r>
            <a:endParaRPr lang="ru-RU" i="1" dirty="0"/>
          </a:p>
        </p:txBody>
      </p:sp>
      <p:sp>
        <p:nvSpPr>
          <p:cNvPr id="51" name="Овал 50"/>
          <p:cNvSpPr/>
          <p:nvPr/>
        </p:nvSpPr>
        <p:spPr>
          <a:xfrm>
            <a:off x="3235232" y="4978779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2" name="Овал 51"/>
          <p:cNvSpPr/>
          <p:nvPr/>
        </p:nvSpPr>
        <p:spPr>
          <a:xfrm>
            <a:off x="5809999" y="4982895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3" name="Прямая соединительная линия 52"/>
          <p:cNvCxnSpPr/>
          <p:nvPr/>
        </p:nvCxnSpPr>
        <p:spPr>
          <a:xfrm flipV="1">
            <a:off x="779862" y="3298043"/>
            <a:ext cx="7515225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Прямоугольник 53"/>
          <p:cNvSpPr/>
          <p:nvPr/>
        </p:nvSpPr>
        <p:spPr>
          <a:xfrm>
            <a:off x="1078693" y="2867749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точки</a:t>
            </a:r>
            <a:endParaRPr lang="ru-RU" dirty="0"/>
          </a:p>
        </p:txBody>
      </p:sp>
      <p:sp>
        <p:nvSpPr>
          <p:cNvPr id="57" name="Овал 56"/>
          <p:cNvSpPr/>
          <p:nvPr/>
        </p:nvSpPr>
        <p:spPr>
          <a:xfrm>
            <a:off x="3607736" y="3255552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5435958" y="3263858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4168746" y="1781063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4863471" y="1773750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4026911" y="2038232"/>
            <a:ext cx="80959" cy="83883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2518821" y="6025988"/>
            <a:ext cx="4105676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 </a:t>
            </a:r>
            <a:r>
              <a:rPr lang="en-US" sz="2800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&lt;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&lt; m &lt;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66" name="Овал 65"/>
          <p:cNvSpPr/>
          <p:nvPr/>
        </p:nvSpPr>
        <p:spPr>
          <a:xfrm>
            <a:off x="5021169" y="2036401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79652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500"/>
                            </p:stCondLst>
                            <p:childTnLst>
                              <p:par>
                                <p:cTn id="10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1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4" grpId="0"/>
      <p:bldP spid="2" grpId="0" animBg="1"/>
      <p:bldP spid="30" grpId="0" animBg="1"/>
      <p:bldP spid="46" grpId="1"/>
      <p:bldP spid="46" grpId="2"/>
      <p:bldP spid="48" grpId="1"/>
      <p:bldP spid="48" grpId="2"/>
      <p:bldP spid="51" grpId="0" animBg="1"/>
      <p:bldP spid="52" grpId="0" animBg="1"/>
      <p:bldP spid="54" grpId="0"/>
      <p:bldP spid="57" grpId="0" animBg="1"/>
      <p:bldP spid="63" grpId="0" animBg="1"/>
      <p:bldP spid="64" grpId="0" animBg="1"/>
      <p:bldP spid="65" grpId="0" animBg="1"/>
      <p:bldP spid="38" grpId="0" animBg="1"/>
      <p:bldP spid="58" grpId="0" animBg="1"/>
      <p:bldP spid="66" grpId="0" animBg="1"/>
      <p:bldP spid="6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1456" y="154037"/>
            <a:ext cx="8701087" cy="13696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Постройте график функции  </a:t>
            </a:r>
          </a:p>
          <a:p>
            <a:r>
              <a:rPr lang="ru-RU" sz="25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Какое наибольшее число общих точек график данной функции может иметь с прямой, параллельной оси абсцисс</a:t>
            </a:r>
            <a:r>
              <a:rPr lang="ru-RU" sz="25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r>
              <a:rPr lang="ru-RU" sz="25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5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12913027"/>
              </p:ext>
            </p:extLst>
          </p:nvPr>
        </p:nvGraphicFramePr>
        <p:xfrm>
          <a:off x="5129213" y="141288"/>
          <a:ext cx="2343150" cy="614362"/>
        </p:xfrm>
        <a:graphic>
          <a:graphicData uri="http://schemas.openxmlformats.org/presentationml/2006/ole">
            <p:oleObj spid="_x0000_s238613" name="Уравнение" r:id="rId4" imgW="965200" imgH="25400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626634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238599" name="Rectangle 7"/>
          <p:cNvSpPr>
            <a:spLocks noChangeArrowheads="1"/>
          </p:cNvSpPr>
          <p:nvPr/>
        </p:nvSpPr>
        <p:spPr bwMode="auto">
          <a:xfrm>
            <a:off x="1045028" y="2119193"/>
            <a:ext cx="7419703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Раскрывая модуль, получим, что график функции можно представить следующим образом: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38600" name="Rectangle 8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 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38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38603" name="Rectangle 11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96833" y="4245429"/>
            <a:ext cx="65053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Построим квадратичные параболы, учитывая область определения каждой функции</a:t>
            </a:r>
            <a:r>
              <a:rPr lang="en-US" sz="2000" dirty="0" smtClean="0"/>
              <a:t>.</a:t>
            </a:r>
            <a:endParaRPr lang="ru-RU" sz="2000" dirty="0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07747711"/>
              </p:ext>
            </p:extLst>
          </p:nvPr>
        </p:nvGraphicFramePr>
        <p:xfrm>
          <a:off x="2208011" y="2893513"/>
          <a:ext cx="4518465" cy="1240076"/>
        </p:xfrm>
        <a:graphic>
          <a:graphicData uri="http://schemas.openxmlformats.org/presentationml/2006/ole">
            <p:oleObj spid="_x0000_s238614" name="Формула" r:id="rId5" imgW="1358900" imgH="5080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83812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лилиния 1"/>
          <p:cNvSpPr/>
          <p:nvPr/>
        </p:nvSpPr>
        <p:spPr>
          <a:xfrm>
            <a:off x="4480496" y="554326"/>
            <a:ext cx="3136539" cy="5210951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317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4" name="Рисунок 8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944" b="-400"/>
          <a:stretch/>
        </p:blipFill>
        <p:spPr>
          <a:xfrm flipH="1">
            <a:off x="4569147" y="546097"/>
            <a:ext cx="3076251" cy="5255986"/>
          </a:xfrm>
          <a:prstGeom prst="rect">
            <a:avLst/>
          </a:prstGeom>
        </p:spPr>
      </p:pic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83475" y="5271440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944" b="-400"/>
          <a:stretch/>
        </p:blipFill>
        <p:spPr>
          <a:xfrm>
            <a:off x="1503949" y="562793"/>
            <a:ext cx="3068051" cy="5255986"/>
          </a:xfrm>
          <a:prstGeom prst="rect">
            <a:avLst/>
          </a:prstGeom>
        </p:spPr>
      </p:pic>
      <p:cxnSp>
        <p:nvCxnSpPr>
          <p:cNvPr id="47" name="Прямая соединительная линия 46"/>
          <p:cNvCxnSpPr/>
          <p:nvPr/>
        </p:nvCxnSpPr>
        <p:spPr>
          <a:xfrm>
            <a:off x="867378" y="5771000"/>
            <a:ext cx="7419674" cy="1639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59121" y="5143622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6862198" y="4090702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flipV="1">
            <a:off x="855133" y="4532279"/>
            <a:ext cx="7414986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4183845" y="600877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6875062" y="5675977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58" name="Прямоугольник 57"/>
          <p:cNvSpPr/>
          <p:nvPr/>
        </p:nvSpPr>
        <p:spPr>
          <a:xfrm>
            <a:off x="1637852" y="5903255"/>
            <a:ext cx="5878725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наибольшее число точек </a:t>
            </a:r>
          </a:p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пересечения равно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 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1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&lt; m &lt;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1372419" y="5218784"/>
            <a:ext cx="2993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-5   -4   -3   -2   -1</a:t>
            </a:r>
            <a:endParaRPr lang="ru-RU" sz="2500" dirty="0"/>
          </a:p>
        </p:txBody>
      </p:sp>
      <p:sp>
        <p:nvSpPr>
          <p:cNvPr id="30" name="Овал 29"/>
          <p:cNvSpPr/>
          <p:nvPr/>
        </p:nvSpPr>
        <p:spPr>
          <a:xfrm>
            <a:off x="2295684" y="4486719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рямоугольник 69"/>
          <p:cNvSpPr/>
          <p:nvPr/>
        </p:nvSpPr>
        <p:spPr>
          <a:xfrm>
            <a:off x="4571761" y="406931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563296" y="358566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563296" y="309491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V="1">
            <a:off x="848192" y="796834"/>
            <a:ext cx="7316094" cy="14828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Прямоугольник 74"/>
          <p:cNvSpPr/>
          <p:nvPr/>
        </p:nvSpPr>
        <p:spPr>
          <a:xfrm>
            <a:off x="5656420" y="315293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76" name="Овал 75"/>
          <p:cNvSpPr/>
          <p:nvPr/>
        </p:nvSpPr>
        <p:spPr>
          <a:xfrm>
            <a:off x="1507909" y="726160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Овал 76"/>
          <p:cNvSpPr/>
          <p:nvPr/>
        </p:nvSpPr>
        <p:spPr>
          <a:xfrm>
            <a:off x="7550864" y="715790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3818527" y="4481349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6777844" y="4481349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Овал 72"/>
          <p:cNvSpPr/>
          <p:nvPr/>
        </p:nvSpPr>
        <p:spPr>
          <a:xfrm>
            <a:off x="5250994" y="4482448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1" name="Прямая соединительная линия 80"/>
          <p:cNvCxnSpPr/>
          <p:nvPr/>
        </p:nvCxnSpPr>
        <p:spPr>
          <a:xfrm flipV="1">
            <a:off x="853717" y="1088713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Прямоугольник 81"/>
          <p:cNvSpPr/>
          <p:nvPr/>
        </p:nvSpPr>
        <p:spPr>
          <a:xfrm>
            <a:off x="5659070" y="989139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83" name="Овал 82"/>
          <p:cNvSpPr/>
          <p:nvPr/>
        </p:nvSpPr>
        <p:spPr>
          <a:xfrm>
            <a:off x="4541649" y="1038645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6015561" y="572645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3048251" y="5731962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7" name="Овал 86"/>
          <p:cNvSpPr/>
          <p:nvPr/>
        </p:nvSpPr>
        <p:spPr>
          <a:xfrm>
            <a:off x="1639229" y="1064771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Овал 87"/>
          <p:cNvSpPr/>
          <p:nvPr/>
        </p:nvSpPr>
        <p:spPr>
          <a:xfrm>
            <a:off x="7491189" y="1038645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68900509"/>
              </p:ext>
            </p:extLst>
          </p:nvPr>
        </p:nvGraphicFramePr>
        <p:xfrm>
          <a:off x="4931789" y="1502228"/>
          <a:ext cx="2344738" cy="554037"/>
        </p:xfrm>
        <a:graphic>
          <a:graphicData uri="http://schemas.openxmlformats.org/presentationml/2006/ole">
            <p:oleObj spid="_x0000_s188476" name="Уравнение" r:id="rId5" imgW="965200" imgH="228600" progId="Equation.3">
              <p:embed/>
            </p:oleObj>
          </a:graphicData>
        </a:graphic>
      </p:graphicFrame>
      <p:graphicFrame>
        <p:nvGraphicFramePr>
          <p:cNvPr id="68" name="Объект 6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32775346"/>
              </p:ext>
            </p:extLst>
          </p:nvPr>
        </p:nvGraphicFramePr>
        <p:xfrm>
          <a:off x="1987550" y="1152525"/>
          <a:ext cx="2247900" cy="550863"/>
        </p:xfrm>
        <a:graphic>
          <a:graphicData uri="http://schemas.openxmlformats.org/presentationml/2006/ole">
            <p:oleObj spid="_x0000_s188477" name="Формула" r:id="rId6" imgW="927100" imgH="228600" progId="Equation.3">
              <p:embed/>
            </p:oleObj>
          </a:graphicData>
        </a:graphic>
      </p:graphicFrame>
      <p:sp>
        <p:nvSpPr>
          <p:cNvPr id="69" name="Прямоугольник 68"/>
          <p:cNvSpPr/>
          <p:nvPr/>
        </p:nvSpPr>
        <p:spPr>
          <a:xfrm>
            <a:off x="4885011" y="5218784"/>
            <a:ext cx="331052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1    2    3    4    5    6    7</a:t>
            </a:r>
            <a:endParaRPr lang="ru-RU" sz="2500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4563296" y="454139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546457" y="5218503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80" name="Прямоугольник 79"/>
          <p:cNvSpPr/>
          <p:nvPr/>
        </p:nvSpPr>
        <p:spPr>
          <a:xfrm>
            <a:off x="4590743" y="84091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endParaRPr lang="ru-RU" sz="2400" dirty="0"/>
          </a:p>
        </p:txBody>
      </p:sp>
      <p:sp>
        <p:nvSpPr>
          <p:cNvPr id="85" name="Прямоугольник 84"/>
          <p:cNvSpPr/>
          <p:nvPr/>
        </p:nvSpPr>
        <p:spPr>
          <a:xfrm>
            <a:off x="5656419" y="2372636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cxnSp>
        <p:nvCxnSpPr>
          <p:cNvPr id="86" name="Прямая соединительная линия 85"/>
          <p:cNvCxnSpPr/>
          <p:nvPr/>
        </p:nvCxnSpPr>
        <p:spPr>
          <a:xfrm flipV="1">
            <a:off x="859557" y="2801432"/>
            <a:ext cx="7414986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Овал 88"/>
          <p:cNvSpPr/>
          <p:nvPr/>
        </p:nvSpPr>
        <p:spPr>
          <a:xfrm>
            <a:off x="1873775" y="2762924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Овал 89"/>
          <p:cNvSpPr/>
          <p:nvPr/>
        </p:nvSpPr>
        <p:spPr>
          <a:xfrm>
            <a:off x="4225784" y="2757600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Овал 90"/>
          <p:cNvSpPr/>
          <p:nvPr/>
        </p:nvSpPr>
        <p:spPr>
          <a:xfrm>
            <a:off x="7191890" y="2757600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Овал 91"/>
          <p:cNvSpPr/>
          <p:nvPr/>
        </p:nvSpPr>
        <p:spPr>
          <a:xfrm>
            <a:off x="4843989" y="2754665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4179779" y="555140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98508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00"/>
                            </p:stCondLst>
                            <p:childTnLst>
                              <p:par>
                                <p:cTn id="10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0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500"/>
                            </p:stCondLst>
                            <p:childTnLst>
                              <p:par>
                                <p:cTn id="1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00"/>
                            </p:stCondLst>
                            <p:childTnLst>
                              <p:par>
                                <p:cTn id="1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500"/>
                            </p:stCondLst>
                            <p:childTnLst>
                              <p:par>
                                <p:cTn id="1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4" grpId="0"/>
      <p:bldP spid="48" grpId="0"/>
      <p:bldP spid="48" grpId="1"/>
      <p:bldP spid="58" grpId="0" animBg="1"/>
      <p:bldP spid="30" grpId="0" animBg="1"/>
      <p:bldP spid="75" grpId="0"/>
      <p:bldP spid="75" grpId="1"/>
      <p:bldP spid="76" grpId="0" animBg="1"/>
      <p:bldP spid="76" grpId="1" animBg="1"/>
      <p:bldP spid="77" grpId="0" animBg="1"/>
      <p:bldP spid="77" grpId="1" animBg="1"/>
      <p:bldP spid="64" grpId="0" animBg="1"/>
      <p:bldP spid="65" grpId="0" animBg="1"/>
      <p:bldP spid="73" grpId="0" animBg="1"/>
      <p:bldP spid="82" grpId="0"/>
      <p:bldP spid="82" grpId="1"/>
      <p:bldP spid="83" grpId="0" animBg="1"/>
      <p:bldP spid="83" grpId="1" animBg="1"/>
      <p:bldP spid="52" grpId="0" animBg="1"/>
      <p:bldP spid="52" grpId="1" animBg="1"/>
      <p:bldP spid="51" grpId="0" animBg="1"/>
      <p:bldP spid="51" grpId="1" animBg="1"/>
      <p:bldP spid="87" grpId="0" animBg="1"/>
      <p:bldP spid="87" grpId="1" animBg="1"/>
      <p:bldP spid="88" grpId="0" animBg="1"/>
      <p:bldP spid="88" grpId="1" animBg="1"/>
      <p:bldP spid="85" grpId="0"/>
      <p:bldP spid="89" grpId="0" animBg="1"/>
      <p:bldP spid="90" grpId="0" animBg="1"/>
      <p:bldP spid="91" grpId="0" animBg="1"/>
      <p:bldP spid="9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8533" y="290335"/>
            <a:ext cx="8365067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Постройте график функции  </a:t>
            </a:r>
          </a:p>
          <a:p>
            <a:pPr algn="just"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 </a:t>
            </a:r>
          </a:p>
          <a:p>
            <a:pPr algn="just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 графиком ровно одну общую точку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12393593"/>
              </p:ext>
            </p:extLst>
          </p:nvPr>
        </p:nvGraphicFramePr>
        <p:xfrm>
          <a:off x="4994275" y="42335"/>
          <a:ext cx="4071938" cy="1014413"/>
        </p:xfrm>
        <a:graphic>
          <a:graphicData uri="http://schemas.openxmlformats.org/presentationml/2006/ole">
            <p:oleObj spid="_x0000_s189566" name="Уравнение" r:id="rId4" imgW="1676400" imgH="41910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924639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22198" name="Object 3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38002504"/>
              </p:ext>
            </p:extLst>
          </p:nvPr>
        </p:nvGraphicFramePr>
        <p:xfrm>
          <a:off x="442913" y="3349555"/>
          <a:ext cx="7804150" cy="1074738"/>
        </p:xfrm>
        <a:graphic>
          <a:graphicData uri="http://schemas.openxmlformats.org/presentationml/2006/ole">
            <p:oleObj spid="_x0000_s189567" name="Уравнение" r:id="rId5" imgW="3213100" imgH="444500" progId="Equation.3">
              <p:embed/>
            </p:oleObj>
          </a:graphicData>
        </a:graphic>
      </p:graphicFrame>
      <p:graphicFrame>
        <p:nvGraphicFramePr>
          <p:cNvPr id="122201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14217913"/>
              </p:ext>
            </p:extLst>
          </p:nvPr>
        </p:nvGraphicFramePr>
        <p:xfrm>
          <a:off x="442913" y="4908661"/>
          <a:ext cx="8261350" cy="490537"/>
        </p:xfrm>
        <a:graphic>
          <a:graphicData uri="http://schemas.openxmlformats.org/presentationml/2006/ole">
            <p:oleObj spid="_x0000_s189568" name="Уравнение" r:id="rId6" imgW="3403600" imgH="203200" progId="Equation.3">
              <p:embed/>
            </p:oleObj>
          </a:graphicData>
        </a:graphic>
      </p:graphicFrame>
      <p:graphicFrame>
        <p:nvGraphicFramePr>
          <p:cNvPr id="122202" name="Object 3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19696158"/>
              </p:ext>
            </p:extLst>
          </p:nvPr>
        </p:nvGraphicFramePr>
        <p:xfrm>
          <a:off x="442913" y="2392068"/>
          <a:ext cx="4071937" cy="1012825"/>
        </p:xfrm>
        <a:graphic>
          <a:graphicData uri="http://schemas.openxmlformats.org/presentationml/2006/ole">
            <p:oleObj spid="_x0000_s189569" name="Уравнение" r:id="rId7" imgW="1676400" imgH="419100" progId="Equation.3">
              <p:embed/>
            </p:oleObj>
          </a:graphicData>
        </a:graphic>
      </p:graphicFrame>
      <p:graphicFrame>
        <p:nvGraphicFramePr>
          <p:cNvPr id="10" name="Object 3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04360010"/>
              </p:ext>
            </p:extLst>
          </p:nvPr>
        </p:nvGraphicFramePr>
        <p:xfrm>
          <a:off x="1787525" y="4344988"/>
          <a:ext cx="4375150" cy="541337"/>
        </p:xfrm>
        <a:graphic>
          <a:graphicData uri="http://schemas.openxmlformats.org/presentationml/2006/ole">
            <p:oleObj spid="_x0000_s189570" name="Формула" r:id="rId8" imgW="1803400" imgH="2286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5387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6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 стрелкой 10"/>
          <p:cNvCxnSpPr/>
          <p:nvPr/>
        </p:nvCxnSpPr>
        <p:spPr>
          <a:xfrm>
            <a:off x="198361" y="335496"/>
            <a:ext cx="8729662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883306" y="6366250"/>
            <a:ext cx="7424369" cy="6716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flipV="1">
            <a:off x="862902" y="5272493"/>
            <a:ext cx="7424369" cy="1486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80454425"/>
              </p:ext>
            </p:extLst>
          </p:nvPr>
        </p:nvGraphicFramePr>
        <p:xfrm>
          <a:off x="452438" y="915988"/>
          <a:ext cx="2371725" cy="541337"/>
        </p:xfrm>
        <a:graphic>
          <a:graphicData uri="http://schemas.openxmlformats.org/presentationml/2006/ole">
            <p:oleObj spid="_x0000_s190516" name="Формула" r:id="rId4" imgW="977900" imgH="22860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91866" y="440073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8652428" y="229507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229691" y="-177966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524039" y="29475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911312" y="2951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3317486" y="30408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6897188" y="4804535"/>
            <a:ext cx="14891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точка</a:t>
            </a:r>
            <a:endParaRPr lang="ru-RU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3820744" y="30408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183920" y="207977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-4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5391796" y="29512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2835113" y="30408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-3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5897524" y="295125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graphicFrame>
        <p:nvGraphicFramePr>
          <p:cNvPr id="35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90231935"/>
              </p:ext>
            </p:extLst>
          </p:nvPr>
        </p:nvGraphicFramePr>
        <p:xfrm>
          <a:off x="124351" y="1458497"/>
          <a:ext cx="2035175" cy="490537"/>
        </p:xfrm>
        <a:graphic>
          <a:graphicData uri="http://schemas.openxmlformats.org/presentationml/2006/ole">
            <p:oleObj spid="_x0000_s190517" name="Уравнение" r:id="rId5" imgW="837836" imgH="203112" progId="Equation.3">
              <p:embed/>
            </p:oleObj>
          </a:graphicData>
        </a:graphic>
      </p:graphicFrame>
      <p:sp>
        <p:nvSpPr>
          <p:cNvPr id="2" name="Полилиния 1"/>
          <p:cNvSpPr/>
          <p:nvPr/>
        </p:nvSpPr>
        <p:spPr>
          <a:xfrm rot="10800000" flipV="1">
            <a:off x="3526970" y="0"/>
            <a:ext cx="3618412" cy="6367855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179369" y="3060734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-6</a:t>
            </a:r>
            <a:endParaRPr lang="ru-RU" sz="24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179369" y="108067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4180800" y="4055144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-8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4031985" y="5050881"/>
            <a:ext cx="5950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-10</a:t>
            </a:r>
            <a:endParaRPr lang="ru-RU" sz="2400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822960" y="5969727"/>
            <a:ext cx="1384663" cy="474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-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12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,25</a:t>
            </a:r>
            <a:endParaRPr lang="ru-RU" sz="2400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>
            <a:off x="883306" y="1847870"/>
            <a:ext cx="7403965" cy="4189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6891841" y="1345474"/>
            <a:ext cx="14032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7001692" y="5863097"/>
            <a:ext cx="14948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точка</a:t>
            </a:r>
            <a:endParaRPr lang="ru-RU" i="1" dirty="0"/>
          </a:p>
        </p:txBody>
      </p:sp>
      <p:sp>
        <p:nvSpPr>
          <p:cNvPr id="52" name="Овал 51"/>
          <p:cNvSpPr/>
          <p:nvPr/>
        </p:nvSpPr>
        <p:spPr>
          <a:xfrm>
            <a:off x="4524039" y="5235691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3" name="Прямая соединительная линия 52"/>
          <p:cNvCxnSpPr/>
          <p:nvPr/>
        </p:nvCxnSpPr>
        <p:spPr>
          <a:xfrm>
            <a:off x="862902" y="3304557"/>
            <a:ext cx="7424369" cy="0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Прямоугольник 53"/>
          <p:cNvSpPr/>
          <p:nvPr/>
        </p:nvSpPr>
        <p:spPr>
          <a:xfrm>
            <a:off x="6878175" y="2869479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точка</a:t>
            </a:r>
            <a:endParaRPr lang="ru-RU" dirty="0"/>
          </a:p>
        </p:txBody>
      </p:sp>
      <p:sp>
        <p:nvSpPr>
          <p:cNvPr id="63" name="Овал 62"/>
          <p:cNvSpPr/>
          <p:nvPr/>
        </p:nvSpPr>
        <p:spPr>
          <a:xfrm>
            <a:off x="6490755" y="3261143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6005040" y="5232263"/>
            <a:ext cx="80959" cy="83883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6764424" y="1810795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/>
          <p:cNvSpPr/>
          <p:nvPr/>
        </p:nvSpPr>
        <p:spPr>
          <a:xfrm>
            <a:off x="2343554" y="30408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-4</a:t>
            </a:r>
            <a:endParaRPr lang="ru-RU" sz="2400" dirty="0"/>
          </a:p>
        </p:txBody>
      </p:sp>
      <p:sp>
        <p:nvSpPr>
          <p:cNvPr id="60" name="Прямоугольник 59"/>
          <p:cNvSpPr/>
          <p:nvPr/>
        </p:nvSpPr>
        <p:spPr>
          <a:xfrm>
            <a:off x="1188721" y="4820194"/>
            <a:ext cx="13585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= -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67" name="Овал 66"/>
          <p:cNvSpPr/>
          <p:nvPr/>
        </p:nvSpPr>
        <p:spPr>
          <a:xfrm>
            <a:off x="4034788" y="3261143"/>
            <a:ext cx="80959" cy="83883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Прямоугольник 67"/>
          <p:cNvSpPr/>
          <p:nvPr/>
        </p:nvSpPr>
        <p:spPr>
          <a:xfrm>
            <a:off x="862149" y="2834640"/>
            <a:ext cx="11495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= -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6371616" y="2921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6883736" y="2921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7363459" y="29106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72" name="Овал 71"/>
          <p:cNvSpPr/>
          <p:nvPr/>
        </p:nvSpPr>
        <p:spPr>
          <a:xfrm>
            <a:off x="5272936" y="6335162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Овал 72"/>
          <p:cNvSpPr/>
          <p:nvPr/>
        </p:nvSpPr>
        <p:spPr>
          <a:xfrm>
            <a:off x="3733028" y="1810796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3074645" y="6334780"/>
            <a:ext cx="6069355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12,25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0;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=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V="1">
            <a:off x="857685" y="4768443"/>
            <a:ext cx="7429586" cy="1150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Прямоугольник 74"/>
          <p:cNvSpPr/>
          <p:nvPr/>
        </p:nvSpPr>
        <p:spPr>
          <a:xfrm>
            <a:off x="6897533" y="4271554"/>
            <a:ext cx="14032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76" name="Овал 75"/>
          <p:cNvSpPr/>
          <p:nvPr/>
        </p:nvSpPr>
        <p:spPr>
          <a:xfrm>
            <a:off x="6219150" y="4753754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Овал 76"/>
          <p:cNvSpPr/>
          <p:nvPr/>
        </p:nvSpPr>
        <p:spPr>
          <a:xfrm>
            <a:off x="4380521" y="4776639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8" name="Прямая соединительная линия 77"/>
          <p:cNvCxnSpPr/>
          <p:nvPr/>
        </p:nvCxnSpPr>
        <p:spPr>
          <a:xfrm flipV="1">
            <a:off x="862902" y="5814148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Прямоугольник 78"/>
          <p:cNvSpPr/>
          <p:nvPr/>
        </p:nvSpPr>
        <p:spPr>
          <a:xfrm>
            <a:off x="7145382" y="5342709"/>
            <a:ext cx="15936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80" name="Овал 79"/>
          <p:cNvSpPr/>
          <p:nvPr/>
        </p:nvSpPr>
        <p:spPr>
          <a:xfrm>
            <a:off x="5850065" y="577165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Овал 80"/>
          <p:cNvSpPr/>
          <p:nvPr/>
        </p:nvSpPr>
        <p:spPr>
          <a:xfrm>
            <a:off x="4783202" y="577165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5704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00"/>
                            </p:stCondLst>
                            <p:childTnLst>
                              <p:par>
                                <p:cTn id="10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000"/>
                            </p:stCondLst>
                            <p:childTnLst>
                              <p:par>
                                <p:cTn id="13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500"/>
                            </p:stCondLst>
                            <p:childTnLst>
                              <p:par>
                                <p:cTn id="1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2" grpId="0" animBg="1"/>
      <p:bldP spid="41" grpId="0"/>
      <p:bldP spid="46" grpId="0"/>
      <p:bldP spid="46" grpId="1"/>
      <p:bldP spid="48" grpId="0"/>
      <p:bldP spid="52" grpId="0" animBg="1"/>
      <p:bldP spid="54" grpId="0"/>
      <p:bldP spid="63" grpId="0" animBg="1"/>
      <p:bldP spid="38" grpId="0" animBg="1"/>
      <p:bldP spid="66" grpId="0" animBg="1"/>
      <p:bldP spid="66" grpId="1" animBg="1"/>
      <p:bldP spid="60" grpId="0"/>
      <p:bldP spid="67" grpId="0" animBg="1"/>
      <p:bldP spid="68" grpId="0"/>
      <p:bldP spid="72" grpId="0" animBg="1"/>
      <p:bldP spid="73" grpId="0" animBg="1"/>
      <p:bldP spid="73" grpId="1" animBg="1"/>
      <p:bldP spid="58" grpId="0" animBg="1"/>
      <p:bldP spid="75" grpId="0"/>
      <p:bldP spid="75" grpId="1"/>
      <p:bldP spid="76" grpId="0" animBg="1"/>
      <p:bldP spid="76" grpId="1" animBg="1"/>
      <p:bldP spid="77" grpId="0" animBg="1"/>
      <p:bldP spid="77" grpId="1" animBg="1"/>
      <p:bldP spid="79" grpId="0"/>
      <p:bldP spid="79" grpId="1"/>
      <p:bldP spid="80" grpId="0" animBg="1"/>
      <p:bldP spid="80" grpId="1" animBg="1"/>
      <p:bldP spid="81" grpId="0" animBg="1"/>
      <p:bldP spid="81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8533" y="290335"/>
            <a:ext cx="8365067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Постройте график функции  </a:t>
            </a:r>
          </a:p>
          <a:p>
            <a:pPr algn="just"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 </a:t>
            </a:r>
          </a:p>
          <a:p>
            <a:pPr algn="just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с графиком ровно две общие точки. 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12393593"/>
              </p:ext>
            </p:extLst>
          </p:nvPr>
        </p:nvGraphicFramePr>
        <p:xfrm>
          <a:off x="4945063" y="-36513"/>
          <a:ext cx="4157662" cy="1154113"/>
        </p:xfrm>
        <a:graphic>
          <a:graphicData uri="http://schemas.openxmlformats.org/presentationml/2006/ole">
            <p:oleObj spid="_x0000_s191600" name="Формула" r:id="rId4" imgW="1714500" imgH="48260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924639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91496" name="Object 26"/>
          <p:cNvGraphicFramePr>
            <a:graphicFrameLocks noChangeAspect="1"/>
          </p:cNvGraphicFramePr>
          <p:nvPr/>
        </p:nvGraphicFramePr>
        <p:xfrm>
          <a:off x="414337" y="2457767"/>
          <a:ext cx="4157663" cy="1154113"/>
        </p:xfrm>
        <a:graphic>
          <a:graphicData uri="http://schemas.openxmlformats.org/presentationml/2006/ole">
            <p:oleObj spid="_x0000_s191601" name="Формула" r:id="rId5" imgW="1714500" imgH="482600" progId="Equation.3">
              <p:embed/>
            </p:oleObj>
          </a:graphicData>
        </a:graphic>
      </p:graphicFrame>
      <p:graphicFrame>
        <p:nvGraphicFramePr>
          <p:cNvPr id="191497" name="Object 9"/>
          <p:cNvGraphicFramePr>
            <a:graphicFrameLocks noChangeAspect="1"/>
          </p:cNvGraphicFramePr>
          <p:nvPr/>
        </p:nvGraphicFramePr>
        <p:xfrm>
          <a:off x="435365" y="3655964"/>
          <a:ext cx="2366963" cy="546100"/>
        </p:xfrm>
        <a:graphic>
          <a:graphicData uri="http://schemas.openxmlformats.org/presentationml/2006/ole">
            <p:oleObj spid="_x0000_s191602" name="Формула" r:id="rId6" imgW="977900" imgH="228600" progId="Equation.3">
              <p:embed/>
            </p:oleObj>
          </a:graphicData>
        </a:graphic>
      </p:graphicFrame>
      <p:graphicFrame>
        <p:nvGraphicFramePr>
          <p:cNvPr id="191498" name="Object 10"/>
          <p:cNvGraphicFramePr>
            <a:graphicFrameLocks noChangeAspect="1"/>
          </p:cNvGraphicFramePr>
          <p:nvPr/>
        </p:nvGraphicFramePr>
        <p:xfrm>
          <a:off x="523509" y="4243155"/>
          <a:ext cx="3206750" cy="1566863"/>
        </p:xfrm>
        <a:graphic>
          <a:graphicData uri="http://schemas.openxmlformats.org/presentationml/2006/ole">
            <p:oleObj spid="_x0000_s191603" name="Формула" r:id="rId7" imgW="1320800" imgH="647700" progId="Equation.3">
              <p:embed/>
            </p:oleObj>
          </a:graphicData>
        </a:graphic>
      </p:graphicFrame>
      <p:graphicFrame>
        <p:nvGraphicFramePr>
          <p:cNvPr id="191499" name="Object 11"/>
          <p:cNvGraphicFramePr>
            <a:graphicFrameLocks noChangeAspect="1"/>
          </p:cNvGraphicFramePr>
          <p:nvPr/>
        </p:nvGraphicFramePr>
        <p:xfrm>
          <a:off x="4572000" y="3765550"/>
          <a:ext cx="1198563" cy="515938"/>
        </p:xfrm>
        <a:graphic>
          <a:graphicData uri="http://schemas.openxmlformats.org/presentationml/2006/ole">
            <p:oleObj spid="_x0000_s191604" name="Формула" r:id="rId8" imgW="494870" imgH="215713" progId="Equation.3">
              <p:embed/>
            </p:oleObj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39805130"/>
              </p:ext>
            </p:extLst>
          </p:nvPr>
        </p:nvGraphicFramePr>
        <p:xfrm>
          <a:off x="4572000" y="4351338"/>
          <a:ext cx="2418645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21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0621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0621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ru-RU" sz="24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dirty="0" smtClean="0">
                          <a:solidFill>
                            <a:schemeClr val="tx1"/>
                          </a:solidFill>
                        </a:rPr>
                        <a:t>-2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-6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387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Прямая соединительная линия 46"/>
          <p:cNvCxnSpPr/>
          <p:nvPr/>
        </p:nvCxnSpPr>
        <p:spPr>
          <a:xfrm>
            <a:off x="5067300" y="0"/>
            <a:ext cx="0" cy="685800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68900509"/>
              </p:ext>
            </p:extLst>
          </p:nvPr>
        </p:nvGraphicFramePr>
        <p:xfrm>
          <a:off x="303212" y="681038"/>
          <a:ext cx="3319463" cy="546100"/>
        </p:xfrm>
        <a:graphic>
          <a:graphicData uri="http://schemas.openxmlformats.org/presentationml/2006/ole">
            <p:oleObj spid="_x0000_s193581" name="Формула" r:id="rId4" imgW="1371600" imgH="228600" progId="Equation.3">
              <p:embed/>
            </p:oleObj>
          </a:graphicData>
        </a:graphic>
      </p:graphicFrame>
      <p:sp>
        <p:nvSpPr>
          <p:cNvPr id="2" name="Полилиния 1"/>
          <p:cNvSpPr/>
          <p:nvPr/>
        </p:nvSpPr>
        <p:spPr>
          <a:xfrm>
            <a:off x="3948606" y="-913482"/>
            <a:ext cx="3212589" cy="5210951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317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4" name="Рисунок 8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4137" b="-400"/>
          <a:stretch/>
        </p:blipFill>
        <p:spPr>
          <a:xfrm flipH="1">
            <a:off x="5062536" y="-911028"/>
            <a:ext cx="2124201" cy="5255986"/>
          </a:xfrm>
          <a:prstGeom prst="rect">
            <a:avLst/>
          </a:prstGeom>
        </p:spPr>
      </p:pic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83475" y="5271440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59121" y="5143622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6866534" y="4183324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flipV="1">
            <a:off x="864507" y="4303679"/>
            <a:ext cx="7414986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4183845" y="600877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879035" y="4587971"/>
            <a:ext cx="13943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372419" y="5218784"/>
            <a:ext cx="2993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-5   -4   -3   -2   -1</a:t>
            </a:r>
            <a:endParaRPr lang="ru-RU" sz="25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4224722" y="40693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227586" y="358483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227586" y="309409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V="1">
            <a:off x="870629" y="2323119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Овал 64"/>
          <p:cNvSpPr/>
          <p:nvPr/>
        </p:nvSpPr>
        <p:spPr>
          <a:xfrm>
            <a:off x="5520545" y="4252751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1" name="Прямая соединительная линия 80"/>
          <p:cNvCxnSpPr/>
          <p:nvPr/>
        </p:nvCxnSpPr>
        <p:spPr>
          <a:xfrm flipV="1">
            <a:off x="870629" y="5032063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Прямоугольник 81"/>
          <p:cNvSpPr/>
          <p:nvPr/>
        </p:nvSpPr>
        <p:spPr>
          <a:xfrm>
            <a:off x="6828896" y="1844939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4885011" y="5218784"/>
            <a:ext cx="339067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1    2    3    4    5    6    7</a:t>
            </a:r>
            <a:endParaRPr lang="ru-RU" sz="2500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4224722" y="453968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546457" y="5218503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85" name="Прямоугольник 84"/>
          <p:cNvSpPr/>
          <p:nvPr/>
        </p:nvSpPr>
        <p:spPr>
          <a:xfrm>
            <a:off x="6870364" y="3335919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cxnSp>
        <p:nvCxnSpPr>
          <p:cNvPr id="86" name="Прямая соединительная линия 85"/>
          <p:cNvCxnSpPr/>
          <p:nvPr/>
        </p:nvCxnSpPr>
        <p:spPr>
          <a:xfrm flipV="1">
            <a:off x="864507" y="3801557"/>
            <a:ext cx="7414986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Овал 90"/>
          <p:cNvSpPr/>
          <p:nvPr/>
        </p:nvSpPr>
        <p:spPr>
          <a:xfrm>
            <a:off x="6014495" y="3757723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4179779" y="555140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cxnSp>
        <p:nvCxnSpPr>
          <p:cNvPr id="54" name="Прямая соединительная линия 53"/>
          <p:cNvCxnSpPr>
            <a:endCxn id="92" idx="4"/>
          </p:cNvCxnSpPr>
          <p:nvPr/>
        </p:nvCxnSpPr>
        <p:spPr>
          <a:xfrm flipV="1">
            <a:off x="4100513" y="3824384"/>
            <a:ext cx="969693" cy="2790730"/>
          </a:xfrm>
          <a:prstGeom prst="line">
            <a:avLst/>
          </a:prstGeom>
          <a:ln w="3175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3540" name="Object 4"/>
          <p:cNvGraphicFramePr>
            <a:graphicFrameLocks noChangeAspect="1"/>
          </p:cNvGraphicFramePr>
          <p:nvPr/>
        </p:nvGraphicFramePr>
        <p:xfrm>
          <a:off x="280987" y="1293813"/>
          <a:ext cx="2151063" cy="515938"/>
        </p:xfrm>
        <a:graphic>
          <a:graphicData uri="http://schemas.openxmlformats.org/presentationml/2006/ole">
            <p:oleObj spid="_x0000_s193582" name="Формула" r:id="rId6" imgW="888614" imgH="215806" progId="Equation.3">
              <p:embed/>
            </p:oleObj>
          </a:graphicData>
        </a:graphic>
      </p:graphicFrame>
      <p:sp>
        <p:nvSpPr>
          <p:cNvPr id="73" name="Овал 72"/>
          <p:cNvSpPr/>
          <p:nvPr/>
        </p:nvSpPr>
        <p:spPr>
          <a:xfrm>
            <a:off x="4850944" y="4268135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Овал 91"/>
          <p:cNvSpPr/>
          <p:nvPr/>
        </p:nvSpPr>
        <p:spPr>
          <a:xfrm>
            <a:off x="5029726" y="3740501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2840564" y="6334780"/>
            <a:ext cx="3462871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2;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3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872943" y="3617455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cxnSp>
        <p:nvCxnSpPr>
          <p:cNvPr id="96" name="Прямая соединительная линия 95"/>
          <p:cNvCxnSpPr/>
          <p:nvPr/>
        </p:nvCxnSpPr>
        <p:spPr>
          <a:xfrm flipV="1">
            <a:off x="870629" y="4057588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Овал 42"/>
          <p:cNvSpPr/>
          <p:nvPr/>
        </p:nvSpPr>
        <p:spPr>
          <a:xfrm>
            <a:off x="6503275" y="2276134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4941922" y="401058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5172674" y="401012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5869664" y="401509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4612458" y="4990998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4225897" y="25858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4234688" y="209591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4230966" y="1604044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224722" y="111166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4236828" y="61409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98508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00"/>
                            </p:stCondLst>
                            <p:childTnLst>
                              <p:par>
                                <p:cTn id="10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500"/>
                            </p:stCondLst>
                            <p:childTnLst>
                              <p:par>
                                <p:cTn id="1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00"/>
                            </p:stCondLst>
                            <p:childTnLst>
                              <p:par>
                                <p:cTn id="1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4" grpId="0"/>
      <p:bldP spid="48" grpId="0"/>
      <p:bldP spid="48" grpId="1"/>
      <p:bldP spid="65" grpId="0" animBg="1"/>
      <p:bldP spid="82" grpId="0"/>
      <p:bldP spid="82" grpId="1"/>
      <p:bldP spid="85" grpId="0"/>
      <p:bldP spid="91" grpId="0" animBg="1"/>
      <p:bldP spid="73" grpId="0" animBg="1"/>
      <p:bldP spid="92" grpId="0" animBg="1"/>
      <p:bldP spid="58" grpId="0" animBg="1"/>
      <p:bldP spid="95" grpId="0"/>
      <p:bldP spid="95" grpId="1"/>
      <p:bldP spid="43" grpId="0" animBg="1"/>
      <p:bldP spid="43" grpId="1" animBg="1"/>
      <p:bldP spid="45" grpId="0" animBg="1"/>
      <p:bldP spid="45" grpId="1" animBg="1"/>
      <p:bldP spid="46" grpId="0" animBg="1"/>
      <p:bldP spid="46" grpId="1" animBg="1"/>
      <p:bldP spid="50" grpId="0" animBg="1"/>
      <p:bldP spid="50" grpId="1" animBg="1"/>
      <p:bldP spid="51" grpId="0" animBg="1"/>
      <p:bldP spid="51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4733" y="200470"/>
            <a:ext cx="87545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Найдите все значения 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при каждом из 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которых прямая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kx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с графиком функции 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 = x</a:t>
            </a:r>
            <a:r>
              <a:rPr lang="en-US" sz="24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ровно одну общую точку. Постройте этот график и все такие 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прямые.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94733" y="1413413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9149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62935943"/>
              </p:ext>
            </p:extLst>
          </p:nvPr>
        </p:nvGraphicFramePr>
        <p:xfrm>
          <a:off x="375710" y="3331970"/>
          <a:ext cx="1689100" cy="485775"/>
        </p:xfrm>
        <a:graphic>
          <a:graphicData uri="http://schemas.openxmlformats.org/presentationml/2006/ole">
            <p:oleObj spid="_x0000_s194673" name="Уравнение" r:id="rId4" imgW="698197" imgH="203112" progId="Equation.3">
              <p:embed/>
            </p:oleObj>
          </a:graphicData>
        </a:graphic>
      </p:graphicFrame>
      <p:graphicFrame>
        <p:nvGraphicFramePr>
          <p:cNvPr id="1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97303347"/>
              </p:ext>
            </p:extLst>
          </p:nvPr>
        </p:nvGraphicFramePr>
        <p:xfrm>
          <a:off x="336521" y="3869998"/>
          <a:ext cx="2179637" cy="485775"/>
        </p:xfrm>
        <a:graphic>
          <a:graphicData uri="http://schemas.openxmlformats.org/presentationml/2006/ole">
            <p:oleObj spid="_x0000_s194674" name="Уравнение" r:id="rId5" imgW="901309" imgH="203112" progId="Equation.3">
              <p:embed/>
            </p:oleObj>
          </a:graphicData>
        </a:graphic>
      </p:graphicFrame>
      <p:graphicFrame>
        <p:nvGraphicFramePr>
          <p:cNvPr id="1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385610011"/>
              </p:ext>
            </p:extLst>
          </p:nvPr>
        </p:nvGraphicFramePr>
        <p:xfrm>
          <a:off x="375710" y="4368835"/>
          <a:ext cx="1781175" cy="485775"/>
        </p:xfrm>
        <a:graphic>
          <a:graphicData uri="http://schemas.openxmlformats.org/presentationml/2006/ole">
            <p:oleObj spid="_x0000_s194675" name="Уравнение" r:id="rId6" imgW="736600" imgH="203200" progId="Equation.3">
              <p:embed/>
            </p:oleObj>
          </a:graphicData>
        </a:graphic>
      </p:graphicFrame>
      <p:graphicFrame>
        <p:nvGraphicFramePr>
          <p:cNvPr id="2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47264298"/>
              </p:ext>
            </p:extLst>
          </p:nvPr>
        </p:nvGraphicFramePr>
        <p:xfrm>
          <a:off x="232018" y="5155055"/>
          <a:ext cx="8043863" cy="546100"/>
        </p:xfrm>
        <a:graphic>
          <a:graphicData uri="http://schemas.openxmlformats.org/presentationml/2006/ole">
            <p:oleObj spid="_x0000_s194676" name="Уравнение" r:id="rId7" imgW="3327400" imgH="228600" progId="Equation.3">
              <p:embed/>
            </p:oleObj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401835" y="2020547"/>
            <a:ext cx="84296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 smtClean="0">
                <a:latin typeface="Times New Roman" panose="02020603050405020304" pitchFamily="18" charset="0"/>
              </a:rPr>
              <a:t>Прямая </a:t>
            </a:r>
            <a:r>
              <a:rPr lang="en-US" sz="2400" i="1" dirty="0" smtClean="0">
                <a:latin typeface="Times New Roman" panose="02020603050405020304" pitchFamily="18" charset="0"/>
              </a:rPr>
              <a:t>y=</a:t>
            </a:r>
            <a:r>
              <a:rPr lang="en-US" sz="2400" i="1" dirty="0" err="1" smtClean="0">
                <a:latin typeface="Times New Roman" panose="02020603050405020304" pitchFamily="18" charset="0"/>
              </a:rPr>
              <a:t>kx</a:t>
            </a:r>
            <a:r>
              <a:rPr lang="ru-RU" sz="2400" i="1" dirty="0" smtClean="0">
                <a:latin typeface="Times New Roman" panose="02020603050405020304" pitchFamily="18" charset="0"/>
              </a:rPr>
              <a:t> имеет с графиком функции                  ровно одну общую точку, если уравнение                          имеет один корень. Такое возможно, когда дискриминант равен 0.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878286" y="2037806"/>
            <a:ext cx="16197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 = x</a:t>
            </a:r>
            <a:r>
              <a:rPr lang="en-US" sz="24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 </a:t>
            </a:r>
            <a:endParaRPr lang="ru-RU" sz="2400" dirty="0"/>
          </a:p>
        </p:txBody>
      </p:sp>
      <p:graphicFrame>
        <p:nvGraphicFramePr>
          <p:cNvPr id="194607" name="Object 47"/>
          <p:cNvGraphicFramePr>
            <a:graphicFrameLocks noChangeAspect="1"/>
          </p:cNvGraphicFramePr>
          <p:nvPr/>
        </p:nvGraphicFramePr>
        <p:xfrm>
          <a:off x="4781005" y="2397396"/>
          <a:ext cx="2090057" cy="482600"/>
        </p:xfrm>
        <a:graphic>
          <a:graphicData uri="http://schemas.openxmlformats.org/presentationml/2006/ole">
            <p:oleObj spid="_x0000_s194677" name="Формула" r:id="rId8" imgW="698197" imgH="203112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10019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21862203"/>
              </p:ext>
            </p:extLst>
          </p:nvPr>
        </p:nvGraphicFramePr>
        <p:xfrm>
          <a:off x="367840" y="674265"/>
          <a:ext cx="1566863" cy="546100"/>
        </p:xfrm>
        <a:graphic>
          <a:graphicData uri="http://schemas.openxmlformats.org/presentationml/2006/ole">
            <p:oleObj spid="_x0000_s195651" name="Уравнение" r:id="rId4" imgW="647700" imgH="228600" progId="Equation.3">
              <p:embed/>
            </p:oleObj>
          </a:graphicData>
        </a:graphic>
      </p:graphicFrame>
      <p:sp>
        <p:nvSpPr>
          <p:cNvPr id="2" name="Полилиния 1"/>
          <p:cNvSpPr/>
          <p:nvPr/>
        </p:nvSpPr>
        <p:spPr>
          <a:xfrm>
            <a:off x="2947988" y="-1910576"/>
            <a:ext cx="3231355" cy="5210951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83475" y="5271440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59121" y="5143622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183845" y="600877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372419" y="5218784"/>
            <a:ext cx="2993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-5   -4   -3   -2   -1</a:t>
            </a:r>
            <a:endParaRPr lang="ru-RU" sz="25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4224722" y="40693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227586" y="358483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227586" y="309409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4885011" y="5218784"/>
            <a:ext cx="339067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1    2    3    4    5    6    7</a:t>
            </a:r>
            <a:endParaRPr lang="ru-RU" sz="2500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4224722" y="453968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546457" y="5218503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93" name="Прямоугольник 92"/>
          <p:cNvSpPr/>
          <p:nvPr/>
        </p:nvSpPr>
        <p:spPr>
          <a:xfrm>
            <a:off x="4179779" y="555140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 flipV="1">
            <a:off x="4232307" y="-1"/>
            <a:ext cx="1676647" cy="6596391"/>
          </a:xfrm>
          <a:prstGeom prst="line">
            <a:avLst/>
          </a:prstGeom>
          <a:ln w="28575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354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15894578"/>
              </p:ext>
            </p:extLst>
          </p:nvPr>
        </p:nvGraphicFramePr>
        <p:xfrm>
          <a:off x="364597" y="1184268"/>
          <a:ext cx="1168400" cy="515937"/>
        </p:xfrm>
        <a:graphic>
          <a:graphicData uri="http://schemas.openxmlformats.org/presentationml/2006/ole">
            <p:oleObj spid="_x0000_s195652" name="Уравнение" r:id="rId5" imgW="482181" imgH="215713" progId="Equation.3">
              <p:embed/>
            </p:oleObj>
          </a:graphicData>
        </a:graphic>
      </p:graphicFrame>
      <p:sp>
        <p:nvSpPr>
          <p:cNvPr id="52" name="Прямоугольник 51"/>
          <p:cNvSpPr/>
          <p:nvPr/>
        </p:nvSpPr>
        <p:spPr>
          <a:xfrm>
            <a:off x="4225897" y="25858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4234688" y="209591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4230966" y="1604044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224722" y="111166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4236828" y="61409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endParaRPr lang="ru-RU" sz="2400" dirty="0"/>
          </a:p>
        </p:txBody>
      </p:sp>
      <p:cxnSp>
        <p:nvCxnSpPr>
          <p:cNvPr id="60" name="Прямая соединительная линия 59"/>
          <p:cNvCxnSpPr/>
          <p:nvPr/>
        </p:nvCxnSpPr>
        <p:spPr>
          <a:xfrm flipH="1" flipV="1">
            <a:off x="3253427" y="0"/>
            <a:ext cx="1657241" cy="6595534"/>
          </a:xfrm>
          <a:prstGeom prst="line">
            <a:avLst/>
          </a:prstGeom>
          <a:ln w="28575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240121270"/>
              </p:ext>
            </p:extLst>
          </p:nvPr>
        </p:nvGraphicFramePr>
        <p:xfrm>
          <a:off x="364597" y="1675548"/>
          <a:ext cx="1414462" cy="515938"/>
        </p:xfrm>
        <a:graphic>
          <a:graphicData uri="http://schemas.openxmlformats.org/presentationml/2006/ole">
            <p:oleObj spid="_x0000_s195653" name="Уравнение" r:id="rId6" imgW="583693" imgH="215713" progId="Equation.3">
              <p:embed/>
            </p:oleObj>
          </a:graphicData>
        </a:graphic>
      </p:graphicFrame>
      <p:sp>
        <p:nvSpPr>
          <p:cNvPr id="58" name="Прямоугольник 57"/>
          <p:cNvSpPr/>
          <p:nvPr/>
        </p:nvSpPr>
        <p:spPr>
          <a:xfrm>
            <a:off x="2816520" y="6334780"/>
            <a:ext cx="3510961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‒ 4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16946199">
            <a:off x="4678745" y="2943476"/>
            <a:ext cx="11929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endParaRPr lang="ru-RU" sz="2800" dirty="0"/>
          </a:p>
        </p:txBody>
      </p:sp>
      <p:sp>
        <p:nvSpPr>
          <p:cNvPr id="15" name="Прямоугольник 14"/>
          <p:cNvSpPr/>
          <p:nvPr/>
        </p:nvSpPr>
        <p:spPr>
          <a:xfrm rot="4553062">
            <a:off x="3126442" y="2990295"/>
            <a:ext cx="14622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4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endParaRPr lang="ru-RU" sz="2800" dirty="0"/>
          </a:p>
        </p:txBody>
      </p:sp>
      <p:sp>
        <p:nvSpPr>
          <p:cNvPr id="63" name="Овал 62"/>
          <p:cNvSpPr/>
          <p:nvPr/>
        </p:nvSpPr>
        <p:spPr>
          <a:xfrm>
            <a:off x="5521249" y="1285016"/>
            <a:ext cx="80959" cy="83883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3540663" y="1282707"/>
            <a:ext cx="80959" cy="83883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4602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14" grpId="0"/>
      <p:bldP spid="15" grpId="0"/>
      <p:bldP spid="63" grpId="0" animBg="1"/>
      <p:bldP spid="6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4733" y="200470"/>
            <a:ext cx="87545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Найдите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 постройте график функции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4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+ p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если известно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что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прямая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с этим графиком ровно одну общую точку.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94733" y="1413413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9149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13900947"/>
              </p:ext>
            </p:extLst>
          </p:nvPr>
        </p:nvGraphicFramePr>
        <p:xfrm>
          <a:off x="558590" y="3149091"/>
          <a:ext cx="1782763" cy="546100"/>
        </p:xfrm>
        <a:graphic>
          <a:graphicData uri="http://schemas.openxmlformats.org/presentationml/2006/ole">
            <p:oleObj spid="_x0000_s198754" name="Уравнение" r:id="rId4" imgW="736600" imgH="228600" progId="Equation.3">
              <p:embed/>
            </p:oleObj>
          </a:graphicData>
        </a:graphic>
      </p:graphicFrame>
      <p:graphicFrame>
        <p:nvGraphicFramePr>
          <p:cNvPr id="1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65008278"/>
              </p:ext>
            </p:extLst>
          </p:nvPr>
        </p:nvGraphicFramePr>
        <p:xfrm>
          <a:off x="401836" y="3699385"/>
          <a:ext cx="2273300" cy="547688"/>
        </p:xfrm>
        <a:graphic>
          <a:graphicData uri="http://schemas.openxmlformats.org/presentationml/2006/ole">
            <p:oleObj spid="_x0000_s198755" name="Уравнение" r:id="rId5" imgW="939800" imgH="228600" progId="Equation.3">
              <p:embed/>
            </p:oleObj>
          </a:graphicData>
        </a:graphic>
      </p:graphicFrame>
      <p:graphicFrame>
        <p:nvGraphicFramePr>
          <p:cNvPr id="1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6255640"/>
              </p:ext>
            </p:extLst>
          </p:nvPr>
        </p:nvGraphicFramePr>
        <p:xfrm>
          <a:off x="558590" y="4383986"/>
          <a:ext cx="1871663" cy="485775"/>
        </p:xfrm>
        <a:graphic>
          <a:graphicData uri="http://schemas.openxmlformats.org/presentationml/2006/ole">
            <p:oleObj spid="_x0000_s198756" name="Уравнение" r:id="rId6" imgW="774364" imgH="203112" progId="Equation.3">
              <p:embed/>
            </p:oleObj>
          </a:graphicData>
        </a:graphic>
      </p:graphicFrame>
      <p:graphicFrame>
        <p:nvGraphicFramePr>
          <p:cNvPr id="2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60215060"/>
              </p:ext>
            </p:extLst>
          </p:nvPr>
        </p:nvGraphicFramePr>
        <p:xfrm>
          <a:off x="349585" y="5346306"/>
          <a:ext cx="7953375" cy="484187"/>
        </p:xfrm>
        <a:graphic>
          <a:graphicData uri="http://schemas.openxmlformats.org/presentationml/2006/ole">
            <p:oleObj spid="_x0000_s198757" name="Уравнение" r:id="rId7" imgW="3289300" imgH="203200" progId="Equation.3">
              <p:embed/>
            </p:oleObj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75710" y="1929107"/>
            <a:ext cx="84296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 smtClean="0">
                <a:latin typeface="Times New Roman" panose="02020603050405020304" pitchFamily="18" charset="0"/>
              </a:rPr>
              <a:t>Прямая </a:t>
            </a:r>
            <a:r>
              <a:rPr lang="en-US" sz="2400" i="1" dirty="0" smtClean="0">
                <a:latin typeface="Times New Roman" panose="02020603050405020304" pitchFamily="18" charset="0"/>
              </a:rPr>
              <a:t>y=6x</a:t>
            </a:r>
            <a:r>
              <a:rPr lang="ru-RU" sz="2400" i="1" dirty="0" smtClean="0">
                <a:latin typeface="Times New Roman" panose="02020603050405020304" pitchFamily="18" charset="0"/>
              </a:rPr>
              <a:t> имеет с графиком функции 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 = x</a:t>
            </a:r>
            <a:r>
              <a:rPr lang="en-US" sz="24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+ p</a:t>
            </a:r>
            <a:r>
              <a:rPr lang="ru-RU" sz="2400" i="1" dirty="0" smtClean="0">
                <a:latin typeface="Times New Roman" panose="02020603050405020304" pitchFamily="18" charset="0"/>
              </a:rPr>
              <a:t>  ровно одну общую точку, если уравнение                        имеет один корень. Такое возможно, когда дискриминант равен 0.</a:t>
            </a:r>
            <a:endParaRPr lang="ru-RU" sz="2400" dirty="0"/>
          </a:p>
        </p:txBody>
      </p:sp>
      <p:graphicFrame>
        <p:nvGraphicFramePr>
          <p:cNvPr id="198688" name="Object 32"/>
          <p:cNvGraphicFramePr>
            <a:graphicFrameLocks noChangeAspect="1"/>
          </p:cNvGraphicFramePr>
          <p:nvPr/>
        </p:nvGraphicFramePr>
        <p:xfrm>
          <a:off x="4389120" y="2279831"/>
          <a:ext cx="1619793" cy="546100"/>
        </p:xfrm>
        <a:graphic>
          <a:graphicData uri="http://schemas.openxmlformats.org/presentationml/2006/ole">
            <p:oleObj spid="_x0000_s198758" name="Уравнение" r:id="rId8" imgW="736600" imgH="2286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80796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08437997"/>
              </p:ext>
            </p:extLst>
          </p:nvPr>
        </p:nvGraphicFramePr>
        <p:xfrm>
          <a:off x="381347" y="920223"/>
          <a:ext cx="1536700" cy="546100"/>
        </p:xfrm>
        <a:graphic>
          <a:graphicData uri="http://schemas.openxmlformats.org/presentationml/2006/ole">
            <p:oleObj spid="_x0000_s242718" name="Уравнение" r:id="rId4" imgW="634725" imgH="228501" progId="Equation.3">
              <p:embed/>
            </p:oleObj>
          </a:graphicData>
        </a:graphic>
      </p:graphicFrame>
      <p:sp>
        <p:nvSpPr>
          <p:cNvPr id="2" name="Полилиния 1"/>
          <p:cNvSpPr/>
          <p:nvPr/>
        </p:nvSpPr>
        <p:spPr>
          <a:xfrm>
            <a:off x="2743200" y="-313508"/>
            <a:ext cx="3657600" cy="3644537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572000" y="8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83475" y="5516975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31058" y="412481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59121" y="5389157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192150" y="-131567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183845" y="625431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372419" y="5464319"/>
            <a:ext cx="2993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-5   -4   -3   -2   -1</a:t>
            </a:r>
            <a:endParaRPr lang="ru-RU" sz="25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4224722" y="431486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227586" y="383037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227586" y="3339633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endParaRPr lang="ru-RU" sz="2400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4885011" y="5464319"/>
            <a:ext cx="339067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1    2    3    4    5    6    7</a:t>
            </a:r>
            <a:endParaRPr lang="ru-RU" sz="2500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4224722" y="478521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546457" y="54640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93" name="Прямоугольник 92"/>
          <p:cNvSpPr/>
          <p:nvPr/>
        </p:nvSpPr>
        <p:spPr>
          <a:xfrm>
            <a:off x="4179779" y="5796941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 rot="5400000" flipH="1" flipV="1">
            <a:off x="2167775" y="2555800"/>
            <a:ext cx="6135685" cy="1964612"/>
          </a:xfrm>
          <a:prstGeom prst="line">
            <a:avLst/>
          </a:prstGeom>
          <a:ln w="28575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354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30324577"/>
              </p:ext>
            </p:extLst>
          </p:nvPr>
        </p:nvGraphicFramePr>
        <p:xfrm>
          <a:off x="381347" y="1466323"/>
          <a:ext cx="1076325" cy="485775"/>
        </p:xfrm>
        <a:graphic>
          <a:graphicData uri="http://schemas.openxmlformats.org/presentationml/2006/ole">
            <p:oleObj spid="_x0000_s242719" name="Уравнение" r:id="rId5" imgW="444307" imgH="203112" progId="Equation.3">
              <p:embed/>
            </p:oleObj>
          </a:graphicData>
        </a:graphic>
      </p:graphicFrame>
      <p:sp>
        <p:nvSpPr>
          <p:cNvPr id="52" name="Прямоугольник 51"/>
          <p:cNvSpPr/>
          <p:nvPr/>
        </p:nvSpPr>
        <p:spPr>
          <a:xfrm>
            <a:off x="4142809" y="2805659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endParaRPr lang="ru-RU" sz="2400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4132867" y="2341961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12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4142809" y="1841688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14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140425" y="1324066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4140425" y="849688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endParaRPr lang="ru-RU" sz="2400" dirty="0"/>
          </a:p>
        </p:txBody>
      </p:sp>
      <p:sp>
        <p:nvSpPr>
          <p:cNvPr id="58" name="Прямоугольник 57"/>
          <p:cNvSpPr/>
          <p:nvPr/>
        </p:nvSpPr>
        <p:spPr>
          <a:xfrm>
            <a:off x="3395203" y="6333313"/>
            <a:ext cx="2353593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16803342">
            <a:off x="4488820" y="3208106"/>
            <a:ext cx="11929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endParaRPr lang="ru-RU" sz="2800" dirty="0"/>
          </a:p>
        </p:txBody>
      </p:sp>
      <p:sp>
        <p:nvSpPr>
          <p:cNvPr id="63" name="Овал 62"/>
          <p:cNvSpPr/>
          <p:nvPr/>
        </p:nvSpPr>
        <p:spPr>
          <a:xfrm>
            <a:off x="6005448" y="1038577"/>
            <a:ext cx="80959" cy="83883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8152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8" grpId="0" animBg="1"/>
      <p:bldP spid="6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l="50436" t="39741" r="12904" b="53594"/>
          <a:stretch>
            <a:fillRect/>
          </a:stretch>
        </p:blipFill>
        <p:spPr bwMode="auto">
          <a:xfrm>
            <a:off x="228600" y="152400"/>
            <a:ext cx="7315200" cy="1143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/>
          <a:srcRect l="43338" t="14583" r="20351" b="21470"/>
          <a:stretch>
            <a:fillRect/>
          </a:stretch>
        </p:blipFill>
        <p:spPr bwMode="auto">
          <a:xfrm>
            <a:off x="150883" y="2514600"/>
            <a:ext cx="4078803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 cstate="print"/>
          <a:srcRect l="43558" t="14583" r="20132" b="20833"/>
          <a:stretch>
            <a:fillRect/>
          </a:stretch>
        </p:blipFill>
        <p:spPr bwMode="auto">
          <a:xfrm>
            <a:off x="4267200" y="2514600"/>
            <a:ext cx="41148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228600" y="1295400"/>
            <a:ext cx="7492164" cy="1323439"/>
            <a:chOff x="228600" y="1295400"/>
            <a:chExt cx="7492164" cy="1323439"/>
          </a:xfrm>
        </p:grpSpPr>
        <p:pic>
          <p:nvPicPr>
            <p:cNvPr id="18436" name="Picture 4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562600" y="1524000"/>
              <a:ext cx="2158164" cy="666750"/>
            </a:xfrm>
            <a:prstGeom prst="rect">
              <a:avLst/>
            </a:prstGeom>
            <a:noFill/>
          </p:spPr>
        </p:pic>
        <p:grpSp>
          <p:nvGrpSpPr>
            <p:cNvPr id="10" name="Группа 9"/>
            <p:cNvGrpSpPr/>
            <p:nvPr/>
          </p:nvGrpSpPr>
          <p:grpSpPr>
            <a:xfrm>
              <a:off x="228600" y="1295400"/>
              <a:ext cx="6019800" cy="1323439"/>
              <a:chOff x="228600" y="1295400"/>
              <a:chExt cx="6019800" cy="1323439"/>
            </a:xfrm>
          </p:grpSpPr>
          <p:sp>
            <p:nvSpPr>
              <p:cNvPr id="7" name="TextBox 6"/>
              <p:cNvSpPr txBox="1"/>
              <p:nvPr/>
            </p:nvSpPr>
            <p:spPr>
              <a:xfrm>
                <a:off x="228600" y="1295400"/>
                <a:ext cx="6019800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000" b="1" dirty="0" smtClean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Решение:</a:t>
                </a:r>
              </a:p>
              <a:p>
                <a:r>
                  <a:rPr lang="ru-RU" sz="2000" dirty="0" smtClean="0">
                    <a:latin typeface="Times New Roman" pitchFamily="18" charset="0"/>
                    <a:cs typeface="Times New Roman" pitchFamily="18" charset="0"/>
                  </a:rPr>
                  <a:t>Зная, что</a:t>
                </a:r>
                <a:r>
                  <a:rPr lang="en-US" sz="2000" dirty="0" smtClean="0">
                    <a:latin typeface="Times New Roman" pitchFamily="18" charset="0"/>
                    <a:cs typeface="Times New Roman" pitchFamily="18" charset="0"/>
                  </a:rPr>
                  <a:t>                         </a:t>
                </a:r>
                <a:r>
                  <a:rPr lang="ru-RU" sz="2000" dirty="0" smtClean="0">
                    <a:latin typeface="Times New Roman" pitchFamily="18" charset="0"/>
                    <a:cs typeface="Times New Roman" pitchFamily="18" charset="0"/>
                  </a:rPr>
                  <a:t>определим вид функции</a:t>
                </a:r>
              </a:p>
              <a:p>
                <a:r>
                  <a:rPr lang="ru-RU" sz="2000" dirty="0" smtClean="0">
                    <a:latin typeface="Times New Roman" pitchFamily="18" charset="0"/>
                    <a:cs typeface="Times New Roman" pitchFamily="18" charset="0"/>
                  </a:rPr>
                  <a:t>Построим график функции (вершина первой параболы (-1,5; -2, 25), вершина второй – (2,5; -6, 25). </a:t>
                </a:r>
                <a:endParaRPr lang="ru-RU" sz="2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18438" name="Picture 6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1371600" y="1600200"/>
                <a:ext cx="1442757" cy="476250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6324600"/>
            <a:ext cx="4953000" cy="425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731369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71211" y="298403"/>
            <a:ext cx="8083549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Постройте график функции  </a:t>
            </a:r>
          </a:p>
          <a:p>
            <a:pPr algn="just"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 </a:t>
            </a:r>
          </a:p>
          <a:p>
            <a:pPr algn="just"/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 имеет с графиком ни одной общей точки. </a:t>
            </a:r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92588554"/>
              </p:ext>
            </p:extLst>
          </p:nvPr>
        </p:nvGraphicFramePr>
        <p:xfrm>
          <a:off x="5748339" y="0"/>
          <a:ext cx="2127250" cy="1044575"/>
        </p:xfrm>
        <a:graphic>
          <a:graphicData uri="http://schemas.openxmlformats.org/presentationml/2006/ole">
            <p:oleObj spid="_x0000_s200784" name="Формула" r:id="rId4" imgW="876300" imgH="43180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371211" y="1918138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22198" name="Object 3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683306067"/>
              </p:ext>
            </p:extLst>
          </p:nvPr>
        </p:nvGraphicFramePr>
        <p:xfrm>
          <a:off x="371211" y="3313963"/>
          <a:ext cx="7342188" cy="1227138"/>
        </p:xfrm>
        <a:graphic>
          <a:graphicData uri="http://schemas.openxmlformats.org/presentationml/2006/ole">
            <p:oleObj spid="_x0000_s200785" name="Уравнение" r:id="rId5" imgW="3022600" imgH="508000" progId="Equation.3">
              <p:embed/>
            </p:oleObj>
          </a:graphicData>
        </a:graphic>
      </p:graphicFrame>
      <p:graphicFrame>
        <p:nvGraphicFramePr>
          <p:cNvPr id="122201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97922148"/>
              </p:ext>
            </p:extLst>
          </p:nvPr>
        </p:nvGraphicFramePr>
        <p:xfrm>
          <a:off x="371211" y="4658708"/>
          <a:ext cx="5518150" cy="490538"/>
        </p:xfrm>
        <a:graphic>
          <a:graphicData uri="http://schemas.openxmlformats.org/presentationml/2006/ole">
            <p:oleObj spid="_x0000_s200786" name="Уравнение" r:id="rId6" imgW="2273300" imgH="203200" progId="Equation.3">
              <p:embed/>
            </p:oleObj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14693108"/>
              </p:ext>
            </p:extLst>
          </p:nvPr>
        </p:nvGraphicFramePr>
        <p:xfrm>
          <a:off x="371211" y="2362311"/>
          <a:ext cx="2127250" cy="1044575"/>
        </p:xfrm>
        <a:graphic>
          <a:graphicData uri="http://schemas.openxmlformats.org/presentationml/2006/ole">
            <p:oleObj spid="_x0000_s200787" name="Уравнение" r:id="rId7" imgW="876300" imgH="4318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9166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49408" y="3298356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" name="Рисунок 5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r="49470" b="-400"/>
          <a:stretch/>
        </p:blipFill>
        <p:spPr>
          <a:xfrm flipV="1">
            <a:off x="2950829" y="3265279"/>
            <a:ext cx="1629638" cy="5255986"/>
          </a:xfrm>
          <a:prstGeom prst="rect">
            <a:avLst/>
          </a:prstGeom>
        </p:spPr>
      </p:pic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8316779"/>
              </p:ext>
            </p:extLst>
          </p:nvPr>
        </p:nvGraphicFramePr>
        <p:xfrm>
          <a:off x="360572" y="657434"/>
          <a:ext cx="2151062" cy="546100"/>
        </p:xfrm>
        <a:graphic>
          <a:graphicData uri="http://schemas.openxmlformats.org/presentationml/2006/ole">
            <p:oleObj spid="_x0000_s201777" name="Уравнение" r:id="rId5" imgW="889000" imgH="22860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25054" y="3179005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189878" y="406054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338352" y="3254167"/>
            <a:ext cx="2993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-5   -4   -3   -2   -1</a:t>
            </a:r>
            <a:endParaRPr lang="ru-RU" sz="2500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V="1">
            <a:off x="870629" y="2323119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Прямоугольник 68"/>
          <p:cNvSpPr/>
          <p:nvPr/>
        </p:nvSpPr>
        <p:spPr>
          <a:xfrm>
            <a:off x="4850944" y="3254167"/>
            <a:ext cx="339067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1    2    3    4    5    6    7</a:t>
            </a:r>
            <a:endParaRPr lang="ru-RU" sz="25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531090" y="322036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93" name="Прямоугольник 92"/>
          <p:cNvSpPr/>
          <p:nvPr/>
        </p:nvSpPr>
        <p:spPr>
          <a:xfrm>
            <a:off x="4185812" y="3603175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graphicFrame>
        <p:nvGraphicFramePr>
          <p:cNvPr id="19354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16730676"/>
              </p:ext>
            </p:extLst>
          </p:nvPr>
        </p:nvGraphicFramePr>
        <p:xfrm>
          <a:off x="360572" y="1137148"/>
          <a:ext cx="2397125" cy="546100"/>
        </p:xfrm>
        <a:graphic>
          <a:graphicData uri="http://schemas.openxmlformats.org/presentationml/2006/ole">
            <p:oleObj spid="_x0000_s201778" name="Уравнение" r:id="rId6" imgW="990600" imgH="228600" progId="Equation.3">
              <p:embed/>
            </p:oleObj>
          </a:graphicData>
        </a:graphic>
      </p:graphicFrame>
      <p:sp>
        <p:nvSpPr>
          <p:cNvPr id="52" name="Прямоугольник 51"/>
          <p:cNvSpPr/>
          <p:nvPr/>
        </p:nvSpPr>
        <p:spPr>
          <a:xfrm>
            <a:off x="4225897" y="25858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4234688" y="209591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4230966" y="1604044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224722" y="111166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4231075" y="61542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pic>
        <p:nvPicPr>
          <p:cNvPr id="84" name="Рисунок 8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9841" b="-400"/>
          <a:stretch/>
        </p:blipFill>
        <p:spPr>
          <a:xfrm flipH="1">
            <a:off x="4563533" y="-1915147"/>
            <a:ext cx="1617718" cy="5255986"/>
          </a:xfrm>
          <a:prstGeom prst="rect">
            <a:avLst/>
          </a:prstGeom>
        </p:spPr>
      </p:pic>
      <p:sp>
        <p:nvSpPr>
          <p:cNvPr id="61" name="Прямоугольник 60"/>
          <p:cNvSpPr/>
          <p:nvPr/>
        </p:nvSpPr>
        <p:spPr>
          <a:xfrm>
            <a:off x="4185370" y="502506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4181304" y="4567691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3" name="Прямоугольник 62"/>
          <p:cNvSpPr/>
          <p:nvPr/>
        </p:nvSpPr>
        <p:spPr>
          <a:xfrm>
            <a:off x="4181436" y="600697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64" name="Прямоугольник 63"/>
          <p:cNvSpPr/>
          <p:nvPr/>
        </p:nvSpPr>
        <p:spPr>
          <a:xfrm>
            <a:off x="4177370" y="554960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43" name="Овал 42"/>
          <p:cNvSpPr/>
          <p:nvPr/>
        </p:nvSpPr>
        <p:spPr>
          <a:xfrm>
            <a:off x="5209278" y="2280628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Прямоугольник 67"/>
          <p:cNvSpPr/>
          <p:nvPr/>
        </p:nvSpPr>
        <p:spPr>
          <a:xfrm>
            <a:off x="6828896" y="1844939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graphicFrame>
        <p:nvGraphicFramePr>
          <p:cNvPr id="75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75565140"/>
              </p:ext>
            </p:extLst>
          </p:nvPr>
        </p:nvGraphicFramePr>
        <p:xfrm>
          <a:off x="360572" y="1699832"/>
          <a:ext cx="1141413" cy="428625"/>
        </p:xfrm>
        <a:graphic>
          <a:graphicData uri="http://schemas.openxmlformats.org/presentationml/2006/ole">
            <p:oleObj spid="_x0000_s201779" name="Уравнение" r:id="rId7" imgW="469696" imgH="177723" progId="Equation.3">
              <p:embed/>
            </p:oleObj>
          </a:graphicData>
        </a:graphic>
      </p:graphicFrame>
      <p:cxnSp>
        <p:nvCxnSpPr>
          <p:cNvPr id="76" name="Прямая соединительная линия 75"/>
          <p:cNvCxnSpPr/>
          <p:nvPr/>
        </p:nvCxnSpPr>
        <p:spPr>
          <a:xfrm flipV="1">
            <a:off x="861905" y="5025063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Овал 76"/>
          <p:cNvSpPr/>
          <p:nvPr/>
        </p:nvSpPr>
        <p:spPr>
          <a:xfrm>
            <a:off x="3619468" y="4990488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Прямоугольник 79"/>
          <p:cNvSpPr/>
          <p:nvPr/>
        </p:nvSpPr>
        <p:spPr>
          <a:xfrm>
            <a:off x="6820172" y="4546883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58" name="Прямоугольник 57"/>
          <p:cNvSpPr/>
          <p:nvPr/>
        </p:nvSpPr>
        <p:spPr>
          <a:xfrm>
            <a:off x="3211750" y="6339419"/>
            <a:ext cx="270304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 1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3" name="Прямая соединительная линия 82"/>
          <p:cNvCxnSpPr/>
          <p:nvPr/>
        </p:nvCxnSpPr>
        <p:spPr>
          <a:xfrm flipV="1">
            <a:off x="861905" y="3795433"/>
            <a:ext cx="7402741" cy="7916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Прямоугольник 87"/>
          <p:cNvSpPr/>
          <p:nvPr/>
        </p:nvSpPr>
        <p:spPr>
          <a:xfrm>
            <a:off x="6820172" y="3691231"/>
            <a:ext cx="13824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точек</a:t>
            </a:r>
            <a:endParaRPr lang="ru-RU" i="1" dirty="0"/>
          </a:p>
        </p:txBody>
      </p:sp>
      <p:sp>
        <p:nvSpPr>
          <p:cNvPr id="66" name="Овал 65"/>
          <p:cNvSpPr/>
          <p:nvPr/>
        </p:nvSpPr>
        <p:spPr>
          <a:xfrm>
            <a:off x="4040344" y="3757611"/>
            <a:ext cx="83342" cy="84982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5537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3" grpId="1" animBg="1"/>
      <p:bldP spid="68" grpId="0"/>
      <p:bldP spid="68" grpId="1"/>
      <p:bldP spid="77" grpId="0" animBg="1"/>
      <p:bldP spid="77" grpId="1" animBg="1"/>
      <p:bldP spid="80" grpId="0"/>
      <p:bldP spid="80" grpId="1"/>
      <p:bldP spid="88" grpId="0"/>
      <p:bldP spid="6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67653b8163161a811d18dd27f688c18751523a"/>
</p:tagLst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4473</TotalTime>
  <Words>825</Words>
  <Application>Microsoft Office PowerPoint</Application>
  <PresentationFormat>Экран (4:3)</PresentationFormat>
  <Paragraphs>268</Paragraphs>
  <Slides>22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22</vt:i4>
      </vt:variant>
    </vt:vector>
  </HeadingPairs>
  <TitlesOfParts>
    <vt:vector size="25" baseType="lpstr">
      <vt:lpstr>Воздушный поток</vt:lpstr>
      <vt:lpstr>Формула</vt:lpstr>
      <vt:lpstr>Уравнение</vt:lpstr>
      <vt:lpstr>Построение графиков  функций     </vt:lpstr>
      <vt:lpstr>Алгоритм решения задач № 23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Признаки равенства треугольников</dc:title>
  <dc:creator>User</dc:creator>
  <cp:lastModifiedBy>Acer</cp:lastModifiedBy>
  <cp:revision>482</cp:revision>
  <dcterms:created xsi:type="dcterms:W3CDTF">2014-11-30T09:12:38Z</dcterms:created>
  <dcterms:modified xsi:type="dcterms:W3CDTF">2020-03-22T10:34:53Z</dcterms:modified>
</cp:coreProperties>
</file>