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3" r:id="rId2"/>
    <p:sldId id="264" r:id="rId3"/>
    <p:sldId id="267" r:id="rId4"/>
    <p:sldId id="268" r:id="rId5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E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726" y="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90C3D2-D9ED-4D08-9588-E51FB5473243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5498E3-A043-4DC5-A9A3-51C45069E9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7086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792" y="51470"/>
            <a:ext cx="332494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Appearance 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759356"/>
            <a:ext cx="2376264" cy="58825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Comic Sans MS" pitchFamily="66" charset="0"/>
              </a:rPr>
              <a:t>age</a:t>
            </a:r>
            <a:endParaRPr lang="ru-RU" sz="2400" dirty="0">
              <a:latin typeface="Comic Sans MS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1347614"/>
            <a:ext cx="2376264" cy="58825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Comic Sans MS" pitchFamily="66" charset="0"/>
              </a:rPr>
              <a:t>hair</a:t>
            </a:r>
            <a:endParaRPr lang="ru-RU" sz="2400" dirty="0">
              <a:latin typeface="Comic Sans MS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1935872"/>
            <a:ext cx="2376264" cy="58825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Comic Sans MS" pitchFamily="66" charset="0"/>
              </a:rPr>
              <a:t>height</a:t>
            </a:r>
            <a:endParaRPr lang="ru-RU" sz="2400" dirty="0">
              <a:latin typeface="Comic Sans MS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9512" y="2524670"/>
            <a:ext cx="2376264" cy="58825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Comic Sans MS" pitchFamily="66" charset="0"/>
              </a:rPr>
              <a:t>weight</a:t>
            </a:r>
            <a:endParaRPr lang="ru-RU" sz="2400" dirty="0">
              <a:latin typeface="Comic Sans MS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9512" y="3112928"/>
            <a:ext cx="2376264" cy="58825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Comic Sans MS" pitchFamily="66" charset="0"/>
              </a:rPr>
              <a:t>f</a:t>
            </a:r>
            <a:r>
              <a:rPr lang="en-US" sz="2000" dirty="0" smtClean="0">
                <a:latin typeface="Comic Sans MS" pitchFamily="66" charset="0"/>
              </a:rPr>
              <a:t>acial features</a:t>
            </a:r>
            <a:endParaRPr lang="ru-RU" sz="2000" dirty="0">
              <a:latin typeface="Comic Sans MS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9512" y="759356"/>
            <a:ext cx="2376264" cy="588258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Comic Sans MS" pitchFamily="66" charset="0"/>
              </a:rPr>
              <a:t>возраст</a:t>
            </a:r>
            <a:endParaRPr lang="ru-RU" sz="2400" dirty="0">
              <a:latin typeface="Comic Sans MS" pitchFamily="66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9512" y="1347614"/>
            <a:ext cx="2376264" cy="588258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Comic Sans MS" pitchFamily="66" charset="0"/>
              </a:rPr>
              <a:t>волосы</a:t>
            </a:r>
            <a:endParaRPr lang="ru-RU" sz="2400" dirty="0">
              <a:latin typeface="Comic Sans MS" pitchFamily="66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9512" y="1935872"/>
            <a:ext cx="2376264" cy="588258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Comic Sans MS" pitchFamily="66" charset="0"/>
              </a:rPr>
              <a:t>рост</a:t>
            </a:r>
            <a:endParaRPr lang="ru-RU" sz="2400" dirty="0">
              <a:latin typeface="Comic Sans MS" pitchFamily="66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79512" y="2524670"/>
            <a:ext cx="2376264" cy="588258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latin typeface="Comic Sans MS" pitchFamily="66" charset="0"/>
              </a:rPr>
              <a:t>вес</a:t>
            </a:r>
            <a:endParaRPr lang="ru-RU" sz="2400" dirty="0">
              <a:latin typeface="Comic Sans MS" pitchFamily="66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9512" y="3112928"/>
            <a:ext cx="2376264" cy="588258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Comic Sans MS" pitchFamily="66" charset="0"/>
              </a:rPr>
              <a:t>ч</a:t>
            </a:r>
            <a:r>
              <a:rPr lang="ru-RU" sz="2400" dirty="0" smtClean="0">
                <a:latin typeface="Comic Sans MS" pitchFamily="66" charset="0"/>
              </a:rPr>
              <a:t>ерты лица</a:t>
            </a:r>
            <a:endParaRPr lang="ru-RU" sz="2400" dirty="0">
              <a:latin typeface="Comic Sans MS" pitchFamily="66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455" y="861416"/>
            <a:ext cx="6323977" cy="2839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8646" y="4100632"/>
            <a:ext cx="2492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omic Sans MS" pitchFamily="66" charset="0"/>
              </a:rPr>
              <a:t>Guess the word.</a:t>
            </a:r>
            <a:endParaRPr lang="ru-RU" sz="2400" dirty="0">
              <a:latin typeface="Comic Sans MS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652120" y="3867894"/>
            <a:ext cx="3344312" cy="86409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Comic Sans MS" pitchFamily="66" charset="0"/>
              </a:rPr>
              <a:t>age</a:t>
            </a:r>
            <a:endParaRPr lang="ru-RU" sz="4400" dirty="0">
              <a:latin typeface="Comic Sans MS" pitchFamily="66" charset="0"/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4422" y="861416"/>
            <a:ext cx="4659985" cy="30666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5652120" y="3876391"/>
            <a:ext cx="3344312" cy="86409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Comic Sans MS" pitchFamily="66" charset="0"/>
              </a:rPr>
              <a:t>weight</a:t>
            </a:r>
            <a:endParaRPr lang="ru-RU" sz="4400" dirty="0">
              <a:latin typeface="Comic Sans MS" pitchFamily="66" charset="0"/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848241"/>
            <a:ext cx="2721388" cy="32523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5656878" y="3876391"/>
            <a:ext cx="3344312" cy="86409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>
                <a:latin typeface="Comic Sans MS" pitchFamily="66" charset="0"/>
              </a:rPr>
              <a:t>f</a:t>
            </a:r>
            <a:r>
              <a:rPr lang="en-US" sz="3200" dirty="0" smtClean="0">
                <a:latin typeface="Comic Sans MS" pitchFamily="66" charset="0"/>
              </a:rPr>
              <a:t>acial features</a:t>
            </a:r>
            <a:endParaRPr lang="ru-RU" sz="3200" dirty="0">
              <a:latin typeface="Comic Sans MS" pitchFamily="66" charset="0"/>
            </a:endParaRP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8292" y="693597"/>
            <a:ext cx="3472243" cy="34722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5652120" y="3876391"/>
            <a:ext cx="3344312" cy="86409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Comic Sans MS" pitchFamily="66" charset="0"/>
              </a:rPr>
              <a:t>hair</a:t>
            </a:r>
            <a:endParaRPr lang="ru-RU" sz="4000" dirty="0">
              <a:latin typeface="Comic Sans MS" pitchFamily="66" charset="0"/>
            </a:endParaRPr>
          </a:p>
        </p:txBody>
      </p: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135" y="759356"/>
            <a:ext cx="3152293" cy="36827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Прямоугольник 24"/>
          <p:cNvSpPr/>
          <p:nvPr/>
        </p:nvSpPr>
        <p:spPr>
          <a:xfrm>
            <a:off x="5652120" y="3876391"/>
            <a:ext cx="3344312" cy="86409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>
                <a:latin typeface="Comic Sans MS" pitchFamily="66" charset="0"/>
              </a:rPr>
              <a:t>h</a:t>
            </a:r>
            <a:r>
              <a:rPr lang="en-US" sz="4000" dirty="0" smtClean="0">
                <a:latin typeface="Comic Sans MS" pitchFamily="66" charset="0"/>
              </a:rPr>
              <a:t>eight  </a:t>
            </a:r>
            <a:endParaRPr lang="ru-RU" sz="4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6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4" grpId="0"/>
      <p:bldP spid="5" grpId="0" animBg="1"/>
      <p:bldP spid="19" grpId="0" animBg="1"/>
      <p:bldP spid="21" grpId="0" animBg="1"/>
      <p:bldP spid="23" grpId="0" animBg="1"/>
      <p:bldP spid="2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0351"/>
            <a:ext cx="17459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Age 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046808"/>
            <a:ext cx="2178040" cy="4448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Comic Sans MS" pitchFamily="66" charset="0"/>
              </a:rPr>
              <a:t>old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536454"/>
            <a:ext cx="2178040" cy="4448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Comic Sans MS" pitchFamily="66" charset="0"/>
              </a:rPr>
              <a:t>m</a:t>
            </a:r>
            <a:r>
              <a:rPr lang="en-US" dirty="0" smtClean="0">
                <a:latin typeface="Comic Sans MS" pitchFamily="66" charset="0"/>
              </a:rPr>
              <a:t>iddle aged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2026099"/>
            <a:ext cx="2178040" cy="4448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Comic Sans MS" pitchFamily="66" charset="0"/>
              </a:rPr>
              <a:t>young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131541" y="40351"/>
            <a:ext cx="28809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Weight 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139700" y="1046808"/>
            <a:ext cx="2178040" cy="4448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Comic Sans MS" pitchFamily="66" charset="0"/>
              </a:rPr>
              <a:t>fat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139700" y="1536454"/>
            <a:ext cx="2178040" cy="4448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Comic Sans MS" pitchFamily="66" charset="0"/>
              </a:rPr>
              <a:t>slim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127937" y="40351"/>
            <a:ext cx="26933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H</a:t>
            </a:r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eight 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228184" y="1046808"/>
            <a:ext cx="2178040" cy="4448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Comic Sans MS" pitchFamily="66" charset="0"/>
              </a:rPr>
              <a:t>tall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228184" y="1536454"/>
            <a:ext cx="2178040" cy="4448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Comic Sans MS" pitchFamily="66" charset="0"/>
              </a:rPr>
              <a:t>short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39552" y="2513076"/>
            <a:ext cx="19287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Hair 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10571" y="3397975"/>
            <a:ext cx="2178040" cy="4448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Comic Sans MS" pitchFamily="66" charset="0"/>
              </a:rPr>
              <a:t>s</a:t>
            </a:r>
            <a:r>
              <a:rPr lang="en-US" dirty="0" smtClean="0">
                <a:latin typeface="Comic Sans MS" pitchFamily="66" charset="0"/>
              </a:rPr>
              <a:t>hort / long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10571" y="3887621"/>
            <a:ext cx="2178040" cy="4448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Comic Sans MS" pitchFamily="66" charset="0"/>
              </a:rPr>
              <a:t>f</a:t>
            </a:r>
            <a:r>
              <a:rPr lang="en-US" dirty="0" smtClean="0">
                <a:latin typeface="Comic Sans MS" pitchFamily="66" charset="0"/>
              </a:rPr>
              <a:t>air / dark / grey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10571" y="4377266"/>
            <a:ext cx="2178040" cy="4448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Comic Sans MS" pitchFamily="66" charset="0"/>
              </a:rPr>
              <a:t>s</a:t>
            </a:r>
            <a:r>
              <a:rPr lang="en-US" dirty="0" smtClean="0">
                <a:latin typeface="Comic Sans MS" pitchFamily="66" charset="0"/>
              </a:rPr>
              <a:t>traight / wavy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225134" y="2559242"/>
            <a:ext cx="471635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Facial features</a:t>
            </a:r>
            <a:endParaRPr lang="ru-RU" sz="4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33300" y="3349213"/>
            <a:ext cx="5152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mic Sans MS" pitchFamily="66" charset="0"/>
              </a:rPr>
              <a:t>n</a:t>
            </a:r>
            <a:r>
              <a:rPr lang="en-US" sz="2800" dirty="0" smtClean="0">
                <a:latin typeface="Comic Sans MS" pitchFamily="66" charset="0"/>
              </a:rPr>
              <a:t>ose, ears, head, eyes, mouth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571999" y="3896503"/>
            <a:ext cx="2178040" cy="4448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Comic Sans MS" pitchFamily="66" charset="0"/>
              </a:rPr>
              <a:t>b</a:t>
            </a:r>
            <a:r>
              <a:rPr lang="en-US" dirty="0" smtClean="0">
                <a:latin typeface="Comic Sans MS" pitchFamily="66" charset="0"/>
              </a:rPr>
              <a:t>ig / small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23528" y="1046808"/>
            <a:ext cx="2178040" cy="44482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Comic Sans MS" pitchFamily="66" charset="0"/>
              </a:rPr>
              <a:t>старый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23528" y="1536454"/>
            <a:ext cx="2178040" cy="44482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Comic Sans MS" pitchFamily="66" charset="0"/>
              </a:rPr>
              <a:t>с</a:t>
            </a:r>
            <a:r>
              <a:rPr lang="ru-RU" dirty="0" smtClean="0">
                <a:latin typeface="Comic Sans MS" pitchFamily="66" charset="0"/>
              </a:rPr>
              <a:t>редних лет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3139700" y="1046808"/>
            <a:ext cx="2178040" cy="44482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Comic Sans MS" pitchFamily="66" charset="0"/>
              </a:rPr>
              <a:t>толстый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3139700" y="1536454"/>
            <a:ext cx="2178040" cy="44482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Comic Sans MS" pitchFamily="66" charset="0"/>
              </a:rPr>
              <a:t>худой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6228184" y="1046808"/>
            <a:ext cx="2178040" cy="44482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Comic Sans MS" pitchFamily="66" charset="0"/>
              </a:rPr>
              <a:t>высокий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6228184" y="1536454"/>
            <a:ext cx="2178040" cy="44482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Comic Sans MS" pitchFamily="66" charset="0"/>
              </a:rPr>
              <a:t>низкий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310571" y="3397975"/>
            <a:ext cx="2178040" cy="44482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Comic Sans MS" pitchFamily="66" charset="0"/>
              </a:rPr>
              <a:t>Короткие/длинные</a:t>
            </a:r>
            <a:endParaRPr lang="ru-RU" sz="1600" dirty="0">
              <a:latin typeface="Comic Sans MS" pitchFamily="66" charset="0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310571" y="3887621"/>
            <a:ext cx="2178040" cy="44482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Comic Sans MS" pitchFamily="66" charset="0"/>
              </a:rPr>
              <a:t>Светлые/темные/</a:t>
            </a:r>
          </a:p>
          <a:p>
            <a:pPr algn="ctr"/>
            <a:r>
              <a:rPr lang="ru-RU" sz="1600" dirty="0" smtClean="0">
                <a:latin typeface="Comic Sans MS" pitchFamily="66" charset="0"/>
              </a:rPr>
              <a:t>седые</a:t>
            </a:r>
            <a:endParaRPr lang="ru-RU" sz="1600" dirty="0">
              <a:latin typeface="Comic Sans MS" pitchFamily="66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310571" y="4377266"/>
            <a:ext cx="2178040" cy="44482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Comic Sans MS" pitchFamily="66" charset="0"/>
              </a:rPr>
              <a:t>Прямые/волнистые</a:t>
            </a:r>
            <a:endParaRPr lang="ru-RU" sz="1600" dirty="0">
              <a:latin typeface="Comic Sans MS" pitchFamily="66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4571999" y="3842797"/>
            <a:ext cx="2178040" cy="49852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Comic Sans MS" pitchFamily="66" charset="0"/>
              </a:rPr>
              <a:t>Большой/</a:t>
            </a:r>
          </a:p>
          <a:p>
            <a:pPr algn="ctr"/>
            <a:r>
              <a:rPr lang="ru-RU" dirty="0" smtClean="0">
                <a:latin typeface="Comic Sans MS" pitchFamily="66" charset="0"/>
              </a:rPr>
              <a:t>маленький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323528" y="2029177"/>
            <a:ext cx="2178040" cy="44482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Comic Sans MS" pitchFamily="66" charset="0"/>
              </a:rPr>
              <a:t>молодой</a:t>
            </a:r>
            <a:endParaRPr lang="ru-RU" dirty="0">
              <a:latin typeface="Comic Sans MS" pitchFamily="66" charset="0"/>
            </a:endParaRPr>
          </a:p>
        </p:txBody>
      </p:sp>
      <p:pic>
        <p:nvPicPr>
          <p:cNvPr id="36" name="Picture 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47582" y1="6681" x2="5609" y2="56466"/>
                        <a14:foregroundMark x1="28820" y1="15948" x2="19342" y2="65733"/>
                        <a14:foregroundMark x1="39652" y1="9914" x2="6963" y2="36422"/>
                        <a14:foregroundMark x1="48162" y1="10129" x2="11605" y2="73060"/>
                        <a14:foregroundMark x1="49516" y1="9914" x2="18762" y2="82328"/>
                        <a14:foregroundMark x1="48743" y1="16810" x2="24952" y2="87931"/>
                        <a14:foregroundMark x1="49323" y1="19828" x2="32108" y2="91595"/>
                        <a14:foregroundMark x1="9091" y1="46767" x2="61896" y2="79095"/>
                        <a14:foregroundMark x1="41006" y1="94828" x2="51064" y2="21336"/>
                        <a14:foregroundMark x1="49903" y1="46121" x2="47002" y2="94397"/>
                        <a14:foregroundMark x1="35783" y1="78879" x2="42940" y2="85560"/>
                        <a14:foregroundMark x1="56673" y1="9914" x2="60542" y2="80388"/>
                        <a14:foregroundMark x1="60155" y1="11638" x2="68085" y2="53664"/>
                        <a14:foregroundMark x1="63056" y1="46983" x2="68085" y2="596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7105" y="4190713"/>
            <a:ext cx="937785" cy="841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6353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085021"/>
            <a:ext cx="4843564" cy="40196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7504" y="123478"/>
            <a:ext cx="8856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 pitchFamily="66" charset="0"/>
              </a:rPr>
              <a:t>Use the adjectives in bold in Ex. 5 to ask and answer questions about Tony, Bill and Mark.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251520" y="1167594"/>
            <a:ext cx="2520280" cy="936104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Comic Sans MS" pitchFamily="66" charset="0"/>
              </a:rPr>
              <a:t>Is Mark’s hair long and curly?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2520280" y="427756"/>
            <a:ext cx="2520280" cy="936104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Comic Sans MS" pitchFamily="66" charset="0"/>
              </a:rPr>
              <a:t>Is </a:t>
            </a:r>
            <a:r>
              <a:rPr lang="en-US" dirty="0">
                <a:latin typeface="Comic Sans MS" pitchFamily="66" charset="0"/>
              </a:rPr>
              <a:t>T</a:t>
            </a:r>
            <a:r>
              <a:rPr lang="en-US" dirty="0" smtClean="0">
                <a:latin typeface="Comic Sans MS" pitchFamily="66" charset="0"/>
              </a:rPr>
              <a:t>ony slim?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5652120" y="616969"/>
            <a:ext cx="2520280" cy="936104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Comic Sans MS" pitchFamily="66" charset="0"/>
              </a:rPr>
              <a:t>Are Tony’s eyes big?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6559860" y="1635646"/>
            <a:ext cx="2520280" cy="936104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Comic Sans MS" pitchFamily="66" charset="0"/>
              </a:rPr>
              <a:t>Is Bill tall?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0" y="2391730"/>
            <a:ext cx="2520280" cy="936104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Comic Sans MS" pitchFamily="66" charset="0"/>
              </a:rPr>
              <a:t>What </a:t>
            </a:r>
            <a:r>
              <a:rPr lang="en-US" dirty="0" err="1" smtClean="0">
                <a:latin typeface="Comic Sans MS" pitchFamily="66" charset="0"/>
              </a:rPr>
              <a:t>colour</a:t>
            </a:r>
            <a:r>
              <a:rPr lang="en-US" dirty="0" smtClean="0">
                <a:latin typeface="Comic Sans MS" pitchFamily="66" charset="0"/>
              </a:rPr>
              <a:t> are Mark’s boots?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559860" y="2859782"/>
            <a:ext cx="2520280" cy="936104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Comic Sans MS" pitchFamily="66" charset="0"/>
              </a:rPr>
              <a:t>Has Bill got a tie?</a:t>
            </a:r>
            <a:endParaRPr lang="ru-RU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9084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239681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Comic Sans MS" pitchFamily="66" charset="0"/>
              </a:rPr>
              <a:t>Grammar</a:t>
            </a:r>
            <a:endParaRPr lang="ru-RU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396810" y="163093"/>
            <a:ext cx="4440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omic Sans MS" pitchFamily="66" charset="0"/>
              </a:rPr>
              <a:t>Possessive adjectives/case</a:t>
            </a:r>
            <a:endParaRPr lang="ru-RU" sz="2400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707886"/>
            <a:ext cx="1152128" cy="3909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latin typeface="Comic Sans MS" pitchFamily="66" charset="0"/>
              </a:rPr>
              <a:t>I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Comic Sans MS" pitchFamily="66" charset="0"/>
              </a:rPr>
              <a:t>He 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Comic Sans MS" pitchFamily="66" charset="0"/>
              </a:rPr>
              <a:t>She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Comic Sans MS" pitchFamily="66" charset="0"/>
              </a:rPr>
              <a:t>It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Comic Sans MS" pitchFamily="66" charset="0"/>
              </a:rPr>
              <a:t>We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Comic Sans MS" pitchFamily="66" charset="0"/>
              </a:rPr>
              <a:t>You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Comic Sans MS" pitchFamily="66" charset="0"/>
              </a:rPr>
              <a:t>They </a:t>
            </a:r>
          </a:p>
        </p:txBody>
      </p:sp>
      <p:sp>
        <p:nvSpPr>
          <p:cNvPr id="6" name="Штриховая стрелка вправо 5"/>
          <p:cNvSpPr/>
          <p:nvPr/>
        </p:nvSpPr>
        <p:spPr>
          <a:xfrm>
            <a:off x="1043608" y="949604"/>
            <a:ext cx="978408" cy="242316"/>
          </a:xfrm>
          <a:prstGeom prst="striped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Штриховая стрелка вправо 8"/>
          <p:cNvSpPr/>
          <p:nvPr/>
        </p:nvSpPr>
        <p:spPr>
          <a:xfrm>
            <a:off x="1043608" y="1498159"/>
            <a:ext cx="978408" cy="242316"/>
          </a:xfrm>
          <a:prstGeom prst="striped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Штриховая стрелка вправо 9"/>
          <p:cNvSpPr/>
          <p:nvPr/>
        </p:nvSpPr>
        <p:spPr>
          <a:xfrm>
            <a:off x="1043608" y="2046714"/>
            <a:ext cx="978408" cy="242316"/>
          </a:xfrm>
          <a:prstGeom prst="striped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Штриховая стрелка вправо 10"/>
          <p:cNvSpPr/>
          <p:nvPr/>
        </p:nvSpPr>
        <p:spPr>
          <a:xfrm>
            <a:off x="1043608" y="2595269"/>
            <a:ext cx="978408" cy="242316"/>
          </a:xfrm>
          <a:prstGeom prst="striped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Штриховая стрелка вправо 11"/>
          <p:cNvSpPr/>
          <p:nvPr/>
        </p:nvSpPr>
        <p:spPr>
          <a:xfrm>
            <a:off x="1043608" y="3143824"/>
            <a:ext cx="978408" cy="242316"/>
          </a:xfrm>
          <a:prstGeom prst="striped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Штриховая стрелка вправо 12"/>
          <p:cNvSpPr/>
          <p:nvPr/>
        </p:nvSpPr>
        <p:spPr>
          <a:xfrm>
            <a:off x="1043608" y="3692379"/>
            <a:ext cx="978408" cy="242316"/>
          </a:xfrm>
          <a:prstGeom prst="striped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Штриховая стрелка вправо 13"/>
          <p:cNvSpPr/>
          <p:nvPr/>
        </p:nvSpPr>
        <p:spPr>
          <a:xfrm>
            <a:off x="1043608" y="4240934"/>
            <a:ext cx="978408" cy="242316"/>
          </a:xfrm>
          <a:prstGeom prst="striped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2093254" y="657055"/>
            <a:ext cx="1152128" cy="5850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latin typeface="Comic Sans MS" pitchFamily="66" charset="0"/>
              </a:rPr>
              <a:t>my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093254" y="1226198"/>
            <a:ext cx="1152128" cy="5850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latin typeface="Comic Sans MS" pitchFamily="66" charset="0"/>
              </a:rPr>
              <a:t>his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093254" y="1795341"/>
            <a:ext cx="1152128" cy="5850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latin typeface="Comic Sans MS" pitchFamily="66" charset="0"/>
              </a:rPr>
              <a:t>her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093254" y="2364484"/>
            <a:ext cx="1152128" cy="5850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latin typeface="Comic Sans MS" pitchFamily="66" charset="0"/>
              </a:rPr>
              <a:t>its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093254" y="2933627"/>
            <a:ext cx="1152128" cy="5850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latin typeface="Comic Sans MS" pitchFamily="66" charset="0"/>
              </a:rPr>
              <a:t>our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093254" y="3502770"/>
            <a:ext cx="1152128" cy="5850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latin typeface="Comic Sans MS" pitchFamily="66" charset="0"/>
              </a:rPr>
              <a:t>your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079373" y="4071910"/>
            <a:ext cx="1152128" cy="5850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latin typeface="Comic Sans MS" pitchFamily="66" charset="0"/>
              </a:rPr>
              <a:t>their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419872" y="707886"/>
            <a:ext cx="4608512" cy="48403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Comic Sans MS" pitchFamily="66" charset="0"/>
              </a:rPr>
              <a:t>s</a:t>
            </a:r>
            <a:r>
              <a:rPr lang="en-US" sz="2800" dirty="0" smtClean="0">
                <a:latin typeface="Comic Sans MS" pitchFamily="66" charset="0"/>
              </a:rPr>
              <a:t>ingular noun + </a:t>
            </a:r>
            <a:r>
              <a:rPr lang="en-US" sz="2800" b="1" dirty="0" smtClean="0">
                <a:latin typeface="Comic Sans MS" pitchFamily="66" charset="0"/>
              </a:rPr>
              <a:t>‘s</a:t>
            </a:r>
            <a:endParaRPr lang="ru-RU" sz="2800" b="1" dirty="0"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19872" y="1215549"/>
            <a:ext cx="46794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Comic Sans MS" pitchFamily="66" charset="0"/>
              </a:rPr>
              <a:t>Johnny is Janet      son. 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156175" y="1151708"/>
            <a:ext cx="896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Comic Sans MS" pitchFamily="66" charset="0"/>
              </a:rPr>
              <a:t>‘s</a:t>
            </a:r>
            <a:endParaRPr lang="ru-RU" sz="32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7081458" y="1625898"/>
            <a:ext cx="1695457" cy="3461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Comic Sans MS" pitchFamily="66" charset="0"/>
              </a:rPr>
              <a:t>He’s her son.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419872" y="2047013"/>
            <a:ext cx="4608512" cy="48403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Comic Sans MS" pitchFamily="66" charset="0"/>
              </a:rPr>
              <a:t>Plural noun + </a:t>
            </a:r>
            <a:r>
              <a:rPr lang="en-US" sz="2800" b="1" dirty="0" smtClean="0">
                <a:latin typeface="Comic Sans MS" pitchFamily="66" charset="0"/>
              </a:rPr>
              <a:t>‘</a:t>
            </a:r>
            <a:endParaRPr lang="ru-RU" sz="2800" b="1" dirty="0">
              <a:latin typeface="Comic Sans MS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419872" y="2583826"/>
            <a:ext cx="46794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Comic Sans MS" pitchFamily="66" charset="0"/>
              </a:rPr>
              <a:t>Bill is the twins   brother.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995793" y="2460866"/>
            <a:ext cx="8968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  <a:latin typeface="Comic Sans MS" pitchFamily="66" charset="0"/>
              </a:rPr>
              <a:t>‘</a:t>
            </a:r>
            <a:endParaRPr lang="ru-RU" sz="4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6472660" y="3050611"/>
            <a:ext cx="2304255" cy="3461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Comic Sans MS" pitchFamily="66" charset="0"/>
              </a:rPr>
              <a:t>He’s their brother.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3419872" y="3450362"/>
            <a:ext cx="4608512" cy="48403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Comic Sans MS" pitchFamily="66" charset="0"/>
              </a:rPr>
              <a:t>Last noun of a phrase + </a:t>
            </a:r>
            <a:r>
              <a:rPr lang="en-US" sz="2800" b="1" dirty="0" smtClean="0">
                <a:latin typeface="Comic Sans MS" pitchFamily="66" charset="0"/>
              </a:rPr>
              <a:t>‘s</a:t>
            </a:r>
            <a:r>
              <a:rPr lang="en-US" sz="2800" dirty="0" smtClean="0">
                <a:latin typeface="Comic Sans MS" pitchFamily="66" charset="0"/>
              </a:rPr>
              <a:t> 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419872" y="3952103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Comic Sans MS" pitchFamily="66" charset="0"/>
              </a:rPr>
              <a:t>This is Johnny and Gill     dad.</a:t>
            </a:r>
            <a:endParaRPr lang="ru-RU" sz="2800" dirty="0">
              <a:latin typeface="Comic Sans MS" pitchFamily="66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209328" y="3921325"/>
            <a:ext cx="896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Comic Sans MS" pitchFamily="66" charset="0"/>
              </a:rPr>
              <a:t>‘s</a:t>
            </a:r>
            <a:endParaRPr lang="ru-RU" sz="32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6865434" y="4475323"/>
            <a:ext cx="1911481" cy="34618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Comic Sans MS" pitchFamily="66" charset="0"/>
              </a:rPr>
              <a:t>He’s their dad.</a:t>
            </a:r>
            <a:endParaRPr lang="ru-RU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6517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  <p:bldP spid="20" grpId="0"/>
      <p:bldP spid="21" grpId="0"/>
      <p:bldP spid="7" grpId="0" animBg="1"/>
      <p:bldP spid="8" grpId="0"/>
      <p:bldP spid="22" grpId="0"/>
      <p:bldP spid="23" grpId="0" animBg="1"/>
      <p:bldP spid="26" grpId="0" animBg="1"/>
      <p:bldP spid="27" grpId="0"/>
      <p:bldP spid="29" grpId="0"/>
      <p:bldP spid="34" grpId="0" animBg="1"/>
      <p:bldP spid="35" grpId="0" animBg="1"/>
      <p:bldP spid="36" grpId="0"/>
      <p:bldP spid="38" grpId="0"/>
      <p:bldP spid="39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2421</TotalTime>
  <Words>198</Words>
  <Application>Microsoft Office PowerPoint</Application>
  <PresentationFormat>Экран (16:9)</PresentationFormat>
  <Paragraphs>82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Arial</vt:lpstr>
      <vt:lpstr>Calibri</vt:lpstr>
      <vt:lpstr>Comic Sans MS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Шавкунчик</dc:creator>
  <cp:lastModifiedBy>2021</cp:lastModifiedBy>
  <cp:revision>53</cp:revision>
  <dcterms:created xsi:type="dcterms:W3CDTF">2021-05-14T15:57:25Z</dcterms:created>
  <dcterms:modified xsi:type="dcterms:W3CDTF">2022-09-09T17:59:28Z</dcterms:modified>
</cp:coreProperties>
</file>