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95" r:id="rId2"/>
    <p:sldId id="297" r:id="rId3"/>
    <p:sldId id="265" r:id="rId4"/>
    <p:sldId id="299" r:id="rId5"/>
    <p:sldId id="267" r:id="rId6"/>
    <p:sldId id="300" r:id="rId7"/>
    <p:sldId id="269" r:id="rId8"/>
    <p:sldId id="302" r:id="rId9"/>
    <p:sldId id="305" r:id="rId10"/>
    <p:sldId id="314" r:id="rId11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33" autoAdjust="0"/>
    <p:restoredTop sz="94660"/>
  </p:normalViewPr>
  <p:slideViewPr>
    <p:cSldViewPr>
      <p:cViewPr varScale="1">
        <p:scale>
          <a:sx n="52" d="100"/>
          <a:sy n="52" d="100"/>
        </p:scale>
        <p:origin x="-9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098296A-BF50-485B-B29F-E5FBC9FD1ED2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3052763-547C-4B38-8D49-183E2085AA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650659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0FB3F01-0D0A-4797-8CF5-65BDD073F198}" type="slidenum">
              <a:rPr lang="ru-RU" smtClean="0"/>
              <a:pPr/>
              <a:t>4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2457440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65FB7-135B-411D-B151-983B003CB301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12695-8475-4A32-8E97-2114F52F0F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03039680"/>
      </p:ext>
    </p:extLst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D64EE-E389-4209-910D-3255E7868258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2D09F-F557-4198-9966-C1B535C8E6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0452152"/>
      </p:ext>
    </p:extLst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3C79F-023B-44C0-B73C-CA282D325545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DCAE3-D800-4A88-92C4-315D1B168D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85809439"/>
      </p:ext>
    </p:extLst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1B525-3F5A-4B1B-A4BE-3997A3652C3E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44978-6E30-42EA-8EEF-48350471CD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82270416"/>
      </p:ext>
    </p:extLst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60A87-4764-4AED-8B88-AD450D3D6930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0D5A8-F2CB-42E8-A200-835CEBD6EC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75652275"/>
      </p:ext>
    </p:extLst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63CD9-AF58-4A86-9E87-EC373C8CFE31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94BCF-5D5E-48C1-A006-DAF3E7506C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31059268"/>
      </p:ext>
    </p:extLst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D2D72-C68B-4AD7-9636-158F87F85D80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F1395-BF70-4E71-B5AC-7155384CD5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84480664"/>
      </p:ext>
    </p:extLst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9DEF1-D184-43B2-BE40-0909A09F1C44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E4A23-E040-48EE-996B-BC8E17F111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62647532"/>
      </p:ext>
    </p:extLst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66ADD-9CFA-402F-9467-A2B025F16B24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BFEB3-6D4A-42B4-A28D-A3596C1B6D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3106975"/>
      </p:ext>
    </p:extLst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4ED3E-B9C9-48BF-AED6-6CF9DCF33C1D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51D17-2D1D-4C4D-A3B1-5376AA8A31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29393083"/>
      </p:ext>
    </p:extLst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F01FB-84DD-4DED-AD58-7D9C1C5C4973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03224A-367B-46BD-A4DC-E187EBC87B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3825585"/>
      </p:ext>
    </p:extLst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B2DD83-A86E-4FC2-82A9-4A325A089DE8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F93B8FB-348D-4A89-BC35-504E72BD23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550" y="115888"/>
            <a:ext cx="7053263" cy="585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Лаковые миниатюры Федоскино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851275" y="4152900"/>
            <a:ext cx="5178425" cy="2516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Популярные мотивы: тройки, чаепития за самоваром, сцены из крестьянской жизни. </a:t>
            </a:r>
          </a:p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изделий мастеров ценились ларцы, расписанные </a:t>
            </a:r>
          </a:p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сюжетами из картин </a:t>
            </a:r>
          </a:p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известных художников.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692150"/>
            <a:ext cx="4859338" cy="2170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Федо́скинская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миниатю́ра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—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традиционная русская лаковая живописи на </a:t>
            </a:r>
          </a:p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папье-маше, 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сложившаяся в конце XVIII в. в подмосковном селе Федоскино.</a:t>
            </a:r>
          </a:p>
        </p:txBody>
      </p:sp>
      <p:pic>
        <p:nvPicPr>
          <p:cNvPr id="21509" name="Picture 5" descr="http://rusmudr.ru/wp-content/uploads/2012/08/shkatulka_fedoskino0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767013"/>
            <a:ext cx="41402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Прямоугольник 2"/>
          <p:cNvSpPr>
            <a:spLocks noChangeArrowheads="1"/>
          </p:cNvSpPr>
          <p:nvPr/>
        </p:nvSpPr>
        <p:spPr bwMode="auto">
          <a:xfrm>
            <a:off x="-88900" y="6165850"/>
            <a:ext cx="44100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800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Федоскино. Шкатулка. Миниатюра на сюжет картины Шишкина.</a:t>
            </a:r>
          </a:p>
        </p:txBody>
      </p:sp>
      <p:pic>
        <p:nvPicPr>
          <p:cNvPr id="21511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49196" y="725191"/>
            <a:ext cx="3848732" cy="3207865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2" name="Прямоугольник 5"/>
          <p:cNvSpPr>
            <a:spLocks noChangeArrowheads="1"/>
          </p:cNvSpPr>
          <p:nvPr/>
        </p:nvSpPr>
        <p:spPr bwMode="auto">
          <a:xfrm>
            <a:off x="4932363" y="3789363"/>
            <a:ext cx="3863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Федоскино. Тройка. Шкатулка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750" y="517525"/>
            <a:ext cx="4679950" cy="5864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Отличия </a:t>
            </a:r>
            <a:r>
              <a:rPr lang="ru-RU" sz="2400" b="1" i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Федоскинской</a:t>
            </a: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живописи: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используются масляные краски, а в Палехской, Холуйской и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Мстёрской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яичная темпера, 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реалистическая живопись, 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трёхслойное письмо,  позволяет достичь эффекта глубины и объёма. Портреты людей выглядят реалистично, "как живые", в пейзаже и сюжетных сценах чувствуется "воздух".</a:t>
            </a:r>
          </a:p>
        </p:txBody>
      </p:sp>
      <p:pic>
        <p:nvPicPr>
          <p:cNvPr id="7" name="Picture 1" descr="C:\Users\User\Desktop\Лаковые миниатюры. Федоскино. Шкатулка2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4670376" y="3140968"/>
            <a:ext cx="4273647" cy="340849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 descr="Кошелева Татьяна. Лаковая миниатюра Федоскино. Шкатулка &quot;Подружки&quot;.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4572" y="116632"/>
            <a:ext cx="3967908" cy="2833207"/>
          </a:xfrm>
          <a:prstGeom prst="roundRect">
            <a:avLst>
              <a:gd name="adj" fmla="val 45846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Прямоугольник 2"/>
          <p:cNvSpPr>
            <a:spLocks noChangeArrowheads="1"/>
          </p:cNvSpPr>
          <p:nvPr/>
        </p:nvSpPr>
        <p:spPr bwMode="auto">
          <a:xfrm>
            <a:off x="4859338" y="2843213"/>
            <a:ext cx="410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Федоскино. Подружки. Шкатулка.</a:t>
            </a:r>
          </a:p>
        </p:txBody>
      </p:sp>
      <p:sp>
        <p:nvSpPr>
          <p:cNvPr id="8" name="Прямоугольник 2"/>
          <p:cNvSpPr>
            <a:spLocks noChangeArrowheads="1"/>
          </p:cNvSpPr>
          <p:nvPr/>
        </p:nvSpPr>
        <p:spPr bwMode="auto">
          <a:xfrm>
            <a:off x="4932363" y="6381750"/>
            <a:ext cx="38750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Федоскино. Пейзаж. Шкатулка.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79388"/>
            <a:ext cx="9144000" cy="5857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Лаковые миниатюры </a:t>
            </a:r>
            <a:r>
              <a:rPr lang="ru-RU" sz="3200" b="1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Мстёры</a:t>
            </a:r>
            <a:endParaRPr lang="ru-RU" sz="32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925" y="836613"/>
            <a:ext cx="4608513" cy="2170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Мстёра - большое село во Владимирской обл., в 110км от г. Владимира.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Мстёрские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мастера создали свой стиль лаковой миниатюры и на изделиях из папье-маше.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84663" y="4108450"/>
            <a:ext cx="4859337" cy="2862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Сюжеты миниатюр: сказки, былины,  истории.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Изображение миниатюры развертывается </a:t>
            </a:r>
          </a:p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фоне нежных, красочных пейзажей,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люди, животные, птицы — часть этого живописного пейзажа.</a:t>
            </a:r>
          </a:p>
        </p:txBody>
      </p:sp>
      <p:pic>
        <p:nvPicPr>
          <p:cNvPr id="7" name="Picture 1" descr="C:\Users\User\Desktop\Лаковые миниатюры.  Мстера. Емеля на печи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942" y="3052298"/>
            <a:ext cx="3644082" cy="368907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3558" name="Прямоугольник 2"/>
          <p:cNvSpPr>
            <a:spLocks noChangeArrowheads="1"/>
          </p:cNvSpPr>
          <p:nvPr/>
        </p:nvSpPr>
        <p:spPr bwMode="auto">
          <a:xfrm>
            <a:off x="2916238" y="5807075"/>
            <a:ext cx="1917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Мстера. Емеля на печи. Шкатулка.</a:t>
            </a:r>
          </a:p>
        </p:txBody>
      </p:sp>
      <p:sp>
        <p:nvSpPr>
          <p:cNvPr id="23559" name="Прямоугольник 4"/>
          <p:cNvSpPr>
            <a:spLocks noChangeArrowheads="1"/>
          </p:cNvSpPr>
          <p:nvPr/>
        </p:nvSpPr>
        <p:spPr bwMode="auto">
          <a:xfrm>
            <a:off x="5219700" y="3924300"/>
            <a:ext cx="36004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Мстера. На покосе. 1944г.</a:t>
            </a:r>
          </a:p>
        </p:txBody>
      </p:sp>
      <p:pic>
        <p:nvPicPr>
          <p:cNvPr id="23560" name="Picture 5" descr="Н. П. Клыков. «На покосе». 1944. Музей народного искусства . Москва.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99519" y="824507"/>
            <a:ext cx="4481945" cy="318055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125" y="609600"/>
            <a:ext cx="4362450" cy="54943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Отличительные черты </a:t>
            </a:r>
            <a:r>
              <a:rPr lang="ru-RU" sz="2400" b="1" i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мстёрской</a:t>
            </a: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школы: 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вобрала в себя многие особенности иконописи.   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используется черный лак в качестве фона. Грунтуют поверхность крышки белилами и пишут  сюжеты так, что черными остаются только поля;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конце работы поля заполняют орнаментальной каймой. </a:t>
            </a:r>
          </a:p>
        </p:txBody>
      </p:sp>
      <p:pic>
        <p:nvPicPr>
          <p:cNvPr id="24579" name="Picture 4" descr="Я. П. Клыков. Шкатулка 'Дубровский'. 194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6100" y="3516313"/>
            <a:ext cx="4902200" cy="30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Прямоугольник 2"/>
          <p:cNvSpPr>
            <a:spLocks noChangeArrowheads="1"/>
          </p:cNvSpPr>
          <p:nvPr/>
        </p:nvSpPr>
        <p:spPr bwMode="auto">
          <a:xfrm>
            <a:off x="4356100" y="6372225"/>
            <a:ext cx="4787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ru-RU" sz="1800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Мстера. Дубровский. Шкатулка. 1940г.</a:t>
            </a:r>
          </a:p>
        </p:txBody>
      </p:sp>
      <p:pic>
        <p:nvPicPr>
          <p:cNvPr id="24581" name="Picture 6" descr="http://img1.liveinternet.ru/images/attach/c/8/105/8/105008811_large_1311591114_s640x48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70400" y="260350"/>
            <a:ext cx="4673600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Прямоугольник 6"/>
          <p:cNvSpPr>
            <a:spLocks noChangeArrowheads="1"/>
          </p:cNvSpPr>
          <p:nvPr/>
        </p:nvSpPr>
        <p:spPr bwMode="auto">
          <a:xfrm>
            <a:off x="5173663" y="3203575"/>
            <a:ext cx="33829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Мстера. Шкатулка.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79388"/>
            <a:ext cx="9144000" cy="5857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Лаковые миниатюры Холуя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7625" y="901700"/>
            <a:ext cx="4319588" cy="2170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Холуйская лаковая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миниа-тюра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зародилась в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с.Холуй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Ивановской обл.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Миниатюры исполняют с использованием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специ-альных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темперных красок.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95738" y="4010025"/>
            <a:ext cx="5040312" cy="25146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Миниатюрам Холуя свойственна живописная «картинность»: их колорит чист и ярок,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золотой орнамент служит естественным переходом от живописи к плоскости предмета.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52938" y="3563938"/>
            <a:ext cx="4440237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Холуй. Летучий корабль. Шкатулка </a:t>
            </a:r>
          </a:p>
        </p:txBody>
      </p:sp>
      <p:pic>
        <p:nvPicPr>
          <p:cNvPr id="26630" name="Picture 5" descr=" (699x696, 161Kb)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38" y="2924175"/>
            <a:ext cx="3914775" cy="389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1" descr="C:\Users\User\Desktop\Лаковые миниатюры. Холуй. Тройк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4663" y="827088"/>
            <a:ext cx="4716462" cy="288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024188" y="5746750"/>
            <a:ext cx="1619250" cy="922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Холуй. Тройка. Шкатулка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2413" y="227013"/>
            <a:ext cx="4824412" cy="63706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Холуя: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крупный, приближённый пейзаж;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крупные и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немногочис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-ленные фигуры;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пропорции их удлинённые, но силуэты мягче и формы объёмнее;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рисунок проще, не так детально проработан; 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больше насыщенных тёмных цветов: зеленых, коричневых, синих;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контрастные сочетания тёплых и холодных тонов;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золото используется, где оно оправдано.</a:t>
            </a:r>
          </a:p>
        </p:txBody>
      </p:sp>
      <p:pic>
        <p:nvPicPr>
          <p:cNvPr id="27651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9338" y="2276475"/>
            <a:ext cx="4184650" cy="465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16" descr="http://www.bro-shka.ru/images/lakovaj-miniatyura-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263" y="-100013"/>
            <a:ext cx="3600450" cy="3197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006975" y="1700213"/>
            <a:ext cx="1619250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Холуй. Шкатулки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7938" y="190500"/>
            <a:ext cx="91360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Золотая Хохлома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760413"/>
            <a:ext cx="9144000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Яркое явление русского народного промысла – Золотая Хохлома – декоративная роспись деревянной посуды и мебели.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Этот традиционный художественный промысел возник в XVII в. в Нижегородской губернии и получил  название от крупного торгового села Хохлома, куда на торги свозились все деревянные изделия. </a:t>
            </a:r>
          </a:p>
        </p:txBody>
      </p:sp>
      <p:pic>
        <p:nvPicPr>
          <p:cNvPr id="29700" name="Picture 5" descr="http://www.rospis-hohloma.ru/data/Image/pict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946" y="3068960"/>
            <a:ext cx="4708078" cy="340064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Рисунок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4716016" y="3429000"/>
            <a:ext cx="4314233" cy="32599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2700" y="188913"/>
            <a:ext cx="9156700" cy="18240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Расписывали посуду растительным узором; простым орна­ментом; травкой и ягодами на веточке и необычными цветами. 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Сочетание золотого, черного и красного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прида-вало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изделию нарядность, праздничность.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Славились ковши с удобной ручкой или в форме птицы-утицы.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2146423"/>
            <a:ext cx="741598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Развивается этот промысел и в наши дни во Владимирской и Нижегородской областях.</a:t>
            </a:r>
          </a:p>
        </p:txBody>
      </p:sp>
      <p:pic>
        <p:nvPicPr>
          <p:cNvPr id="31748" name="Picture 5" descr="Ковш-утка с навесн. ковшами 9 пр (Хохлома)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1938" y="2781300"/>
            <a:ext cx="5324475" cy="386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Прямоугольник 3"/>
          <p:cNvSpPr>
            <a:spLocks noChangeArrowheads="1"/>
          </p:cNvSpPr>
          <p:nvPr/>
        </p:nvSpPr>
        <p:spPr bwMode="auto">
          <a:xfrm>
            <a:off x="4824413" y="6308725"/>
            <a:ext cx="4318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Ковш-утка с навесными ковшами</a:t>
            </a:r>
          </a:p>
        </p:txBody>
      </p:sp>
      <p:pic>
        <p:nvPicPr>
          <p:cNvPr id="31750" name="Picture 2" descr="C:\Users\User\Desktop\49835393_images копия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t="4355" b="3265"/>
          <a:stretch>
            <a:fillRect/>
          </a:stretch>
        </p:blipFill>
        <p:spPr bwMode="auto">
          <a:xfrm>
            <a:off x="52650" y="3247027"/>
            <a:ext cx="4795605" cy="3178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Прямоугольник 1"/>
          <p:cNvSpPr>
            <a:spLocks noChangeArrowheads="1"/>
          </p:cNvSpPr>
          <p:nvPr/>
        </p:nvSpPr>
        <p:spPr bwMode="auto">
          <a:xfrm>
            <a:off x="0" y="549275"/>
            <a:ext cx="9144000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98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0" algn="ctr" eaLnBrk="1" hangingPunct="1">
              <a:lnSpc>
                <a:spcPts val="2600"/>
              </a:lnSpc>
              <a:spcBef>
                <a:spcPct val="0"/>
              </a:spcBef>
              <a:buFontTx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Среди промыслов выделим еще направление финифть. Город Ростов славится финифтью – дивной росписью по эмали. 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Белоснежные пластинки из стекловидных сплавов, обожженные при высокой температуре, тверды как камень, а роспись на них драгоценно сияет.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36513"/>
            <a:ext cx="9144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Финифть </a:t>
            </a:r>
          </a:p>
        </p:txBody>
      </p:sp>
      <p:pic>
        <p:nvPicPr>
          <p:cNvPr id="41988" name="Picture 4" descr="Химипетъ - финифть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7563" y="2132856"/>
            <a:ext cx="2995287" cy="2492079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Picture 6" descr="f6f50087b75et (700x501, 45Kb)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243" y="4252872"/>
            <a:ext cx="3294063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14" descr=" украшения финифть 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95530" y="2380654"/>
            <a:ext cx="3372300" cy="17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12" descr="http://img1.liveinternet.ru/images/attach/c/4/84/369/84369469_large_pan_01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95530" y="4025514"/>
            <a:ext cx="3864978" cy="258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Picture 10" descr=" (400x400, 28Kb)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67830" y="2996952"/>
            <a:ext cx="2659546" cy="2659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088" y="404813"/>
            <a:ext cx="7848600" cy="61555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ru-RU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 </a:t>
            </a:r>
          </a:p>
          <a:p>
            <a:pPr marL="514350" indent="-514350" algn="ctr">
              <a:lnSpc>
                <a:spcPct val="150000"/>
              </a:lnSpc>
              <a:spcAft>
                <a:spcPts val="600"/>
              </a:spcAft>
              <a:buAutoNum type="arabicPeriod"/>
            </a:pPr>
            <a:r>
              <a:rPr lang="ru-RU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Перечислить известные вам художественные промыслы России.</a:t>
            </a:r>
          </a:p>
          <a:p>
            <a:pPr marL="514350" indent="-514350" algn="ctr">
              <a:lnSpc>
                <a:spcPct val="150000"/>
              </a:lnSpc>
              <a:spcAft>
                <a:spcPts val="600"/>
              </a:spcAft>
              <a:buAutoNum type="arabicPeriod"/>
            </a:pPr>
            <a:r>
              <a:rPr lang="ru-RU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Подробнее рассказать о понравившемся вам промысле (4-6 предложений) или нарисовать и прислать иллюстрацию изделия (на выбор)</a:t>
            </a:r>
            <a:endParaRPr lang="ru-RU" sz="28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dissolv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</TotalTime>
  <Words>528</Words>
  <Application>Microsoft Office PowerPoint</Application>
  <PresentationFormat>Экран (4:3)</PresentationFormat>
  <Paragraphs>52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Светлана Чугунова</cp:lastModifiedBy>
  <cp:revision>131</cp:revision>
  <dcterms:created xsi:type="dcterms:W3CDTF">2011-01-08T04:00:41Z</dcterms:created>
  <dcterms:modified xsi:type="dcterms:W3CDTF">2020-04-21T04:44:58Z</dcterms:modified>
</cp:coreProperties>
</file>