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5642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3947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494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1237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681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3727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250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1630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317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8830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62313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40405-042D-4CC2-A557-737DD1CA3A1B}" type="datetimeFigureOut">
              <a:rPr lang="ru-RU" smtClean="0"/>
              <a:t>17.04.2020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C08E8A-0F2E-49A9-8146-44080E6D9B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718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Сообщества организмов: структуры и связи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7335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8279" y="3097055"/>
            <a:ext cx="3503721" cy="376094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Биоценоз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Биоценоз или сообщество организмов – исторически сложившаяся совокупность обитающих на определенной территории  взаимосвязанных популяции растений, животных, микроорганизмов и грибов.</a:t>
            </a:r>
          </a:p>
          <a:p>
            <a:endParaRPr lang="ru-RU" b="1" dirty="0"/>
          </a:p>
          <a:p>
            <a:r>
              <a:rPr lang="ru-RU" b="1" dirty="0" smtClean="0"/>
              <a:t>Термин «биоценоз» ввёл в 1877 г. Карл </a:t>
            </a:r>
            <a:r>
              <a:rPr lang="ru-RU" b="1" dirty="0" err="1" smtClean="0"/>
              <a:t>Мёбиус</a:t>
            </a:r>
            <a:r>
              <a:rPr lang="ru-RU" b="1" dirty="0" smtClean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03713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05080"/>
            <a:ext cx="10515600" cy="5471883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Биоценоз образован популяциями разных видов.</a:t>
            </a:r>
          </a:p>
          <a:p>
            <a:pPr marL="0" indent="0">
              <a:buNone/>
            </a:pPr>
            <a:r>
              <a:rPr lang="ru-RU" dirty="0" smtClean="0"/>
              <a:t>Размеры биоценоза определяются </a:t>
            </a:r>
            <a:r>
              <a:rPr lang="ru-RU" dirty="0">
                <a:solidFill>
                  <a:prstClr val="black"/>
                </a:solidFill>
              </a:rPr>
              <a:t>условиями его абиотической </a:t>
            </a:r>
            <a:r>
              <a:rPr lang="ru-RU" dirty="0" smtClean="0">
                <a:solidFill>
                  <a:prstClr val="black"/>
                </a:solidFill>
              </a:rPr>
              <a:t>среды, или </a:t>
            </a:r>
            <a:r>
              <a:rPr lang="ru-RU" dirty="0" smtClean="0"/>
              <a:t>биотопом и биотической среды, созданной в результате деятельности организмов.</a:t>
            </a:r>
          </a:p>
          <a:p>
            <a:pPr marL="0" indent="0">
              <a:buNone/>
            </a:pPr>
            <a:r>
              <a:rPr lang="ru-RU" dirty="0" smtClean="0"/>
              <a:t>Абиотическая среда представлена биотопом.</a:t>
            </a:r>
            <a:endParaRPr lang="ru-RU" dirty="0"/>
          </a:p>
          <a:p>
            <a:pPr marL="0" indent="0">
              <a:buNone/>
            </a:pPr>
            <a:r>
              <a:rPr lang="ru-RU" b="1" dirty="0" smtClean="0"/>
              <a:t>Биотоп – однородный участок суши или водоёма, </a:t>
            </a:r>
            <a:r>
              <a:rPr lang="ru-RU" b="1" i="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</a:rPr>
              <a:t>занятый определённым биоценозом.</a:t>
            </a:r>
          </a:p>
          <a:p>
            <a:pPr marL="0" indent="0">
              <a:buNone/>
            </a:pPr>
            <a:endParaRPr lang="ru-RU" b="1" i="0" dirty="0" smtClean="0">
              <a:solidFill>
                <a:srgbClr val="333333"/>
              </a:solidFill>
              <a:effectLst/>
              <a:latin typeface="Arial" panose="020B0604020202020204" pitchFamily="34" charset="0"/>
            </a:endParaRPr>
          </a:p>
          <a:p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06658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8555" y="1288701"/>
            <a:ext cx="6234629" cy="5791373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Фитоценоз 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– вся совокупность растений, образующих сообщество</a:t>
            </a: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Роль фитоценоза.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Растения создают особый микроклимат (увеличивают влажность, уменьшают силу ветра, образуют тень, снижают перепады температуры), служат источником пищи для животных, выделяют кислород, образуют листовой </a:t>
            </a:r>
            <a:r>
              <a:rPr lang="ru-RU" dirty="0" err="1" smtClean="0">
                <a:solidFill>
                  <a:srgbClr val="333333"/>
                </a:solidFill>
                <a:latin typeface="Arial" panose="020B0604020202020204" pitchFamily="34" charset="0"/>
              </a:rPr>
              <a:t>опад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</a:rPr>
              <a:t> и др. </a:t>
            </a:r>
            <a:endParaRPr lang="ru-RU" dirty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72829" y="1412198"/>
            <a:ext cx="5066672" cy="525971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19199" y="252674"/>
            <a:ext cx="10329333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2800" dirty="0">
                <a:solidFill>
                  <a:srgbClr val="333333"/>
                </a:solidFill>
                <a:latin typeface="Arial" panose="020B0604020202020204" pitchFamily="34" charset="0"/>
              </a:rPr>
              <a:t>Биотическая среда представлена фитоценозом, зооценозом и </a:t>
            </a:r>
            <a:r>
              <a:rPr lang="ru-RU" sz="2800" dirty="0" err="1">
                <a:solidFill>
                  <a:srgbClr val="333333"/>
                </a:solidFill>
                <a:latin typeface="Arial" panose="020B0604020202020204" pitchFamily="34" charset="0"/>
              </a:rPr>
              <a:t>микробоценозом</a:t>
            </a:r>
            <a:r>
              <a:rPr lang="ru-RU" sz="2800" dirty="0">
                <a:solidFill>
                  <a:srgbClr val="333333"/>
                </a:solidFill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100429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598311"/>
            <a:ext cx="10515600" cy="5578652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Зооценоз – вся совокупность животных, образующих сообщество.</a:t>
            </a:r>
          </a:p>
          <a:p>
            <a:pPr marL="0" lvl="0" indent="0">
              <a:buNone/>
            </a:pP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Роль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зооценоза.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Растительноядные животные регулируют рост растений.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Насекомые опыляют растения, птицы и млекопитающие распространяют семена.</a:t>
            </a:r>
            <a:endParaRPr lang="ru-RU" dirty="0">
              <a:solidFill>
                <a:srgbClr val="3333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342404" y="4087258"/>
            <a:ext cx="3902551" cy="21951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1967" y="4087258"/>
            <a:ext cx="3902551" cy="219518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0674" y="3990041"/>
            <a:ext cx="2420926" cy="2292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1559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85590"/>
            <a:ext cx="10515600" cy="57913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Микробоценоз</a:t>
            </a:r>
            <a:r>
              <a:rPr lang="ru-RU" b="1" dirty="0" smtClean="0">
                <a:latin typeface="Arial" panose="020B0604020202020204" pitchFamily="34" charset="0"/>
                <a:cs typeface="Arial" panose="020B0604020202020204" pitchFamily="34" charset="0"/>
              </a:rPr>
              <a:t> – вся совокупность микроорганизмов, образующих сообщество.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Роль </a:t>
            </a:r>
            <a:r>
              <a:rPr lang="ru-RU" dirty="0" err="1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микробоценоза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Паразитические бактерии вызывают заболевания растений и животных.</a:t>
            </a:r>
          </a:p>
          <a:p>
            <a:pPr marL="0" lvl="0" indent="0">
              <a:buNone/>
            </a:pPr>
            <a:r>
              <a:rPr lang="ru-RU" dirty="0" err="1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Сапротрофы</a:t>
            </a:r>
            <a:r>
              <a:rPr lang="ru-RU" dirty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разлагают тела погибших организмов, обеспечивая круговорот веществ.</a:t>
            </a:r>
          </a:p>
          <a:p>
            <a:pPr marL="0" lvl="0" indent="0">
              <a:buNone/>
            </a:pPr>
            <a:r>
              <a:rPr lang="ru-RU" dirty="0" smtClean="0">
                <a:solidFill>
                  <a:srgbClr val="3333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Симбионты играют положительную роль, например, бактерии-симбионты, обитающие в кишечнике растительноядных организмов, помогают расщеплять клетчатку.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7326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8427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Примеры биоценозов разного масштаба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7860" y="1352120"/>
            <a:ext cx="3509332" cy="233955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52530" y="3691674"/>
            <a:ext cx="649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пень</a:t>
            </a:r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1555" y="4115109"/>
            <a:ext cx="3409246" cy="225185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128889" y="6488668"/>
            <a:ext cx="20545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Упавшее дерево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755" y="1352120"/>
            <a:ext cx="3460043" cy="225767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096000" y="3691674"/>
            <a:ext cx="12079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лес</a:t>
            </a:r>
            <a:endParaRPr lang="ru-RU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18755" y="4061006"/>
            <a:ext cx="3471438" cy="234932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475111" y="6366968"/>
            <a:ext cx="2438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Лесная поляна</a:t>
            </a:r>
            <a:endParaRPr lang="ru-RU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1156" y="1278597"/>
            <a:ext cx="3217436" cy="241307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556043" y="3793067"/>
            <a:ext cx="15413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болото</a:t>
            </a:r>
            <a:endParaRPr lang="ru-RU" dirty="0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681155" y="4115108"/>
            <a:ext cx="3411281" cy="2251859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821233" y="6319676"/>
            <a:ext cx="13212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степь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5744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Структуры биоценоза: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Видовая.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Пространственная.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Трофическая (пищевая).</a:t>
            </a:r>
          </a:p>
          <a:p>
            <a:pPr marL="514350" indent="-514350">
              <a:buFont typeface="+mj-lt"/>
              <a:buAutoNum type="arabicPeriod"/>
            </a:pPr>
            <a:r>
              <a:rPr lang="ru-RU" dirty="0" smtClean="0"/>
              <a:t>Экологическая.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701015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Видовая структура биоценоза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Видовая структура </a:t>
            </a:r>
            <a:r>
              <a:rPr lang="ru-RU" sz="32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биоценоза – видовое разнообразие, соотношение видов по численности и плотности.</a:t>
            </a:r>
          </a:p>
          <a:p>
            <a:pPr marL="0" indent="0">
              <a:buNone/>
            </a:pPr>
            <a:endParaRPr lang="ru-RU" sz="32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32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Самое большое видовое разнообразие:  биоценозы тропических лесов и коралловых рифов.</a:t>
            </a:r>
          </a:p>
          <a:p>
            <a:pPr marL="0" indent="0">
              <a:buNone/>
            </a:pPr>
            <a:endParaRPr lang="ru-RU" sz="32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3200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Низкое видовое разнообразие: полярная тундра, хвойный лес.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543214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b="1" dirty="0" err="1" smtClean="0"/>
              <a:t>Эдификаторы</a:t>
            </a:r>
            <a:r>
              <a:rPr lang="ru-RU" b="1" dirty="0" smtClean="0"/>
              <a:t> – виды-</a:t>
            </a:r>
            <a:r>
              <a:rPr lang="ru-RU" b="1" dirty="0" err="1" smtClean="0"/>
              <a:t>средообразователи</a:t>
            </a:r>
            <a:r>
              <a:rPr lang="ru-RU" b="1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Пример. Ель в еловом лесу создаёт сильное затенение, а опавшая хвоя </a:t>
            </a:r>
            <a:r>
              <a:rPr lang="ru-RU" dirty="0" err="1" smtClean="0"/>
              <a:t>закисляет</a:t>
            </a:r>
            <a:r>
              <a:rPr lang="ru-RU" dirty="0" smtClean="0"/>
              <a:t> почву. В таких условиях могут произрастать не все растения, чаще мхи и кислица.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7588" y="3525398"/>
            <a:ext cx="4914762" cy="2761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722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Пространственная структура биоценоза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Пространственная структура </a:t>
            </a:r>
            <a:r>
              <a:rPr lang="ru-RU" sz="3600" b="1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биоценоза – распределение организмов по надземным и подземным ярусам сообщества. </a:t>
            </a:r>
          </a:p>
          <a:p>
            <a:pPr marL="0" indent="0">
              <a:buNone/>
            </a:pPr>
            <a:endParaRPr lang="ru-RU" sz="3600" b="1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3600" b="1" dirty="0" err="1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Ярусность</a:t>
            </a:r>
            <a:r>
              <a:rPr lang="ru-RU" sz="3600" b="1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 – приспособление организмов к наиболее полному использованию ресурсов среды, помогает избегать конкуренции.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24594837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234668" y="1690688"/>
            <a:ext cx="1957331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err="1" smtClean="0"/>
              <a:t>Ярусность</a:t>
            </a:r>
            <a:r>
              <a:rPr lang="ru-RU" dirty="0" smtClean="0"/>
              <a:t> в широколиственном лесу.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54236"/>
            <a:ext cx="10025349" cy="663757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66891" y="5629619"/>
            <a:ext cx="2467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Лесная подстилка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463183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0065" y="5857125"/>
            <a:ext cx="10515600" cy="55836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/>
              <a:t>Кроме </a:t>
            </a:r>
            <a:r>
              <a:rPr lang="ru-RU" dirty="0" err="1" smtClean="0"/>
              <a:t>ярусности</a:t>
            </a:r>
            <a:r>
              <a:rPr lang="ru-RU" dirty="0" smtClean="0"/>
              <a:t> существует горизонтальное распределение организмов – мозаичность, связанная с неоднородностью среды.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1620" y="126602"/>
            <a:ext cx="7118272" cy="54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3134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black"/>
                </a:solidFill>
              </a:rPr>
              <a:t>Трофическая </a:t>
            </a:r>
            <a:r>
              <a:rPr lang="ru-RU" dirty="0">
                <a:solidFill>
                  <a:prstClr val="black"/>
                </a:solidFill>
              </a:rPr>
              <a:t>структура биоценоза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dirty="0">
                <a:solidFill>
                  <a:prstClr val="black"/>
                </a:solidFill>
              </a:rPr>
              <a:t>Трофическая структура </a:t>
            </a:r>
            <a:r>
              <a:rPr lang="ru-RU" sz="3200" b="1" dirty="0" smtClean="0">
                <a:solidFill>
                  <a:prstClr val="black"/>
                </a:solidFill>
              </a:rPr>
              <a:t>биоценоза – пищевые цепи, состоящие из организмов, находящихся в трофических связях друг с другом.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3285055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black"/>
                </a:solidFill>
              </a:rPr>
              <a:t>Экологическая </a:t>
            </a:r>
            <a:r>
              <a:rPr lang="ru-RU" dirty="0">
                <a:solidFill>
                  <a:prstClr val="black"/>
                </a:solidFill>
              </a:rPr>
              <a:t>структура биоценоза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44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Экологическая структура </a:t>
            </a:r>
            <a:r>
              <a:rPr lang="ru-RU" sz="4400" b="1" dirty="0" smtClean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биоценоза – соотношение экологических групп организмов сообщества.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6370905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44039" y="2458330"/>
            <a:ext cx="3646583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Связи между организмами в сообществе</a:t>
            </a:r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02535" y="385589"/>
            <a:ext cx="2941504" cy="1277957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Трофические (пищевые)</a:t>
            </a:r>
            <a:endParaRPr lang="ru-RU" sz="2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7798106" y="385589"/>
            <a:ext cx="2987407" cy="2599981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Топические –одни организмы служат средой обитания для других (на коре дерева поселяется лишайник)</a:t>
            </a:r>
            <a:endParaRPr lang="ru-RU" sz="2400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02535" y="3783893"/>
            <a:ext cx="2941504" cy="2579783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/>
              <a:t>Форические</a:t>
            </a:r>
            <a:r>
              <a:rPr lang="ru-RU" sz="2400" dirty="0" smtClean="0"/>
              <a:t> – одни организмы участвуют в распространении других (дрозд разносит семена рябины)</a:t>
            </a:r>
            <a:endParaRPr lang="ru-RU" sz="2400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754037" y="3404211"/>
            <a:ext cx="3031476" cy="323895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/>
              <a:t>Фабрические</a:t>
            </a:r>
            <a:r>
              <a:rPr lang="ru-RU" sz="2400" dirty="0" smtClean="0"/>
              <a:t>- одни организмы используют продукты выделения или мёртвые остатки других организмов для строительства гнёзд или жилищ.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60030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457</Words>
  <Application>Microsoft Office PowerPoint</Application>
  <PresentationFormat>Широкоэкранный</PresentationFormat>
  <Paragraphs>58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Тема Office</vt:lpstr>
      <vt:lpstr>Сообщества организмов: структуры и связи</vt:lpstr>
      <vt:lpstr>Биоценоз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Примеры биоценозов разного масштаба</vt:lpstr>
      <vt:lpstr>Структуры биоценоза:</vt:lpstr>
      <vt:lpstr>Видовая структура биоценоза</vt:lpstr>
      <vt:lpstr>Презентация PowerPoint</vt:lpstr>
      <vt:lpstr>Пространственная структура биоценоза</vt:lpstr>
      <vt:lpstr>Презентация PowerPoint</vt:lpstr>
      <vt:lpstr>Презентация PowerPoint</vt:lpstr>
      <vt:lpstr>Трофическая структура биоценоза</vt:lpstr>
      <vt:lpstr>Экологическая структура биоценоза</vt:lpstr>
      <vt:lpstr>Связи между организмами в сообществе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Сообщества организмов: структуры и связи</dc:title>
  <dc:creator>RePack by Diakov</dc:creator>
  <cp:lastModifiedBy>RePack by Diakov</cp:lastModifiedBy>
  <cp:revision>12</cp:revision>
  <dcterms:created xsi:type="dcterms:W3CDTF">2020-04-16T07:51:30Z</dcterms:created>
  <dcterms:modified xsi:type="dcterms:W3CDTF">2020-04-17T08:27:12Z</dcterms:modified>
</cp:coreProperties>
</file>