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2" r:id="rId3"/>
    <p:sldId id="263" r:id="rId4"/>
    <p:sldId id="278" r:id="rId5"/>
    <p:sldId id="258" r:id="rId6"/>
    <p:sldId id="266" r:id="rId7"/>
    <p:sldId id="274" r:id="rId8"/>
    <p:sldId id="259" r:id="rId9"/>
    <p:sldId id="268" r:id="rId10"/>
    <p:sldId id="272" r:id="rId11"/>
    <p:sldId id="260" r:id="rId12"/>
    <p:sldId id="269" r:id="rId13"/>
    <p:sldId id="276" r:id="rId14"/>
    <p:sldId id="277" r:id="rId15"/>
    <p:sldId id="264" r:id="rId16"/>
    <p:sldId id="265" r:id="rId17"/>
    <p:sldId id="267" r:id="rId18"/>
    <p:sldId id="270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0" y="3933825"/>
            <a:ext cx="5724525" cy="122396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pPr defTabSz="914566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9567" y="2835124"/>
            <a:ext cx="5120317" cy="845458"/>
          </a:xfrm>
        </p:spPr>
        <p:txBody>
          <a:bodyPr/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567" y="3490686"/>
            <a:ext cx="5120317" cy="530981"/>
          </a:xfrm>
        </p:spPr>
        <p:txBody>
          <a:bodyPr/>
          <a:lstStyle>
            <a:lvl1pPr marL="0" indent="0">
              <a:buFontTx/>
              <a:buNone/>
              <a:defRPr sz="19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482" y="3357639"/>
            <a:ext cx="6579810" cy="1037771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482" y="2214639"/>
            <a:ext cx="6579810" cy="1143000"/>
          </a:xfrm>
        </p:spPr>
        <p:txBody>
          <a:bodyPr anchor="b"/>
          <a:lstStyle>
            <a:lvl1pPr marL="0" indent="0">
              <a:buNone/>
              <a:defRPr sz="1600"/>
            </a:lvl1pPr>
            <a:lvl2pPr marL="369418" indent="0">
              <a:buNone/>
              <a:defRPr sz="1500"/>
            </a:lvl2pPr>
            <a:lvl3pPr marL="738835" indent="0">
              <a:buNone/>
              <a:defRPr sz="1300"/>
            </a:lvl3pPr>
            <a:lvl4pPr marL="1108253" indent="0">
              <a:buNone/>
              <a:defRPr sz="1100"/>
            </a:lvl4pPr>
            <a:lvl5pPr marL="1477670" indent="0">
              <a:buNone/>
              <a:defRPr sz="1100"/>
            </a:lvl5pPr>
            <a:lvl6pPr marL="1847088" indent="0">
              <a:buNone/>
              <a:defRPr sz="1100"/>
            </a:lvl6pPr>
            <a:lvl7pPr marL="2216506" indent="0">
              <a:buNone/>
              <a:defRPr sz="1100"/>
            </a:lvl7pPr>
            <a:lvl8pPr marL="2585923" indent="0">
              <a:buNone/>
              <a:defRPr sz="1100"/>
            </a:lvl8pPr>
            <a:lvl9pPr marL="2955341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95842" y="2283581"/>
            <a:ext cx="3170296" cy="2631924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95154" y="2283581"/>
            <a:ext cx="3171640" cy="2631924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7048" y="209248"/>
            <a:ext cx="6966857" cy="87085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7048" y="1169610"/>
            <a:ext cx="3420265" cy="48743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9418" indent="0">
              <a:buNone/>
              <a:defRPr sz="1600" b="1"/>
            </a:lvl2pPr>
            <a:lvl3pPr marL="738835" indent="0">
              <a:buNone/>
              <a:defRPr sz="1500" b="1"/>
            </a:lvl3pPr>
            <a:lvl4pPr marL="1108253" indent="0">
              <a:buNone/>
              <a:defRPr sz="1300" b="1"/>
            </a:lvl4pPr>
            <a:lvl5pPr marL="1477670" indent="0">
              <a:buNone/>
              <a:defRPr sz="1300" b="1"/>
            </a:lvl5pPr>
            <a:lvl6pPr marL="1847088" indent="0">
              <a:buNone/>
              <a:defRPr sz="1300" b="1"/>
            </a:lvl6pPr>
            <a:lvl7pPr marL="2216506" indent="0">
              <a:buNone/>
              <a:defRPr sz="1300" b="1"/>
            </a:lvl7pPr>
            <a:lvl8pPr marL="2585923" indent="0">
              <a:buNone/>
              <a:defRPr sz="1300" b="1"/>
            </a:lvl8pPr>
            <a:lvl9pPr marL="2955341" indent="0">
              <a:buNone/>
              <a:defRPr sz="1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87048" y="1657048"/>
            <a:ext cx="3420265" cy="3010505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932297" y="1169610"/>
            <a:ext cx="3421608" cy="48743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9418" indent="0">
              <a:buNone/>
              <a:defRPr sz="1600" b="1"/>
            </a:lvl2pPr>
            <a:lvl3pPr marL="738835" indent="0">
              <a:buNone/>
              <a:defRPr sz="1500" b="1"/>
            </a:lvl3pPr>
            <a:lvl4pPr marL="1108253" indent="0">
              <a:buNone/>
              <a:defRPr sz="1300" b="1"/>
            </a:lvl4pPr>
            <a:lvl5pPr marL="1477670" indent="0">
              <a:buNone/>
              <a:defRPr sz="1300" b="1"/>
            </a:lvl5pPr>
            <a:lvl6pPr marL="1847088" indent="0">
              <a:buNone/>
              <a:defRPr sz="1300" b="1"/>
            </a:lvl6pPr>
            <a:lvl7pPr marL="2216506" indent="0">
              <a:buNone/>
              <a:defRPr sz="1300" b="1"/>
            </a:lvl7pPr>
            <a:lvl8pPr marL="2585923" indent="0">
              <a:buNone/>
              <a:defRPr sz="1300" b="1"/>
            </a:lvl8pPr>
            <a:lvl9pPr marL="2955341" indent="0">
              <a:buNone/>
              <a:defRPr sz="1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932297" y="1657048"/>
            <a:ext cx="3421608" cy="3010505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7048" y="208038"/>
            <a:ext cx="2546720" cy="885371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26498" y="208038"/>
            <a:ext cx="4327407" cy="4459515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7048" y="1093410"/>
            <a:ext cx="2546720" cy="3574143"/>
          </a:xfrm>
        </p:spPr>
        <p:txBody>
          <a:bodyPr/>
          <a:lstStyle>
            <a:lvl1pPr marL="0" indent="0">
              <a:buNone/>
              <a:defRPr sz="1100"/>
            </a:lvl1pPr>
            <a:lvl2pPr marL="369418" indent="0">
              <a:buNone/>
              <a:defRPr sz="1000"/>
            </a:lvl2pPr>
            <a:lvl3pPr marL="738835" indent="0">
              <a:buNone/>
              <a:defRPr sz="800"/>
            </a:lvl3pPr>
            <a:lvl4pPr marL="1108253" indent="0">
              <a:buNone/>
              <a:defRPr sz="700"/>
            </a:lvl4pPr>
            <a:lvl5pPr marL="1477670" indent="0">
              <a:buNone/>
              <a:defRPr sz="700"/>
            </a:lvl5pPr>
            <a:lvl6pPr marL="1847088" indent="0">
              <a:buNone/>
              <a:defRPr sz="700"/>
            </a:lvl6pPr>
            <a:lvl7pPr marL="2216506" indent="0">
              <a:buNone/>
              <a:defRPr sz="700"/>
            </a:lvl7pPr>
            <a:lvl8pPr marL="2585923" indent="0">
              <a:buNone/>
              <a:defRPr sz="700"/>
            </a:lvl8pPr>
            <a:lvl9pPr marL="2955341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7281" y="3657600"/>
            <a:ext cx="4644571" cy="431800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17281" y="466876"/>
            <a:ext cx="4644571" cy="3135086"/>
          </a:xfrm>
        </p:spPr>
        <p:txBody>
          <a:bodyPr lIns="73884" tIns="36942" rIns="73884" bIns="36942"/>
          <a:lstStyle>
            <a:lvl1pPr marL="0" indent="0">
              <a:buNone/>
              <a:defRPr sz="2600"/>
            </a:lvl1pPr>
            <a:lvl2pPr marL="369418" indent="0">
              <a:buNone/>
              <a:defRPr sz="2300"/>
            </a:lvl2pPr>
            <a:lvl3pPr marL="738835" indent="0">
              <a:buNone/>
              <a:defRPr sz="1900"/>
            </a:lvl3pPr>
            <a:lvl4pPr marL="1108253" indent="0">
              <a:buNone/>
              <a:defRPr sz="1600"/>
            </a:lvl4pPr>
            <a:lvl5pPr marL="1477670" indent="0">
              <a:buNone/>
              <a:defRPr sz="1600"/>
            </a:lvl5pPr>
            <a:lvl6pPr marL="1847088" indent="0">
              <a:buNone/>
              <a:defRPr sz="1600"/>
            </a:lvl6pPr>
            <a:lvl7pPr marL="2216506" indent="0">
              <a:buNone/>
              <a:defRPr sz="1600"/>
            </a:lvl7pPr>
            <a:lvl8pPr marL="2585923" indent="0">
              <a:buNone/>
              <a:defRPr sz="1600"/>
            </a:lvl8pPr>
            <a:lvl9pPr marL="2955341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17281" y="4089400"/>
            <a:ext cx="4644571" cy="613228"/>
          </a:xfrm>
        </p:spPr>
        <p:txBody>
          <a:bodyPr/>
          <a:lstStyle>
            <a:lvl1pPr marL="0" indent="0">
              <a:buNone/>
              <a:defRPr sz="1100"/>
            </a:lvl1pPr>
            <a:lvl2pPr marL="369418" indent="0">
              <a:buNone/>
              <a:defRPr sz="1000"/>
            </a:lvl2pPr>
            <a:lvl3pPr marL="738835" indent="0">
              <a:buNone/>
              <a:defRPr sz="800"/>
            </a:lvl3pPr>
            <a:lvl4pPr marL="1108253" indent="0">
              <a:buNone/>
              <a:defRPr sz="700"/>
            </a:lvl4pPr>
            <a:lvl5pPr marL="1477670" indent="0">
              <a:buNone/>
              <a:defRPr sz="700"/>
            </a:lvl5pPr>
            <a:lvl6pPr marL="1847088" indent="0">
              <a:buNone/>
              <a:defRPr sz="700"/>
            </a:lvl6pPr>
            <a:lvl7pPr marL="2216506" indent="0">
              <a:buNone/>
              <a:defRPr sz="700"/>
            </a:lvl7pPr>
            <a:lvl8pPr marL="2585923" indent="0">
              <a:buNone/>
              <a:defRPr sz="700"/>
            </a:lvl8pPr>
            <a:lvl9pPr marL="2955341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850064" y="1840895"/>
            <a:ext cx="1616730" cy="307461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95842" y="1840895"/>
            <a:ext cx="4725206" cy="307461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8021" y="2416629"/>
            <a:ext cx="6552931" cy="508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75927" y="2997200"/>
            <a:ext cx="3757587" cy="3454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62530" y="2997200"/>
            <a:ext cx="3757587" cy="3454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8021" y="2416629"/>
            <a:ext cx="6552931" cy="508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175927" y="2997200"/>
            <a:ext cx="7644190" cy="3454400"/>
          </a:xfrm>
        </p:spPr>
        <p:txBody>
          <a:bodyPr/>
          <a:lstStyle/>
          <a:p>
            <a:pPr lvl="0"/>
            <a:endParaRPr lang="ru-RU" noProof="0"/>
          </a:p>
        </p:txBody>
      </p:sp>
    </p:spTree>
  </p:cSld>
  <p:clrMapOvr>
    <a:masterClrMapping/>
  </p:clrMapOvr>
  <p:transition spd="slow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2416175"/>
            <a:ext cx="6553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6" rIns="91431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5516563"/>
            <a:ext cx="9144000" cy="1341437"/>
          </a:xfrm>
          <a:prstGeom prst="rect">
            <a:avLst/>
          </a:prstGeom>
          <a:gradFill rotWithShape="1">
            <a:gsLst>
              <a:gs pos="0">
                <a:srgbClr val="765E2F">
                  <a:alpha val="0"/>
                </a:srgbClr>
              </a:gs>
              <a:gs pos="100000">
                <a:schemeClr val="folHlink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pPr algn="ctr" defTabSz="914566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+mn-lt"/>
            </a:endParaRP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76338" y="2997200"/>
            <a:ext cx="7643812" cy="345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3" r:id="rId2"/>
    <p:sldLayoutId id="2147483672" r:id="rId3"/>
    <p:sldLayoutId id="2147483671" r:id="rId4"/>
    <p:sldLayoutId id="2147483670" r:id="rId5"/>
    <p:sldLayoutId id="2147483669" r:id="rId6"/>
    <p:sldLayoutId id="2147483668" r:id="rId7"/>
    <p:sldLayoutId id="2147483667" r:id="rId8"/>
    <p:sldLayoutId id="2147483666" r:id="rId9"/>
    <p:sldLayoutId id="2147483665" r:id="rId10"/>
    <p:sldLayoutId id="2147483664" r:id="rId11"/>
    <p:sldLayoutId id="2147483663" r:id="rId12"/>
    <p:sldLayoutId id="2147483662" r:id="rId13"/>
  </p:sldLayoutIdLst>
  <p:transition spd="slow">
    <p:wheel spokes="8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Arial" charset="0"/>
        </a:defRPr>
      </a:lvl5pPr>
      <a:lvl6pPr marL="369418" algn="l" rtl="0" eaLnBrk="1" fontAlgn="base" hangingPunct="1">
        <a:spcBef>
          <a:spcPct val="0"/>
        </a:spcBef>
        <a:spcAft>
          <a:spcPct val="0"/>
        </a:spcAft>
        <a:defRPr sz="2900">
          <a:solidFill>
            <a:schemeClr val="accent1"/>
          </a:solidFill>
          <a:latin typeface="Arial" charset="0"/>
        </a:defRPr>
      </a:lvl6pPr>
      <a:lvl7pPr marL="738835" algn="l" rtl="0" eaLnBrk="1" fontAlgn="base" hangingPunct="1">
        <a:spcBef>
          <a:spcPct val="0"/>
        </a:spcBef>
        <a:spcAft>
          <a:spcPct val="0"/>
        </a:spcAft>
        <a:defRPr sz="2900">
          <a:solidFill>
            <a:schemeClr val="accent1"/>
          </a:solidFill>
          <a:latin typeface="Arial" charset="0"/>
        </a:defRPr>
      </a:lvl7pPr>
      <a:lvl8pPr marL="1108253" algn="l" rtl="0" eaLnBrk="1" fontAlgn="base" hangingPunct="1">
        <a:spcBef>
          <a:spcPct val="0"/>
        </a:spcBef>
        <a:spcAft>
          <a:spcPct val="0"/>
        </a:spcAft>
        <a:defRPr sz="2900">
          <a:solidFill>
            <a:schemeClr val="accent1"/>
          </a:solidFill>
          <a:latin typeface="Arial" charset="0"/>
        </a:defRPr>
      </a:lvl8pPr>
      <a:lvl9pPr marL="1477670" algn="l" rtl="0" eaLnBrk="1" fontAlgn="base" hangingPunct="1">
        <a:spcBef>
          <a:spcPct val="0"/>
        </a:spcBef>
        <a:spcAft>
          <a:spcPct val="0"/>
        </a:spcAft>
        <a:defRPr sz="2900">
          <a:solidFill>
            <a:schemeClr val="accent1"/>
          </a:solidFill>
          <a:latin typeface="Arial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 b="1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031797" indent="-184709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401214" indent="-184709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2770632" indent="-184709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140050" indent="-184709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73883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69418" algn="l" defTabSz="73883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8835" algn="l" defTabSz="73883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08253" algn="l" defTabSz="73883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77670" algn="l" defTabSz="73883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47088" algn="l" defTabSz="73883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16506" algn="l" defTabSz="73883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85923" algn="l" defTabSz="73883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55341" algn="l" defTabSz="73883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Microsoft_Office_Excel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4"/>
          <p:cNvSpPr>
            <a:spLocks noGrp="1"/>
          </p:cNvSpPr>
          <p:nvPr>
            <p:ph type="ctrTitle"/>
          </p:nvPr>
        </p:nvSpPr>
        <p:spPr>
          <a:xfrm>
            <a:off x="30163" y="2835275"/>
            <a:ext cx="5119687" cy="8445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15362" name="Подзаголовок 5"/>
          <p:cNvSpPr>
            <a:spLocks noGrp="1"/>
          </p:cNvSpPr>
          <p:nvPr>
            <p:ph type="subTitle" idx="1"/>
          </p:nvPr>
        </p:nvSpPr>
        <p:spPr>
          <a:xfrm>
            <a:off x="0" y="4000500"/>
            <a:ext cx="5715000" cy="1071563"/>
          </a:xfrm>
        </p:spPr>
        <p:txBody>
          <a:bodyPr/>
          <a:lstStyle/>
          <a:p>
            <a:pPr algn="ctr"/>
            <a:endParaRPr lang="ru-RU" sz="200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2571744"/>
            <a:ext cx="8715436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Электроэнергетика</a:t>
            </a:r>
          </a:p>
        </p:txBody>
      </p:sp>
      <p:pic>
        <p:nvPicPr>
          <p:cNvPr id="7" name="Picture 5" descr="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0" y="4429125"/>
            <a:ext cx="22558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571604" y="5715016"/>
            <a:ext cx="2164119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9 класс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7410" name="Содержимое 2"/>
          <p:cNvSpPr>
            <a:spLocks noGrp="1"/>
          </p:cNvSpPr>
          <p:nvPr>
            <p:ph idx="1"/>
          </p:nvPr>
        </p:nvSpPr>
        <p:spPr>
          <a:xfrm>
            <a:off x="357188" y="3357563"/>
            <a:ext cx="8501062" cy="3094037"/>
          </a:xfrm>
        </p:spPr>
        <p:txBody>
          <a:bodyPr/>
          <a:lstStyle/>
          <a:p>
            <a:pPr algn="ctr"/>
            <a:r>
              <a:rPr lang="ru-RU" sz="3600" b="1" smtClean="0"/>
              <a:t>Отрасль, которая производит электроэнергию на различных электростанциях и передаёт её на расстояние по линиям электропередач ( ЛЭП)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2071678"/>
            <a:ext cx="834709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Электроэнергетика</a:t>
            </a:r>
          </a:p>
        </p:txBody>
      </p:sp>
      <p:pic>
        <p:nvPicPr>
          <p:cNvPr id="5" name="Picture 2" descr="G:\Рисунок1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42875"/>
            <a:ext cx="2428875" cy="230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571500" y="3429000"/>
            <a:ext cx="8072438" cy="2951163"/>
          </a:xfrm>
        </p:spPr>
        <p:txBody>
          <a:bodyPr/>
          <a:lstStyle/>
          <a:p>
            <a:r>
              <a:rPr lang="ru-RU" sz="5400" b="1" smtClean="0"/>
              <a:t>900 млрд кВт ч</a:t>
            </a:r>
          </a:p>
          <a:p>
            <a:r>
              <a:rPr lang="ru-RU" sz="5400" b="1" smtClean="0"/>
              <a:t>4 место в мире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1571612"/>
            <a:ext cx="6758004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Производство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электроэнергии</a:t>
            </a:r>
          </a:p>
        </p:txBody>
      </p:sp>
      <p:pic>
        <p:nvPicPr>
          <p:cNvPr id="5" name="Picture 4" descr="bej_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88" y="5175250"/>
            <a:ext cx="3643312" cy="1682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graphicFrame>
        <p:nvGraphicFramePr>
          <p:cNvPr id="19458" name="Содержимое 4"/>
          <p:cNvGraphicFramePr>
            <a:graphicFrameLocks noGrp="1"/>
          </p:cNvGraphicFramePr>
          <p:nvPr>
            <p:ph idx="1"/>
          </p:nvPr>
        </p:nvGraphicFramePr>
        <p:xfrm>
          <a:off x="1125538" y="2946400"/>
          <a:ext cx="7745412" cy="3556000"/>
        </p:xfrm>
        <a:graphic>
          <a:graphicData uri="http://schemas.openxmlformats.org/presentationml/2006/ole">
            <p:oleObj spid="_x0000_s19458" r:id="rId3" imgW="7742591" imgH="3560373" progId="Excel.Chart.8">
              <p:embed/>
            </p:oleObj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71472" y="357166"/>
            <a:ext cx="8066054" cy="258532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Структура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Электроэнергетики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России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501062" cy="508000"/>
          </a:xfrm>
        </p:spPr>
        <p:txBody>
          <a:bodyPr/>
          <a:lstStyle/>
          <a:p>
            <a:pPr algn="ctr"/>
            <a:r>
              <a:rPr lang="ru-RU" sz="4800" b="1" smtClean="0">
                <a:solidFill>
                  <a:schemeClr val="bg1"/>
                </a:solidFill>
              </a:rPr>
              <a:t>Типы электростанций: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63" y="1285875"/>
          <a:ext cx="8501062" cy="5433378"/>
        </p:xfrm>
        <a:graphic>
          <a:graphicData uri="http://schemas.openxmlformats.org/drawingml/2006/table">
            <a:tbl>
              <a:tblPr/>
              <a:tblGrid>
                <a:gridCol w="1700212"/>
                <a:gridCol w="1157288"/>
                <a:gridCol w="2071687"/>
                <a:gridCol w="1857375"/>
                <a:gridCol w="1714500"/>
              </a:tblGrid>
              <a:tr h="1227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Тип эл/ст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Вид топлива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Доля энергии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Крупные эл/ст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059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ТЭС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ГРЭС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(государст-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венная районная электростан-ция)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ТЭЦ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(теплоэлект-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роцентраль)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Уголь, газ, мазут, торф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66%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Можно строить в различных районах страны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Строят быстро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и дешево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Мощность может быть большой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Используют невозобнови-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мые ресурсы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Загрязняют окружающую среду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Дорогая энергия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Режим работы меняется медленно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Сургутская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(4,8 млн кВт)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Рефтинская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(3,8 млн кВт)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Костромская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(3,6 млн кВт)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1506" name="Содержимое 2"/>
          <p:cNvSpPr>
            <a:spLocks noGrp="1"/>
          </p:cNvSpPr>
          <p:nvPr>
            <p:ph idx="1"/>
          </p:nvPr>
        </p:nvSpPr>
        <p:spPr>
          <a:xfrm>
            <a:off x="500063" y="3500438"/>
            <a:ext cx="8215312" cy="2879725"/>
          </a:xfrm>
        </p:spPr>
        <p:txBody>
          <a:bodyPr/>
          <a:lstStyle/>
          <a:p>
            <a:r>
              <a:rPr lang="ru-RU" sz="3200" b="1" smtClean="0"/>
              <a:t>Выработка электроэнергии и тепла</a:t>
            </a:r>
          </a:p>
          <a:p>
            <a:pPr>
              <a:buFontTx/>
              <a:buNone/>
            </a:pPr>
            <a:r>
              <a:rPr lang="ru-RU" sz="3200" b="1" smtClean="0"/>
              <a:t>                ( горячая вода)</a:t>
            </a:r>
          </a:p>
          <a:p>
            <a:r>
              <a:rPr lang="ru-RU" sz="3200" b="1" smtClean="0"/>
              <a:t>Строят в крупных городах</a:t>
            </a:r>
          </a:p>
          <a:p>
            <a:r>
              <a:rPr lang="ru-RU" sz="3200" b="1" smtClean="0"/>
              <a:t>Передача возможна на 20-30 км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643142" y="785794"/>
            <a:ext cx="6500858" cy="258532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ТЭЦ -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 err="1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Теплоэлектро</a:t>
            </a: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-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централь</a:t>
            </a:r>
          </a:p>
        </p:txBody>
      </p:sp>
      <p:pic>
        <p:nvPicPr>
          <p:cNvPr id="2050" name="Picture 2" descr="C:\Documents and Settings\Сергей\Рабочий стол\2189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960686" cy="29606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то 1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1098550"/>
            <a:ext cx="8215312" cy="540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Заголовок 7"/>
          <p:cNvSpPr>
            <a:spLocks noGrp="1"/>
          </p:cNvSpPr>
          <p:nvPr>
            <p:ph type="title"/>
          </p:nvPr>
        </p:nvSpPr>
        <p:spPr>
          <a:xfrm>
            <a:off x="455613" y="0"/>
            <a:ext cx="8226425" cy="1000125"/>
          </a:xfrm>
        </p:spPr>
        <p:txBody>
          <a:bodyPr/>
          <a:lstStyle/>
          <a:p>
            <a:pPr algn="ctr" eaLnBrk="1" hangingPunct="1"/>
            <a:r>
              <a:rPr lang="ru-RU" sz="5400" b="1" smtClean="0">
                <a:solidFill>
                  <a:schemeClr val="bg1"/>
                </a:solidFill>
              </a:rPr>
              <a:t>Схема работы ТЭС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501062" cy="508000"/>
          </a:xfrm>
        </p:spPr>
        <p:txBody>
          <a:bodyPr/>
          <a:lstStyle/>
          <a:p>
            <a:pPr algn="ctr"/>
            <a:r>
              <a:rPr lang="ru-RU" sz="4800" b="1" smtClean="0">
                <a:solidFill>
                  <a:schemeClr val="bg1"/>
                </a:solidFill>
              </a:rPr>
              <a:t>Типы электростанций: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63" y="1285875"/>
          <a:ext cx="8501062" cy="5286376"/>
        </p:xfrm>
        <a:graphic>
          <a:graphicData uri="http://schemas.openxmlformats.org/drawingml/2006/table">
            <a:tbl>
              <a:tblPr/>
              <a:tblGrid>
                <a:gridCol w="1500187"/>
                <a:gridCol w="1357313"/>
                <a:gridCol w="2071687"/>
                <a:gridCol w="1785938"/>
                <a:gridCol w="1785937"/>
              </a:tblGrid>
              <a:tr h="1227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Тип эл/ст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Вид топлива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Доля энергии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Крупные эл/ст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059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ГЭС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ГАЭС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(гидроакку-мулирую-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щая электро-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станция)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Реки с большим расходом воды и быстрым течением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18 %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Дешевая электроэнергия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Нет выбросов в атмосферу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Создание водохранилищ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Использование возобнови-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мых ресурсов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Загрязняют реки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«мертвая вода»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 длительное и дорогое строительст-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во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Красноярская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(6 млн кВт)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Братская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(4,5 млн кВт)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571500" y="3143250"/>
            <a:ext cx="7643813" cy="3308350"/>
          </a:xfrm>
        </p:spPr>
        <p:txBody>
          <a:bodyPr/>
          <a:lstStyle/>
          <a:p>
            <a:endParaRPr lang="ru-RU" sz="4000" b="1" smtClean="0"/>
          </a:p>
          <a:p>
            <a:r>
              <a:rPr lang="ru-RU" sz="4000" b="1" smtClean="0"/>
              <a:t>Волга (8)</a:t>
            </a:r>
          </a:p>
          <a:p>
            <a:r>
              <a:rPr lang="ru-RU" sz="4000" b="1" smtClean="0"/>
              <a:t>Енисей (3)</a:t>
            </a:r>
          </a:p>
          <a:p>
            <a:r>
              <a:rPr lang="ru-RU" sz="4000" b="1" smtClean="0"/>
              <a:t>Ангара (5)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24091" y="1785926"/>
            <a:ext cx="551990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Каскады </a:t>
            </a:r>
            <a:r>
              <a:rPr lang="ru-RU" sz="5400" b="1" cap="all" dirty="0" err="1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гэс</a:t>
            </a: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:</a:t>
            </a:r>
          </a:p>
        </p:txBody>
      </p:sp>
      <p:pic>
        <p:nvPicPr>
          <p:cNvPr id="5" name="Picture 7" descr="Братск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2488" y="3000375"/>
            <a:ext cx="4481512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Саяно_Шушенска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643313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algn="ctr" eaLnBrk="1" hangingPunct="1"/>
            <a:r>
              <a:rPr lang="ru-RU" sz="5400" b="1" smtClean="0">
                <a:solidFill>
                  <a:schemeClr val="bg1"/>
                </a:solidFill>
              </a:rPr>
              <a:t>Принцип работы ГЭС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00200"/>
            <a:ext cx="8713787" cy="3989388"/>
          </a:xfrm>
        </p:spPr>
        <p:txBody>
          <a:bodyPr/>
          <a:lstStyle/>
          <a:p>
            <a:pPr eaLnBrk="1" hangingPunct="1">
              <a:buClr>
                <a:schemeClr val="accent2"/>
              </a:buClr>
              <a:buFont typeface="Wingdings" pitchFamily="2" charset="2"/>
              <a:buChar char="ь"/>
            </a:pPr>
            <a:endParaRPr lang="ru-RU" sz="3100" smtClean="0"/>
          </a:p>
        </p:txBody>
      </p:sp>
      <p:pic>
        <p:nvPicPr>
          <p:cNvPr id="57357" name="Picture 13" descr="Схема ГЭ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28688"/>
            <a:ext cx="9144000" cy="592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5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7" grpI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501062" cy="508000"/>
          </a:xfrm>
        </p:spPr>
        <p:txBody>
          <a:bodyPr/>
          <a:lstStyle/>
          <a:p>
            <a:pPr algn="ctr"/>
            <a:r>
              <a:rPr lang="ru-RU" sz="4800" b="1" smtClean="0">
                <a:solidFill>
                  <a:schemeClr val="bg1"/>
                </a:solidFill>
              </a:rPr>
              <a:t>Типы электростанций: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75" y="1285875"/>
          <a:ext cx="8858250" cy="5286376"/>
        </p:xfrm>
        <a:graphic>
          <a:graphicData uri="http://schemas.openxmlformats.org/drawingml/2006/table">
            <a:tbl>
              <a:tblPr/>
              <a:tblGrid>
                <a:gridCol w="1571625"/>
                <a:gridCol w="1406525"/>
                <a:gridCol w="2009775"/>
                <a:gridCol w="2084388"/>
                <a:gridCol w="1785937"/>
              </a:tblGrid>
              <a:tr h="1227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Тип эл/ст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Вид топлива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Доля энергии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Крупные эл/ст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059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АЭС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АТЭЦ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 выработка энергии и тепла)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АСТ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 только выработка тепла)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Ядерное топливо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 уран, плутоний)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16 %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 строят там, где нет традиционных видов топлива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 риск радиационного загрязнения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переработкка и хранение радиоактивных отходов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Низкий срок эксплуатации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( 30-35 лет)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Балаковская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(3,8 млн кВт)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Ленинградс-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кая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(3,7 млн кВт)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Курская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</a:rPr>
                        <a:t>(3,7 млн кВт)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B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765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4" name="Picture 12" descr="sarcofa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3230"/>
            <a:ext cx="5121682" cy="38147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bej_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41189" y="0"/>
            <a:ext cx="5902811" cy="4000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14" descr="picture1656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4126584"/>
            <a:ext cx="3414714" cy="25440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1428750" y="0"/>
            <a:ext cx="60229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Схема работы АЭС</a:t>
            </a:r>
          </a:p>
        </p:txBody>
      </p:sp>
      <p:pic>
        <p:nvPicPr>
          <p:cNvPr id="96261" name="Picture 5" descr="PressurizedWaterReactor_ru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762000"/>
            <a:ext cx="86868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381000" y="381000"/>
            <a:ext cx="7847013" cy="1077913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Чернобыльская авария- крупнейшая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из аварий на АЭС</a:t>
            </a:r>
          </a:p>
        </p:txBody>
      </p:sp>
      <p:pic>
        <p:nvPicPr>
          <p:cNvPr id="10247" name="Picture 7" descr="normal_1-fruin4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200400"/>
            <a:ext cx="3810000" cy="28575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48" name="Picture 8" descr="1211321897_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617218"/>
            <a:ext cx="3975097" cy="46311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304800" y="6096000"/>
            <a:ext cx="46958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Разрушенный 4-й энергоблок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228600" y="1524000"/>
            <a:ext cx="470058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 </a:t>
            </a:r>
            <a:r>
              <a:rPr lang="ru-RU" sz="2400" b="1" i="1"/>
              <a:t>Произошла  26 апреля 1986 года на Чернобыльской АЭС,  расположенной на территории  Украины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9" grpId="0"/>
      <p:bldP spid="102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0722" name="Содержимое 2"/>
          <p:cNvSpPr>
            <a:spLocks noGrp="1"/>
          </p:cNvSpPr>
          <p:nvPr>
            <p:ph idx="1"/>
          </p:nvPr>
        </p:nvSpPr>
        <p:spPr>
          <a:xfrm>
            <a:off x="500063" y="3500438"/>
            <a:ext cx="8429625" cy="2951162"/>
          </a:xfrm>
        </p:spPr>
        <p:txBody>
          <a:bodyPr/>
          <a:lstStyle/>
          <a:p>
            <a:r>
              <a:rPr lang="ru-RU" b="1" smtClean="0"/>
              <a:t>Солнечная</a:t>
            </a:r>
          </a:p>
          <a:p>
            <a:r>
              <a:rPr lang="ru-RU" b="1" smtClean="0"/>
              <a:t>Геотермальная ( Мутновская, Паужетская)</a:t>
            </a:r>
          </a:p>
          <a:p>
            <a:r>
              <a:rPr lang="ru-RU" b="1" smtClean="0"/>
              <a:t>Приливная ( Кислогубская)</a:t>
            </a:r>
          </a:p>
          <a:p>
            <a:r>
              <a:rPr lang="ru-RU" b="1" smtClean="0"/>
              <a:t>Ветровая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1357298"/>
            <a:ext cx="8016105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Нетрадиционные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Источники энергии</a:t>
            </a:r>
          </a:p>
        </p:txBody>
      </p:sp>
      <p:pic>
        <p:nvPicPr>
          <p:cNvPr id="5" name="Picture 4" descr="Пенжинская пр-о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4088" y="4643438"/>
            <a:ext cx="3109912" cy="22145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6" descr="picturep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50" y="5214938"/>
            <a:ext cx="1214438" cy="14398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1746" name="Содержимое 2"/>
          <p:cNvSpPr>
            <a:spLocks noGrp="1"/>
          </p:cNvSpPr>
          <p:nvPr>
            <p:ph idx="1"/>
          </p:nvPr>
        </p:nvSpPr>
        <p:spPr>
          <a:xfrm>
            <a:off x="714375" y="2571750"/>
            <a:ext cx="8072438" cy="3883025"/>
          </a:xfrm>
        </p:spPr>
        <p:txBody>
          <a:bodyPr/>
          <a:lstStyle/>
          <a:p>
            <a:pPr algn="ctr"/>
            <a:r>
              <a:rPr lang="ru-RU" sz="3600" b="1" smtClean="0"/>
              <a:t>группа электростанций разных типов, объединенных линиями электропередачи ( ЛЭП) и управляемых из одного центра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357290" y="1500174"/>
            <a:ext cx="646613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Энергосистема</a:t>
            </a:r>
          </a:p>
        </p:txBody>
      </p:sp>
      <p:pic>
        <p:nvPicPr>
          <p:cNvPr id="5" name="Picture 2" descr="C:\Documents and Settings\Сергей\Рабочий стол\9592b0e3-3297-4761-b0f5-b2b416d9155a_700x540_autocrop_q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38" y="4786313"/>
            <a:ext cx="2571750" cy="19288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C:\Documents and Settings\Сергей\Рабочий стол\0_4c03_799cc984_XL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25" y="4786313"/>
            <a:ext cx="2571750" cy="19288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Documents and Settings\Сергей\Рабочий стол\sx_321650323_d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" y="4786313"/>
            <a:ext cx="2286000" cy="1900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2770" name="Содержимое 2"/>
          <p:cNvSpPr>
            <a:spLocks noGrp="1"/>
          </p:cNvSpPr>
          <p:nvPr>
            <p:ph idx="1"/>
          </p:nvPr>
        </p:nvSpPr>
        <p:spPr>
          <a:xfrm>
            <a:off x="500063" y="4429125"/>
            <a:ext cx="7643812" cy="1808163"/>
          </a:xfrm>
        </p:spPr>
        <p:txBody>
          <a:bodyPr/>
          <a:lstStyle/>
          <a:p>
            <a:r>
              <a:rPr lang="ru-RU" sz="4000" b="1" smtClean="0"/>
              <a:t>ОАО РАО </a:t>
            </a:r>
          </a:p>
          <a:p>
            <a:pPr>
              <a:buFontTx/>
              <a:buNone/>
            </a:pPr>
            <a:r>
              <a:rPr lang="ru-RU" sz="4000" b="1" smtClean="0"/>
              <a:t>«ЕЭС  России»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00166" y="1571612"/>
            <a:ext cx="6466129" cy="258532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Единая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Энергосистема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России</a:t>
            </a:r>
          </a:p>
        </p:txBody>
      </p:sp>
      <p:pic>
        <p:nvPicPr>
          <p:cNvPr id="5" name="Picture 2" descr="Электроэнергети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88" y="4125913"/>
            <a:ext cx="3643312" cy="27320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4" name="Picture 2" descr="C:\Documents and Settings\Сергей\Рабочий стол\03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48013" cy="2357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3794" name="Содержимое 2"/>
          <p:cNvSpPr>
            <a:spLocks noGrp="1"/>
          </p:cNvSpPr>
          <p:nvPr>
            <p:ph idx="1"/>
          </p:nvPr>
        </p:nvSpPr>
        <p:spPr>
          <a:xfrm>
            <a:off x="785813" y="3286125"/>
            <a:ext cx="8358187" cy="3165475"/>
          </a:xfrm>
        </p:spPr>
        <p:txBody>
          <a:bodyPr/>
          <a:lstStyle/>
          <a:p>
            <a:r>
              <a:rPr lang="ru-RU" sz="4000" b="1" smtClean="0"/>
              <a:t>§ 3</a:t>
            </a:r>
          </a:p>
          <a:p>
            <a:r>
              <a:rPr lang="ru-RU" sz="4000" b="1" smtClean="0"/>
              <a:t>На контурной карте обозначить крупные электростанции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428860" y="1357298"/>
            <a:ext cx="4605748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Домашнее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Задание:</a:t>
            </a:r>
          </a:p>
        </p:txBody>
      </p:sp>
      <p:pic>
        <p:nvPicPr>
          <p:cNvPr id="6" name="Picture 9" descr="j02791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50" y="4857750"/>
            <a:ext cx="2424113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plate">
  <a:themeElements>
    <a:clrScheme name="template 3">
      <a:dk1>
        <a:srgbClr val="4D4D4D"/>
      </a:dk1>
      <a:lt1>
        <a:srgbClr val="FFFFFF"/>
      </a:lt1>
      <a:dk2>
        <a:srgbClr val="666633"/>
      </a:dk2>
      <a:lt2>
        <a:srgbClr val="660033"/>
      </a:lt2>
      <a:accent1>
        <a:srgbClr val="990033"/>
      </a:accent1>
      <a:accent2>
        <a:srgbClr val="FF6699"/>
      </a:accent2>
      <a:accent3>
        <a:srgbClr val="FFFFFF"/>
      </a:accent3>
      <a:accent4>
        <a:srgbClr val="404040"/>
      </a:accent4>
      <a:accent5>
        <a:srgbClr val="CAAAAD"/>
      </a:accent5>
      <a:accent6>
        <a:srgbClr val="E75C8A"/>
      </a:accent6>
      <a:hlink>
        <a:srgbClr val="FF9966"/>
      </a:hlink>
      <a:folHlink>
        <a:srgbClr val="EAEAEA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000000"/>
        </a:dk2>
        <a:lt2>
          <a:srgbClr val="800000"/>
        </a:lt2>
        <a:accent1>
          <a:srgbClr val="CC3300"/>
        </a:accent1>
        <a:accent2>
          <a:srgbClr val="FF9900"/>
        </a:accent2>
        <a:accent3>
          <a:srgbClr val="FFFFFF"/>
        </a:accent3>
        <a:accent4>
          <a:srgbClr val="404040"/>
        </a:accent4>
        <a:accent5>
          <a:srgbClr val="E2ADAA"/>
        </a:accent5>
        <a:accent6>
          <a:srgbClr val="E78A00"/>
        </a:accent6>
        <a:hlink>
          <a:srgbClr val="FFCC00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666633"/>
        </a:dk2>
        <a:lt2>
          <a:srgbClr val="CCCC00"/>
        </a:lt2>
        <a:accent1>
          <a:srgbClr val="FF9933"/>
        </a:accent1>
        <a:accent2>
          <a:srgbClr val="6633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5C2D00"/>
        </a:accent6>
        <a:hlink>
          <a:srgbClr val="FFCC6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666633"/>
        </a:dk2>
        <a:lt2>
          <a:srgbClr val="660033"/>
        </a:lt2>
        <a:accent1>
          <a:srgbClr val="990033"/>
        </a:accent1>
        <a:accent2>
          <a:srgbClr val="FF6699"/>
        </a:accent2>
        <a:accent3>
          <a:srgbClr val="FFFFFF"/>
        </a:accent3>
        <a:accent4>
          <a:srgbClr val="404040"/>
        </a:accent4>
        <a:accent5>
          <a:srgbClr val="CAAAAD"/>
        </a:accent5>
        <a:accent6>
          <a:srgbClr val="E75C8A"/>
        </a:accent6>
        <a:hlink>
          <a:srgbClr val="FF996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385</Words>
  <Application>Microsoft Office PowerPoint</Application>
  <PresentationFormat>Экран (4:3)</PresentationFormat>
  <Paragraphs>160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template</vt:lpstr>
      <vt:lpstr>Диаграмма Microsoft Office Excel</vt:lpstr>
      <vt:lpstr>Слайд 1</vt:lpstr>
      <vt:lpstr>Слайд 2</vt:lpstr>
      <vt:lpstr>Слайд 3</vt:lpstr>
      <vt:lpstr>Слайд 4</vt:lpstr>
      <vt:lpstr>Типы электростанций:</vt:lpstr>
      <vt:lpstr>Слайд 6</vt:lpstr>
      <vt:lpstr>Схема работы ТЭС</vt:lpstr>
      <vt:lpstr>Типы электростанций:</vt:lpstr>
      <vt:lpstr>Слайд 9</vt:lpstr>
      <vt:lpstr>Принцип работы ГЭС</vt:lpstr>
      <vt:lpstr>Типы электростанций: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Общий доступ</cp:lastModifiedBy>
  <cp:revision>26</cp:revision>
  <dcterms:created xsi:type="dcterms:W3CDTF">2010-03-30T18:22:08Z</dcterms:created>
  <dcterms:modified xsi:type="dcterms:W3CDTF">2019-09-24T05:36:19Z</dcterms:modified>
</cp:coreProperties>
</file>