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324" r:id="rId2"/>
    <p:sldId id="257" r:id="rId3"/>
    <p:sldId id="267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266" r:id="rId58"/>
    <p:sldId id="322" r:id="rId59"/>
    <p:sldId id="323" r:id="rId60"/>
    <p:sldId id="325" r:id="rId6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63262-6ED0-4082-A493-8EBBB45DA207}" type="datetimeFigureOut">
              <a:rPr lang="ru-RU" smtClean="0"/>
              <a:pPr/>
              <a:t>24.04.2013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75DEC-8402-4341-90F4-3417BE43236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47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6858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«Состояние электронов в атоме»</a:t>
            </a:r>
            <a:endParaRPr lang="ru-RU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86200" y="4724400"/>
            <a:ext cx="4994572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Маслов А.С., Штремплер Г.И.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Кафедра химии и методики обучения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Института химии Саратовского государственного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университета им. Н.Г. Чернышевского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Саратов, 2013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год. 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отовая курсовая\модель р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752600"/>
            <a:ext cx="3829050" cy="3724275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828800" y="2514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276600" y="4267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438400" y="16764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362200" y="5257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267200" y="3657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09600" y="3124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733800" y="2133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066800" y="4648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0" y="1524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 строения атома Резерфорда 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1\Desktop\кислород1.png"/>
          <p:cNvPicPr>
            <a:picLocks noChangeAspect="1" noChangeArrowheads="1"/>
          </p:cNvPicPr>
          <p:nvPr/>
        </p:nvPicPr>
        <p:blipFill>
          <a:blip r:embed="rId3" cstate="print"/>
          <a:srcRect t="25766"/>
          <a:stretch>
            <a:fillRect/>
          </a:stretch>
        </p:blipFill>
        <p:spPr bwMode="auto">
          <a:xfrm>
            <a:off x="4419600" y="1422538"/>
            <a:ext cx="1847850" cy="1244462"/>
          </a:xfrm>
          <a:prstGeom prst="rect">
            <a:avLst/>
          </a:prstGeom>
          <a:noFill/>
        </p:spPr>
      </p:pic>
      <p:pic>
        <p:nvPicPr>
          <p:cNvPr id="1029" name="Picture 5" descr="http://5ballov.qip.ru/images/homeworks/tasks/large/49/4989.jpg"/>
          <p:cNvPicPr>
            <a:picLocks noChangeAspect="1" noChangeArrowheads="1"/>
          </p:cNvPicPr>
          <p:nvPr/>
        </p:nvPicPr>
        <p:blipFill>
          <a:blip r:embed="rId4" cstate="print"/>
          <a:srcRect l="80415" b="25012"/>
          <a:stretch>
            <a:fillRect/>
          </a:stretch>
        </p:blipFill>
        <p:spPr bwMode="auto">
          <a:xfrm>
            <a:off x="6400800" y="1524000"/>
            <a:ext cx="1739737" cy="1752600"/>
          </a:xfrm>
          <a:prstGeom prst="rect">
            <a:avLst/>
          </a:prstGeom>
          <a:noFill/>
        </p:spPr>
      </p:pic>
      <p:pic>
        <p:nvPicPr>
          <p:cNvPr id="2051" name="Picture 3" descr="C:\Users\1\Desktop\кислород 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3048000"/>
            <a:ext cx="1905000" cy="3514859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path" presetSubtype="0" repeatCount="indefinite" accel="50000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72222E-6 4.44444E-6 C 0.0573 -0.05139 0.13507 -0.03125 0.17362 0.0449 C 0.21216 0.12129 0.19705 0.225 0.13994 0.27638 C 0.08264 0.32777 0.00487 0.30763 -0.03368 0.23148 C -0.07222 0.15509 -0.05711 0.05138 -4.72222E-6 4.44444E-6 Z " pathEditMode="relative" rAng="-2038593" ptsTypes="fffff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138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2222E-6 3.7037E-7 C -0.04827 0.06551 -0.12778 0.06574 -0.17657 0.00139 C -0.2257 -0.06366 -0.22605 -0.16898 -0.17761 -0.23426 C -0.12917 -0.29977 -0.05 -0.30046 -0.00087 -0.23588 C 0.04809 -0.17107 0.04843 -0.06551 4.72222E-6 3.7037E-7 Z " pathEditMode="relative" rAng="8083098" ptsTypes="fffff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-11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167 -0.06112 C -0.02934 -0.06112 0.0625 0.05532 0.0625 0.2 C 0.0625 0.34305 -0.02934 0.46111 -0.14167 0.46111 C -0.25451 0.46111 -0.34583 0.34305 -0.34583 0.2 C -0.34583 0.05532 -0.25451 -0.06112 -0.14167 -0.06112 Z " pathEditMode="relative" rAng="0" ptsTypes="fffff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407 -0.02662 C 0.04827 -0.16204 0.16007 -0.23796 0.26337 -0.19074 C 0.36667 -0.14514 0.4224 0.0037 0.38872 0.13889 C 0.35469 0.27569 0.24341 0.34931 0.14028 0.30301 C 0.03664 0.25741 -0.01892 0.11088 0.01407 -0.02662 Z " pathEditMode="relative" rAng="-47494519" ptsTypes="fffff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82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29375 -0.36435 C 0.37066 -0.26412 0.37188 -0.09653 0.29549 0.00903 C 0.21875 0.11481 0.09323 0.11967 0.01545 0.01898 C -0.06111 -0.08009 -0.06267 -0.24745 0.01285 -0.35486 C 0.08993 -0.45903 0.21597 -0.4632 0.29375 -0.36435 Z " pathEditMode="relative" rAng="13440725" ptsTypes="fffff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" y="19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226 0.00023 C 0.11146 0.01042 0.20747 -0.09792 0.21528 -0.24167 C 0.22222 -0.38565 0.13872 -0.50949 0.0283 -0.51921 C -0.08229 -0.53055 -0.17812 -0.42199 -0.1849 -0.27731 C -0.19236 -0.13449 -0.10851 -0.00833 0.00226 0.00023 Z " pathEditMode="relative" rAng="11034651" ptsTypes="fffff">
                                      <p:cBhvr>
                                        <p:cTn id="59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-26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1128 0.07477 C -0.05312 0.21041 -0.171 0.27477 -0.27395 0.21782 C -0.37777 0.16111 -0.42639 0.00555 -0.38489 -0.12986 C -0.3434 -0.26528 -0.225 -0.33056 -0.12205 -0.27315 C -0.01909 -0.21667 0.03004 -0.05996 -0.01128 0.07477 Z " pathEditMode="relative" rAng="-4053819" ptsTypes="fffff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" y="-103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path" presetSubtype="0" repeatCount="indefinite" accel="50000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288 0.36504 C -0.36354 0.25254 -0.35 0.08449 -0.26528 -0.0125 C -0.17917 -0.10602 -0.05347 -0.09075 0.01684 0.02175 C 0.08681 0.13425 0.07396 0.30069 -0.01128 0.39583 C -0.09687 0.49097 -0.22344 0.47662 -0.29288 0.36504 Z " pathEditMode="relative" rAng="13815872" ptsTypes="fffff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-173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6 0.00556 C 0.1066 0.00556 0.1941 0.1213 0.1941 0.26389 C 0.1941 0.40625 0.1066 0.52223 -2.77778E-6 0.52223 C -0.10712 0.52223 -0.19392 0.40625 -0.19392 0.26389 C -0.19392 0.1213 -0.10712 0.00556 -2.77778E-6 0.00556 Z " pathEditMode="relative" rAng="0" ptsTypes="fffff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 autoUpdateAnimBg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водорода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172200" y="2895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72200" y="3581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54183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104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69342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31" grpId="0"/>
      <p:bldP spid="32" grpId="0"/>
      <p:bldP spid="33" grpId="0"/>
      <p:bldP spid="34" grpId="0" animBg="1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гелия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ru-RU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72200" y="2895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72200" y="3581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951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67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лития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8400" y="2819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484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4945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7993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152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14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бериллия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667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8400" y="26670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48400" y="3505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Графическая формула атома бора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05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0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532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углерода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05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0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53200" y="3581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азота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5532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84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46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кислорода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29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24600" y="28194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фтора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05600" y="28956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0800" y="28194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532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неона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48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6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36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натрия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48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6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36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48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магния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6670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14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48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алюминия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19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198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6" name="Прямая со стрелкой 35"/>
          <p:cNvCxnSpPr/>
          <p:nvPr/>
        </p:nvCxnSpPr>
        <p:spPr>
          <a:xfrm flipV="1">
            <a:off x="1905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кремния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77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72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72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фосфора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81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7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серы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81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7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0574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хлора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29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246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46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0574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2628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аргона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0574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2628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3168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калия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342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2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2565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кальция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342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2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2565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скандия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848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титана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ванадия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хрома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114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5791200" y="1143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867400" y="1066800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6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  <p:sp>
        <p:nvSpPr>
          <p:cNvPr id="71" name="TextBox 70"/>
          <p:cNvSpPr txBox="1"/>
          <p:nvPr/>
        </p:nvSpPr>
        <p:spPr>
          <a:xfrm>
            <a:off x="73914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8E3432"/>
                                      </p:to>
                                    </p:animClr>
                                    <p:set>
                                      <p:cBhvr>
                                        <p:cTn id="2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2152 C 0.09306 -0.08097 0.18455 -0.14065 0.24618 -0.1425 C 0.30816 -0.14435 0.34983 -0.05321 0.37257 -0.03355 C 0.39583 -0.01365 0.38021 -0.02684 0.38299 -0.02476 C 0.38559 -0.02244 0.38715 -0.02152 0.38872 -0.02082 " pathEditMode="relative" rAng="0" ptsTypes="aaaaA">
                                      <p:cBhvr>
                                        <p:cTn id="23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" y="-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66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7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8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70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1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2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2" grpId="1"/>
      <p:bldP spid="35" grpId="0"/>
      <p:bldP spid="66" grpId="0" animBg="1"/>
      <p:bldP spid="67" grpId="0"/>
      <p:bldP spid="68" grpId="0"/>
      <p:bldP spid="68" grpId="1"/>
      <p:bldP spid="47" grpId="0"/>
      <p:bldP spid="71" grpId="0"/>
      <p:bldP spid="71" grpId="1"/>
      <p:bldP spid="72" grpId="0"/>
      <p:bldP spid="7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марганца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410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10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715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6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железа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кобальта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никеля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меди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V="1">
            <a:off x="5715000" y="1143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5867400" y="1066800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  <p:sp>
        <p:nvSpPr>
          <p:cNvPr id="76" name="TextBox 75"/>
          <p:cNvSpPr txBox="1"/>
          <p:nvPr/>
        </p:nvSpPr>
        <p:spPr>
          <a:xfrm>
            <a:off x="74676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192 C 0.03438 -0.09161 0.06944 -0.16378 0.10799 -0.1964 C 0.14653 -0.22901 0.19045 -0.21791 0.23038 -0.21444 C 0.27031 -0.21097 0.32188 -0.20773 0.34774 -0.17581 C 0.37361 -0.14389 0.37969 -0.08351 0.38576 -0.02314 " pathEditMode="relative" ptsTypes="aaaaA">
                                      <p:cBhvr>
                                        <p:cTn id="2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83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4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5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87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8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9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2" grpId="1"/>
      <p:bldP spid="35" grpId="0"/>
      <p:bldP spid="66" grpId="0" animBg="1"/>
      <p:bldP spid="67" grpId="0"/>
      <p:bldP spid="68" grpId="0"/>
      <p:bldP spid="68" grpId="1"/>
      <p:bldP spid="47" grpId="0"/>
      <p:bldP spid="72" grpId="0"/>
      <p:bldP spid="76" grpId="0"/>
      <p:bldP spid="7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цинка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галлия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германия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36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мышьяка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селена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16002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брома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16002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2057400" y="16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криптона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16002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2057400" y="16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2514600" y="16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рубидия</a:t>
            </a:r>
            <a:endParaRPr lang="ru-RU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1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5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77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6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стронция</a:t>
            </a:r>
            <a:endParaRPr lang="ru-RU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1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5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77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6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иттрия</a:t>
            </a:r>
            <a:endParaRPr lang="ru-RU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1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5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циркония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9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98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ниобия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38800" y="26670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388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019800" y="83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096000" y="7620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9436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7" name="TextBox 76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3331 C 0.07343 -0.06177 0.14705 -0.08976 0.20798 -0.09184 C 0.26909 -0.09346 0.3401 -0.05228 0.36666 -0.04465 " pathEditMode="relative" rAng="0" ptsTypes="aaA">
                                      <p:cBhvr>
                                        <p:cTn id="34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" y="-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72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3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4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76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7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8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7" grpId="0"/>
      <p:bldP spid="77" grpId="1"/>
      <p:bldP spid="78" grpId="0"/>
      <p:bldP spid="78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молибдена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86400" y="26670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096000" y="8382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172200" y="7620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7912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6" name="TextBox 75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0.02221 C 0.08073 -0.08606 0.16597 -0.14921 0.23663 -0.15268 C 0.30729 -0.15545 0.38976 -0.06639 0.4217 -0.04928 " pathEditMode="relative" rAng="0" ptsTypes="aaA">
                                      <p:cBhvr>
                                        <p:cTn id="3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" y="-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4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5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6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8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9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0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6" grpId="0"/>
      <p:bldP spid="76" grpId="1"/>
      <p:bldP spid="77" grpId="0"/>
      <p:bldP spid="77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технеция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74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74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1722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Tc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4648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рутения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172200" y="9144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248400" y="83820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8" name="TextBox 77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065 C 0.0599 -0.08421 0.11997 -0.1573 0.16441 -0.16193 C 0.20851 -0.16656 0.24948 -0.06015 0.26667 -0.04002 " pathEditMode="relative" rAng="0" ptsTypes="aaA">
                                      <p:cBhvr>
                                        <p:cTn id="36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" y="-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96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7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8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0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1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2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8" grpId="0"/>
      <p:bldP spid="78" grpId="1"/>
      <p:bldP spid="79" grpId="0"/>
      <p:bldP spid="79" grpId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родия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6096000" y="9906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172200" y="8382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Rh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9" name="TextBox 78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3307 C 0.07066 -0.07055 0.14202 -0.10733 0.1948 -0.10941 C 0.24723 -0.11149 0.29584 -0.05852 0.31667 -0.04811 " pathEditMode="relative" rAng="0" ptsTypes="aaA">
                                      <p:cBhvr>
                                        <p:cTn id="37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-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2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3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4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6" dur="500" autoRev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7" dur="500" autoRev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8" dur="500" autoRev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9" grpId="0"/>
      <p:bldP spid="79" grpId="1"/>
      <p:bldP spid="80" grpId="0"/>
      <p:bldP spid="80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палладия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5943600" y="9144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019800" y="76200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Pd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886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3733800" y="762000"/>
            <a:ext cx="0" cy="304800"/>
          </a:xfrm>
          <a:prstGeom prst="straightConnector1">
            <a:avLst/>
          </a:prstGeom>
          <a:ln w="38100">
            <a:solidFill>
              <a:srgbClr val="FF505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81" name="TextBox 80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7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7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2383 C 0.04479 -0.10271 0.08889 -0.18159 0.13854 -0.20218 C 0.18802 -0.22277 0.26771 -0.15245 0.29879 -0.14666 C 0.32969 -0.14088 0.31997 -0.16424 0.32413 -0.16725 " pathEditMode="relative" ptsTypes="aaaA">
                                      <p:cBhvr>
                                        <p:cTn id="38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1000"/>
                            </p:stCondLst>
                            <p:childTnLst>
                              <p:par>
                                <p:cTn id="383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1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01041 C 0.02309 0.01989 0.04584 0.0303 0.05643 0.05112 C 0.0691 0.07102 0.06615 0.11959 0.0691 0.13255 " pathEditMode="relative" rAng="0" ptsTypes="aaA">
                                      <p:cBhvr>
                                        <p:cTn id="39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" y="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27018E-6 C 0.09375 -0.10663 0.18976 -0.21073 0.26059 -0.21466 C 0.33108 -0.21605 0.39601 -0.07402 0.425 -0.04626 " pathEditMode="relative" rAng="0" ptsTypes="aaA">
                                      <p:cBhvr>
                                        <p:cTn id="39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" y="-1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4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5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6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8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9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0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81" grpId="0"/>
      <p:bldP spid="81" grpId="1"/>
      <p:bldP spid="82" grpId="0"/>
      <p:bldP spid="82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Графическая формула атома серебра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172200" y="8382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248400" y="76200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886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43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81" name="TextBox 80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7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-4.27018E-6 C 0.0882 -0.10872 0.18577 -0.21582 0.25799 -0.2216 C 0.32986 -0.22715 0.39618 -0.07425 0.425 -0.04418 " pathEditMode="relative" rAng="0" ptsTypes="aaA">
                                      <p:cBhvr>
                                        <p:cTn id="38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" y="-1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14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5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6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18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9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0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81" grpId="0"/>
      <p:bldP spid="81" grpId="1"/>
      <p:bldP spid="82" grpId="0"/>
      <p:bldP spid="82" grpId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кадмия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Cd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886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43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индия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олова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сурьмы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теллура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1524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</a:t>
            </a:r>
            <a:r>
              <a:rPr lang="ru-RU" sz="3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иода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48400" y="27432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008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705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1524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19812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ксенона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27432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74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1722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1524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19812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>
            <a:off x="246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рафическая формула\с 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8915400" cy="59150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цезия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0200" y="41148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1" y="5029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Дуга 25"/>
          <p:cNvSpPr/>
          <p:nvPr/>
        </p:nvSpPr>
        <p:spPr>
          <a:xfrm rot="8361492" flipH="1">
            <a:off x="4961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77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Дуга 27"/>
          <p:cNvSpPr/>
          <p:nvPr/>
        </p:nvSpPr>
        <p:spPr>
          <a:xfrm rot="8361492" flipH="1">
            <a:off x="5342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818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Дуга 29"/>
          <p:cNvSpPr/>
          <p:nvPr/>
        </p:nvSpPr>
        <p:spPr>
          <a:xfrm rot="8361492" flipH="1">
            <a:off x="57231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86601" y="56388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Дуга 31"/>
          <p:cNvSpPr/>
          <p:nvPr/>
        </p:nvSpPr>
        <p:spPr>
          <a:xfrm rot="8361492" flipH="1">
            <a:off x="6104163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43801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6408962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01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77001" y="38100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781801" y="38100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162801" y="3810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7620001" y="38100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8077201" y="3810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791201" y="4191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Дуга 41"/>
          <p:cNvSpPr/>
          <p:nvPr/>
        </p:nvSpPr>
        <p:spPr>
          <a:xfrm rot="8361492" flipH="1">
            <a:off x="67899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3058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382000" y="3810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864000" y="55626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18200" y="55878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2700000" y="5461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313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31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3630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3810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40872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4248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4536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4716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369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15240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1828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1983000" y="504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22842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24384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864000" y="450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1044000" y="452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7414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8956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31986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33528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 flipV="1">
            <a:off x="36558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38100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flipV="1">
            <a:off x="41148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4269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flipV="1">
            <a:off x="457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475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 flipV="1">
            <a:off x="13698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15240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 flipV="1">
            <a:off x="18270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Прямая со стрелкой 100"/>
          <p:cNvCxnSpPr/>
          <p:nvPr/>
        </p:nvCxnSpPr>
        <p:spPr>
          <a:xfrm>
            <a:off x="19812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V="1">
            <a:off x="22842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>
            <a:off x="24384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 flipV="1">
            <a:off x="864000" y="338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4" grpId="0"/>
      <p:bldP spid="4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рафическая формула\с 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8915400" cy="59150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бария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0200" y="41148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1" y="5029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Дуга 25"/>
          <p:cNvSpPr/>
          <p:nvPr/>
        </p:nvSpPr>
        <p:spPr>
          <a:xfrm rot="8361492" flipH="1">
            <a:off x="4961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77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Дуга 27"/>
          <p:cNvSpPr/>
          <p:nvPr/>
        </p:nvSpPr>
        <p:spPr>
          <a:xfrm rot="8361492" flipH="1">
            <a:off x="5342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818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Дуга 29"/>
          <p:cNvSpPr/>
          <p:nvPr/>
        </p:nvSpPr>
        <p:spPr>
          <a:xfrm rot="8361492" flipH="1">
            <a:off x="57231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86601" y="56388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Дуга 31"/>
          <p:cNvSpPr/>
          <p:nvPr/>
        </p:nvSpPr>
        <p:spPr>
          <a:xfrm rot="8361492" flipH="1">
            <a:off x="6104163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43801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6408962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01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77001" y="38100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781801" y="38100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162801" y="3810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7620001" y="38100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8077201" y="3810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791201" y="4191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Дуга 41"/>
          <p:cNvSpPr/>
          <p:nvPr/>
        </p:nvSpPr>
        <p:spPr>
          <a:xfrm rot="8361492" flipH="1">
            <a:off x="67899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3058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382000" y="3810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864000" y="55626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18200" y="55878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2700000" y="5461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313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31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3630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3810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40872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4248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4536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4716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369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15240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1828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1983000" y="504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22842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24384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864000" y="450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1044000" y="452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7414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8956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31986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33528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 flipV="1">
            <a:off x="36558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38100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flipV="1">
            <a:off x="41148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4269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flipV="1">
            <a:off x="457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475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 flipV="1">
            <a:off x="13698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15240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 flipV="1">
            <a:off x="18270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Прямая со стрелкой 100"/>
          <p:cNvCxnSpPr/>
          <p:nvPr/>
        </p:nvCxnSpPr>
        <p:spPr>
          <a:xfrm>
            <a:off x="19812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V="1">
            <a:off x="22842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>
            <a:off x="24384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 flipV="1">
            <a:off x="864000" y="338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1008000" y="342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4" grpId="0"/>
      <p:bldP spid="4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рафическая формула\с 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8915400" cy="59150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лантана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4f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5d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0200" y="41148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1" y="5029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Дуга 25"/>
          <p:cNvSpPr/>
          <p:nvPr/>
        </p:nvSpPr>
        <p:spPr>
          <a:xfrm rot="8361492" flipH="1">
            <a:off x="4884961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77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Дуга 27"/>
          <p:cNvSpPr/>
          <p:nvPr/>
        </p:nvSpPr>
        <p:spPr>
          <a:xfrm rot="8361492" flipH="1">
            <a:off x="52659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818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Дуга 29"/>
          <p:cNvSpPr/>
          <p:nvPr/>
        </p:nvSpPr>
        <p:spPr>
          <a:xfrm rot="8361492" flipH="1">
            <a:off x="5646962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86601" y="56388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Дуга 31"/>
          <p:cNvSpPr/>
          <p:nvPr/>
        </p:nvSpPr>
        <p:spPr>
          <a:xfrm rot="8361492" flipH="1">
            <a:off x="61041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43801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65613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772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80000" y="37800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705600" y="37800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056000" y="3780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7543800" y="3780000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spdf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8100000" y="37800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791201" y="4191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Дуга 41"/>
          <p:cNvSpPr/>
          <p:nvPr/>
        </p:nvSpPr>
        <p:spPr>
          <a:xfrm rot="8361492" flipH="1">
            <a:off x="69423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4582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568000" y="3780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864000" y="55626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18200" y="55878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2700000" y="5461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313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31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3630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3810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40872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4248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4536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4716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369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15240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1828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1983000" y="504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22842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24384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864000" y="450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1044000" y="452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7414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8956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31986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33528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 flipV="1">
            <a:off x="36558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38100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flipV="1">
            <a:off x="41148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4269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flipV="1">
            <a:off x="457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475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 flipV="1">
            <a:off x="13698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15240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 flipV="1">
            <a:off x="18270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Прямая со стрелкой 100"/>
          <p:cNvCxnSpPr/>
          <p:nvPr/>
        </p:nvCxnSpPr>
        <p:spPr>
          <a:xfrm>
            <a:off x="19812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V="1">
            <a:off x="22842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>
            <a:off x="24384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 flipV="1">
            <a:off x="864000" y="338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1008000" y="342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5040000" y="32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7543800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8077199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1874 C -0.00174 -0.07564 -0.00296 -0.13208 -0.02292 -0.16054 C -0.04271 -0.18899 -0.09323 -0.18644 -0.11945 -0.18991 C -0.14566 -0.19315 -0.15816 -0.20217 -0.18004 -0.18043 C -0.20226 -0.15845 -0.23941 -0.07796 -0.25122 -0.0576 " pathEditMode="relative" rAng="0" ptsTypes="aaaaA">
                                      <p:cBhvr>
                                        <p:cTn id="33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0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1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2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4" dur="500" autoRev="1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5" dur="500" autoRev="1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6" dur="500" autoRev="1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3" grpId="1"/>
      <p:bldP spid="34" grpId="0" animBg="1"/>
      <p:bldP spid="35" grpId="0"/>
      <p:bldP spid="35" grpId="1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4" grpId="0"/>
      <p:bldP spid="45" grpId="0"/>
      <p:bldP spid="71" grpId="0"/>
      <p:bldP spid="71" grpId="1"/>
      <p:bldP spid="88" grpId="0"/>
      <p:bldP spid="88" grpId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295400"/>
            <a:ext cx="5334000" cy="5363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143000" y="152400"/>
            <a:ext cx="667811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Схема электронных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орбиталей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атомов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химических элементов от водорода до ...</a:t>
            </a:r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1181</TotalTime>
  <Words>1629</Words>
  <Application>Microsoft Office PowerPoint</Application>
  <PresentationFormat>Экран (4:3)</PresentationFormat>
  <Paragraphs>782</Paragraphs>
  <Slides>60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Office Theme</vt:lpstr>
      <vt:lpstr>Слайд 1</vt:lpstr>
      <vt:lpstr>Слайд 2</vt:lpstr>
      <vt:lpstr>Строение атома водорода</vt:lpstr>
      <vt:lpstr>Строение атома гелия</vt:lpstr>
      <vt:lpstr>Строение атома лития</vt:lpstr>
      <vt:lpstr>Строение атома бериллия</vt:lpstr>
      <vt:lpstr>Графическая формула атома бора</vt:lpstr>
      <vt:lpstr>Строение атома углерода</vt:lpstr>
      <vt:lpstr>Строение атома азота</vt:lpstr>
      <vt:lpstr>Строение атома кислорода</vt:lpstr>
      <vt:lpstr>Строение атома фтора</vt:lpstr>
      <vt:lpstr>Строение атома неона</vt:lpstr>
      <vt:lpstr>Строение атома натрия</vt:lpstr>
      <vt:lpstr>Строение атома магния</vt:lpstr>
      <vt:lpstr>Строение атома алюминия</vt:lpstr>
      <vt:lpstr>Строение атома кремния</vt:lpstr>
      <vt:lpstr>Строение атома фосфора</vt:lpstr>
      <vt:lpstr>Строение атома серы</vt:lpstr>
      <vt:lpstr>Строение атома хлора</vt:lpstr>
      <vt:lpstr>Строение атома аргона</vt:lpstr>
      <vt:lpstr>Строение атома калия</vt:lpstr>
      <vt:lpstr>Строение атома кальция</vt:lpstr>
      <vt:lpstr>Строение атома скандия</vt:lpstr>
      <vt:lpstr>Строение атома титана</vt:lpstr>
      <vt:lpstr>Строение атома ванадия</vt:lpstr>
      <vt:lpstr>Строение атома хрома</vt:lpstr>
      <vt:lpstr>Строение атома марганца</vt:lpstr>
      <vt:lpstr>Строение атома железа</vt:lpstr>
      <vt:lpstr>Строение атома кобальта</vt:lpstr>
      <vt:lpstr>Строение атома никеля</vt:lpstr>
      <vt:lpstr>Строение атома меди</vt:lpstr>
      <vt:lpstr>Строение атома цинка</vt:lpstr>
      <vt:lpstr>Строение атома галлия</vt:lpstr>
      <vt:lpstr>Строение атома германия</vt:lpstr>
      <vt:lpstr>Строение атома мышьяка</vt:lpstr>
      <vt:lpstr>Строение атома селена</vt:lpstr>
      <vt:lpstr>Строение атома брома</vt:lpstr>
      <vt:lpstr>Строение атома криптона</vt:lpstr>
      <vt:lpstr>Строение атома рубидия</vt:lpstr>
      <vt:lpstr>Строение атома стронция</vt:lpstr>
      <vt:lpstr>Строение атома иттрия</vt:lpstr>
      <vt:lpstr>Строение атома циркония</vt:lpstr>
      <vt:lpstr>Строение атома ниобия</vt:lpstr>
      <vt:lpstr>Строение атома молибдена</vt:lpstr>
      <vt:lpstr>Строение атома технеция</vt:lpstr>
      <vt:lpstr>Строение атома рутения</vt:lpstr>
      <vt:lpstr>Строение атома родия</vt:lpstr>
      <vt:lpstr>Строение атома палладия</vt:lpstr>
      <vt:lpstr>Графическая формула атома серебра</vt:lpstr>
      <vt:lpstr>Строение атома кадмия</vt:lpstr>
      <vt:lpstr>Строение атома индия</vt:lpstr>
      <vt:lpstr>Строение атома олова</vt:lpstr>
      <vt:lpstr>Строение атома сурьмы</vt:lpstr>
      <vt:lpstr>Строение атома теллура</vt:lpstr>
      <vt:lpstr>Строение атома иода</vt:lpstr>
      <vt:lpstr>Строение атома ксенона</vt:lpstr>
      <vt:lpstr>Слайд 57</vt:lpstr>
      <vt:lpstr>Слайд 58</vt:lpstr>
      <vt:lpstr>Слайд 59</vt:lpstr>
      <vt:lpstr>Слайд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Кислород </dc:title>
  <dc:creator>1</dc:creator>
  <cp:lastModifiedBy>RePack by SPecialiST</cp:lastModifiedBy>
  <cp:revision>222</cp:revision>
  <dcterms:created xsi:type="dcterms:W3CDTF">2012-06-04T17:03:27Z</dcterms:created>
  <dcterms:modified xsi:type="dcterms:W3CDTF">2013-04-24T14:46:02Z</dcterms:modified>
</cp:coreProperties>
</file>