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484F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30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image" Target="../media/image9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AC2FFE7-49DA-43A1-8009-8C1BA38F79B6}" type="datetimeFigureOut">
              <a:rPr lang="ru-RU"/>
              <a:pPr>
                <a:defRPr/>
              </a:pPr>
              <a:t>18.11.2020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F3E8CB2E-9887-4A65-B933-6B5569B48D3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F704D8-D51E-48B5-94BA-6102864F58ED}" type="datetime1">
              <a:rPr lang="ru-RU"/>
              <a:pPr>
                <a:defRPr/>
              </a:pPr>
              <a:t>18.11.2020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Презентация учителя математики МОУ "СОШ №2" г. Саранска Баландиной Натальи Михайловны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C1F0B3-D7CF-4830-AAB0-EFAB30C57C0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AE539D-3B57-4FFC-B844-5E9323E28492}" type="datetime1">
              <a:rPr lang="ru-RU"/>
              <a:pPr>
                <a:defRPr/>
              </a:pPr>
              <a:t>18.11.2020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Презентация учителя математики МОУ "СОШ №2" г. Саранска Баландиной Натальи Михайловны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54DC5D-6456-4AA4-BC56-937348499D7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17B1F8-396A-4C43-9EF9-9389EDE7A2B0}" type="datetime1">
              <a:rPr lang="ru-RU"/>
              <a:pPr>
                <a:defRPr/>
              </a:pPr>
              <a:t>18.11.2020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Презентация учителя математики МОУ "СОШ №2" г. Саранска Баландиной Натальи Михайловны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EBDD12-6BB2-47CA-80FE-D46D1B0B086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447BA9-CB69-475E-A612-9C2E9CBDA758}" type="datetime1">
              <a:rPr lang="ru-RU"/>
              <a:pPr>
                <a:defRPr/>
              </a:pPr>
              <a:t>18.11.2020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Презентация учителя математики МОУ "СОШ №2" г. Саранска Баландиной Натальи Михайловны</a:t>
            </a: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791B33-FA77-4FF7-9B85-F28CBEFFD12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6348B3-32BA-45E3-94E6-339DAF1EAB02}" type="datetime1">
              <a:rPr lang="ru-RU"/>
              <a:pPr>
                <a:defRPr/>
              </a:pPr>
              <a:t>18.11.2020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Презентация учителя математики МОУ "СОШ №2" г. Саранска Баландиной Натальи Михайловны</a:t>
            </a: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E67485-67DC-4ED5-8E7A-F6F7919A8BC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8A2E68-9D3E-4F4D-9AC2-E67E8B999E4C}" type="datetime1">
              <a:rPr lang="ru-RU"/>
              <a:pPr>
                <a:defRPr/>
              </a:pPr>
              <a:t>18.11.2020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Презентация учителя математики МОУ "СОШ №2" г. Саранска Баландиной Натальи Михайловны</a:t>
            </a: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F68631-9C45-4577-8E5F-84F523587D5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000511-B40E-424C-8E95-D88C43CDE7EB}" type="datetime1">
              <a:rPr lang="ru-RU"/>
              <a:pPr>
                <a:defRPr/>
              </a:pPr>
              <a:t>18.11.2020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Презентация учителя математики МОУ "СОШ №2" г. Саранска Баландиной Натальи Михайловны</a:t>
            </a: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7A6FF5-DE8B-4B05-A08E-98EEE9763C2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1A8CB5-65EE-4F47-A447-2CA505D37A5D}" type="datetime1">
              <a:rPr lang="ru-RU"/>
              <a:pPr>
                <a:defRPr/>
              </a:pPr>
              <a:t>18.11.2020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Презентация учителя математики МОУ "СОШ №2" г. Саранска Баландиной Натальи Михайловны</a:t>
            </a: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8C54D3-B960-4FF1-935E-1B2771F63E5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FD8C5A-9D70-49BD-BAA1-E20DA24005B8}" type="datetime1">
              <a:rPr lang="ru-RU"/>
              <a:pPr>
                <a:defRPr/>
              </a:pPr>
              <a:t>18.11.2020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Презентация учителя математики МОУ "СОШ №2" г. Саранска Баландиной Натальи Михайловны</a:t>
            </a: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5A51C6-E073-456F-9CC1-96BBC9F0F07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4C5DE8-A51D-4707-BCBD-F9D8A5C980FB}" type="datetime1">
              <a:rPr lang="ru-RU"/>
              <a:pPr>
                <a:defRPr/>
              </a:pPr>
              <a:t>18.11.2020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Презентация учителя математики МОУ "СОШ №2" г. Саранска Баландиной Натальи Михайловны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7649C5-12CA-40FF-BE50-3C4E989F001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8D24F9-FEDF-4520-B36E-4932608C9C43}" type="datetime1">
              <a:rPr lang="ru-RU"/>
              <a:pPr>
                <a:defRPr/>
              </a:pPr>
              <a:t>18.11.2020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Презентация учителя математики МОУ "СОШ №2" г. Саранска Баландиной Натальи Михайловны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C115F4-5105-4A39-AE79-DA89FFEFA7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20000"/>
                <a:lumOff val="80000"/>
              </a:schemeClr>
            </a:gs>
            <a:gs pos="0">
              <a:schemeClr val="accent4">
                <a:lumMod val="20000"/>
                <a:lumOff val="8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23555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D98E3CF-26DF-41F2-8295-AD72B2B87CF5}" type="datetime1">
              <a:rPr lang="ru-RU"/>
              <a:pPr>
                <a:defRPr/>
              </a:pPr>
              <a:t>18.11.2020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ru-RU"/>
              <a:t>Презентация учителя математики МОУ "СОШ №2" г. Саранска Баландиной Натальи Михайловны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30F1135-4E04-4B4A-96F3-627C786CF9C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hf sldNum="0"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slide" Target="slide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11.png"/><Relationship Id="rId4" Type="http://schemas.openxmlformats.org/officeDocument/2006/relationships/oleObject" Target="../embeddings/oleObject3.bin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571472" y="2000240"/>
            <a:ext cx="7772400" cy="1470025"/>
          </a:xfrm>
          <a:noFill/>
          <a:ln>
            <a:gradFill>
              <a:gsLst>
                <a:gs pos="0">
                  <a:srgbClr val="8484FA"/>
                </a:gs>
                <a:gs pos="0">
                  <a:schemeClr val="accent2">
                    <a:lumMod val="5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5400" b="1" dirty="0" smtClean="0"/>
              <a:t>Решение задач по теме «Конус»</a:t>
            </a:r>
            <a:endParaRPr lang="ru-RU" sz="5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145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800" b="1" i="1" dirty="0" smtClean="0"/>
              <a:t>Прямой круговой конус</a:t>
            </a:r>
            <a:r>
              <a:rPr lang="ru-RU" sz="2800" i="1" dirty="0" smtClean="0"/>
              <a:t> можно рассматривать как тело, полученное вращением прямоугольного треугольника вокруг его катета.</a:t>
            </a:r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2800" dirty="0"/>
          </a:p>
        </p:txBody>
      </p:sp>
      <p:pic>
        <p:nvPicPr>
          <p:cNvPr id="15362" name="Picture 2" descr="C:\Users\1\Desktop\конус\b9_con1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2492375"/>
            <a:ext cx="9205913" cy="38163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2" descr="C:\Users\1\Desktop\конус\b9_con3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49275"/>
            <a:ext cx="9261475" cy="427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2" descr="C:\Users\1\Desktop\конус\b9_con2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81075"/>
            <a:ext cx="9144000" cy="3671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>
            <a:spLocks noChangeArrowheads="1"/>
          </p:cNvSpPr>
          <p:nvPr/>
        </p:nvSpPr>
        <p:spPr bwMode="auto">
          <a:xfrm>
            <a:off x="323850" y="1844675"/>
            <a:ext cx="8569325" cy="310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>
                <a:latin typeface="Calibri" pitchFamily="34" charset="0"/>
              </a:rPr>
              <a:t>Объем конуса равен V=(1/3)*S*H, где H - высота. </a:t>
            </a:r>
          </a:p>
          <a:p>
            <a:r>
              <a:rPr lang="ru-RU" sz="2800">
                <a:latin typeface="Calibri" pitchFamily="34" charset="0"/>
              </a:rPr>
              <a:t>Если высоту уменьшить в 5 раз она станет равна H/5 и новый объем конуса станет равным Vновое=(1/3)*S*(H/5). </a:t>
            </a:r>
          </a:p>
          <a:p>
            <a:r>
              <a:rPr lang="ru-RU" sz="2800">
                <a:latin typeface="Calibri" pitchFamily="34" charset="0"/>
              </a:rPr>
              <a:t>Отношение старого объема к новому:</a:t>
            </a:r>
          </a:p>
          <a:p>
            <a:r>
              <a:rPr lang="ru-RU" sz="2800">
                <a:latin typeface="Calibri" pitchFamily="34" charset="0"/>
              </a:rPr>
              <a:t>V/Vновое=((1/3)*S*H)/(1/3)*S*(H/5)=5.</a:t>
            </a:r>
          </a:p>
          <a:p>
            <a:r>
              <a:rPr lang="ru-RU" sz="2800">
                <a:latin typeface="Calibri" pitchFamily="34" charset="0"/>
              </a:rPr>
              <a:t>Ответ:в 5 раз.</a:t>
            </a:r>
          </a:p>
        </p:txBody>
      </p:sp>
      <p:sp>
        <p:nvSpPr>
          <p:cNvPr id="4" name="Прямоугольник 3"/>
          <p:cNvSpPr>
            <a:spLocks noChangeArrowheads="1"/>
          </p:cNvSpPr>
          <p:nvPr/>
        </p:nvSpPr>
        <p:spPr bwMode="auto">
          <a:xfrm>
            <a:off x="250825" y="333375"/>
            <a:ext cx="8713788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>
                <a:latin typeface="Calibri" pitchFamily="34" charset="0"/>
              </a:rPr>
              <a:t>Задача 1. </a:t>
            </a:r>
            <a:r>
              <a:rPr lang="ru-RU" sz="3200">
                <a:latin typeface="Calibri" pitchFamily="34" charset="0"/>
              </a:rPr>
              <a:t>Во сколько раз уменьшится объем конуса, если его высоту уменьшить в 5 раз?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>
            <a:spLocks noChangeArrowheads="1"/>
          </p:cNvSpPr>
          <p:nvPr/>
        </p:nvSpPr>
        <p:spPr bwMode="auto">
          <a:xfrm>
            <a:off x="0" y="333375"/>
            <a:ext cx="9144000" cy="255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>
                <a:latin typeface="Calibri" pitchFamily="34" charset="0"/>
              </a:rPr>
              <a:t>Задача 2. </a:t>
            </a:r>
            <a:r>
              <a:rPr lang="ru-RU" sz="3200">
                <a:latin typeface="Calibri" pitchFamily="34" charset="0"/>
              </a:rPr>
              <a:t>Объем конуса равен 16. Через середину высоты параллельно основанию конуса проведено сечение, которое является основанием меньшего конуса с той же вершиной. Найдите объем меньшего конуса.</a:t>
            </a:r>
          </a:p>
        </p:txBody>
      </p:sp>
      <p:sp>
        <p:nvSpPr>
          <p:cNvPr id="3" name="Прямоугольник 2"/>
          <p:cNvSpPr>
            <a:spLocks noChangeArrowheads="1"/>
          </p:cNvSpPr>
          <p:nvPr/>
        </p:nvSpPr>
        <p:spPr bwMode="auto">
          <a:xfrm>
            <a:off x="3095625" y="2852738"/>
            <a:ext cx="6048375" cy="354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>
                <a:latin typeface="Calibri" pitchFamily="34" charset="0"/>
              </a:rPr>
              <a:t>Решение.</a:t>
            </a:r>
            <a:r>
              <a:rPr lang="ru-RU" sz="2800">
                <a:latin typeface="Calibri" pitchFamily="34" charset="0"/>
              </a:rPr>
              <a:t/>
            </a:r>
            <a:br>
              <a:rPr lang="ru-RU" sz="2800">
                <a:latin typeface="Calibri" pitchFamily="34" charset="0"/>
              </a:rPr>
            </a:br>
            <a:r>
              <a:rPr lang="ru-RU" sz="2800">
                <a:latin typeface="Calibri" pitchFamily="34" charset="0"/>
              </a:rPr>
              <a:t>Меньший конус подобен большему с коэффициентом 0,5. Объемы подобных тел относятся как куб коэффициента подобия. Поэтому объем меньшего конуса в восемь раз меньше объема большего конуса. </a:t>
            </a:r>
            <a:br>
              <a:rPr lang="ru-RU" sz="2800">
                <a:latin typeface="Calibri" pitchFamily="34" charset="0"/>
              </a:rPr>
            </a:br>
            <a:r>
              <a:rPr lang="ru-RU" sz="2800">
                <a:latin typeface="Calibri" pitchFamily="34" charset="0"/>
              </a:rPr>
              <a:t>Ответ: 2.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068638"/>
            <a:ext cx="2835275" cy="2808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0" y="404813"/>
            <a:ext cx="91440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ru-RU" sz="2800" b="1">
                <a:solidFill>
                  <a:srgbClr val="000000"/>
                </a:solidFill>
                <a:latin typeface="Verdana" pitchFamily="34" charset="0"/>
              </a:rPr>
              <a:t>Задача 3. </a:t>
            </a:r>
            <a:r>
              <a:rPr lang="ru-RU" sz="2800">
                <a:solidFill>
                  <a:srgbClr val="000000"/>
                </a:solidFill>
                <a:latin typeface="Verdana" pitchFamily="34" charset="0"/>
              </a:rPr>
              <a:t>Найдите объем </a:t>
            </a:r>
            <a:r>
              <a:rPr lang="ru-RU" sz="2800"/>
              <a:t>  </a:t>
            </a:r>
            <a:r>
              <a:rPr lang="ru-RU" sz="2800">
                <a:solidFill>
                  <a:srgbClr val="000000"/>
                </a:solidFill>
                <a:latin typeface="Verdana" pitchFamily="34" charset="0"/>
              </a:rPr>
              <a:t> части конуса, изображенной на рисунке. В ответе укажите </a:t>
            </a:r>
            <a:r>
              <a:rPr lang="ru-RU" sz="2800"/>
              <a:t>        </a:t>
            </a:r>
            <a:r>
              <a:rPr lang="ru-RU" sz="2800">
                <a:solidFill>
                  <a:srgbClr val="000000"/>
                </a:solidFill>
                <a:latin typeface="Verdana" pitchFamily="34" charset="0"/>
              </a:rPr>
              <a:t>.</a:t>
            </a:r>
            <a:r>
              <a:rPr lang="ru-RU" sz="2800"/>
              <a:t> </a:t>
            </a:r>
          </a:p>
        </p:txBody>
      </p:sp>
      <p:pic>
        <p:nvPicPr>
          <p:cNvPr id="20482" name="Picture 2" descr="http://reshuege.ru/formula/52/5206560a306a2e085a437fd258eb57ce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98538" y="-76200"/>
            <a:ext cx="13335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Picture 3" descr="http://reshuege.ru/formula/de/deb73acdd28329de22c3967a7254130b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40650" y="908050"/>
            <a:ext cx="744538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6732588" y="5732463"/>
            <a:ext cx="1727200" cy="9556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/>
            <a:r>
              <a:rPr lang="ru-RU" sz="2800">
                <a:solidFill>
                  <a:srgbClr val="000000"/>
                </a:solidFill>
                <a:latin typeface="Verdana" pitchFamily="34" charset="0"/>
              </a:rPr>
              <a:t>Ответ: 87,75.</a:t>
            </a:r>
          </a:p>
        </p:txBody>
      </p:sp>
      <p:pic>
        <p:nvPicPr>
          <p:cNvPr id="6149" name="Picture 5" descr="http://reshuege.ru/formula/7d/7d79776e7f560ad5e6d522f4d10afd5f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140200" y="4437063"/>
            <a:ext cx="4813300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>
            <a:spLocks noChangeArrowheads="1"/>
          </p:cNvSpPr>
          <p:nvPr/>
        </p:nvSpPr>
        <p:spPr bwMode="auto">
          <a:xfrm>
            <a:off x="2916238" y="2205038"/>
            <a:ext cx="6227762" cy="1662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>
                <a:solidFill>
                  <a:srgbClr val="000000"/>
                </a:solidFill>
                <a:latin typeface="Verdana" pitchFamily="34" charset="0"/>
              </a:rPr>
              <a:t>Решение.</a:t>
            </a:r>
            <a:r>
              <a:rPr lang="ru-RU" sz="2800">
                <a:solidFill>
                  <a:srgbClr val="000000"/>
                </a:solidFill>
              </a:rPr>
              <a:t/>
            </a:r>
            <a:br>
              <a:rPr lang="ru-RU" sz="2800">
                <a:solidFill>
                  <a:srgbClr val="000000"/>
                </a:solidFill>
              </a:rPr>
            </a:br>
            <a:r>
              <a:rPr lang="ru-RU" sz="2800">
                <a:solidFill>
                  <a:srgbClr val="000000"/>
                </a:solidFill>
                <a:latin typeface="Verdana" pitchFamily="34" charset="0"/>
              </a:rPr>
              <a:t>Объем данной части конуса равен</a:t>
            </a:r>
            <a:r>
              <a:rPr lang="ru-RU" sz="900">
                <a:solidFill>
                  <a:srgbClr val="000000"/>
                </a:solidFill>
                <a:latin typeface="Verdana" pitchFamily="34" charset="0"/>
              </a:rPr>
              <a:t> </a:t>
            </a:r>
            <a:r>
              <a:rPr lang="ru-RU" sz="800">
                <a:solidFill>
                  <a:srgbClr val="000000"/>
                </a:solidFill>
              </a:rPr>
              <a:t/>
            </a:r>
            <a:br>
              <a:rPr lang="ru-RU" sz="800">
                <a:solidFill>
                  <a:srgbClr val="000000"/>
                </a:solidFill>
              </a:rPr>
            </a:br>
            <a:endParaRPr lang="ru-RU">
              <a:solidFill>
                <a:srgbClr val="000000"/>
              </a:solidFill>
            </a:endParaRPr>
          </a:p>
        </p:txBody>
      </p:sp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2543175"/>
            <a:ext cx="2843213" cy="297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102"/>
          <p:cNvSpPr>
            <a:spLocks noChangeArrowheads="1"/>
          </p:cNvSpPr>
          <p:nvPr/>
        </p:nvSpPr>
        <p:spPr bwMode="auto">
          <a:xfrm>
            <a:off x="1116013" y="1052513"/>
            <a:ext cx="388778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 u="sng">
                <a:solidFill>
                  <a:schemeClr val="tx2"/>
                </a:solidFill>
                <a:latin typeface="Times New Roman" pitchFamily="18" charset="0"/>
              </a:rPr>
              <a:t>Задача 4. </a:t>
            </a:r>
          </a:p>
        </p:txBody>
      </p:sp>
      <p:sp>
        <p:nvSpPr>
          <p:cNvPr id="21506" name="Text Box 103"/>
          <p:cNvSpPr txBox="1">
            <a:spLocks noChangeArrowheads="1"/>
          </p:cNvSpPr>
          <p:nvPr/>
        </p:nvSpPr>
        <p:spPr bwMode="auto">
          <a:xfrm>
            <a:off x="1042988" y="1484313"/>
            <a:ext cx="727392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ru-RU" sz="2000">
                <a:solidFill>
                  <a:schemeClr val="tx2"/>
                </a:solidFill>
                <a:latin typeface="Verdana" pitchFamily="34" charset="0"/>
              </a:rPr>
              <a:t>Высота конуса равна диаметру его основания. Найти отношение площади его основания к площади боковой поверхности.</a:t>
            </a:r>
          </a:p>
        </p:txBody>
      </p:sp>
      <p:sp>
        <p:nvSpPr>
          <p:cNvPr id="21507" name="Text Box 104"/>
          <p:cNvSpPr txBox="1">
            <a:spLocks noChangeArrowheads="1"/>
          </p:cNvSpPr>
          <p:nvPr/>
        </p:nvSpPr>
        <p:spPr bwMode="auto">
          <a:xfrm>
            <a:off x="1116013" y="2492375"/>
            <a:ext cx="7273925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ru-RU" b="1">
                <a:solidFill>
                  <a:schemeClr val="tx2"/>
                </a:solidFill>
                <a:latin typeface="Verdana" pitchFamily="34" charset="0"/>
              </a:rPr>
              <a:t>Решение:</a:t>
            </a:r>
            <a:r>
              <a:rPr lang="ru-RU" sz="2000" b="1">
                <a:solidFill>
                  <a:schemeClr val="tx2"/>
                </a:solidFill>
                <a:latin typeface="Verdana" pitchFamily="34" charset="0"/>
              </a:rPr>
              <a:t> </a:t>
            </a:r>
          </a:p>
          <a:p>
            <a:pPr algn="just">
              <a:spcBef>
                <a:spcPct val="50000"/>
              </a:spcBef>
            </a:pPr>
            <a:r>
              <a:rPr lang="ru-RU" sz="2000">
                <a:solidFill>
                  <a:schemeClr val="tx2"/>
                </a:solidFill>
                <a:latin typeface="Verdana" pitchFamily="34" charset="0"/>
              </a:rPr>
              <a:t>Пусть радиус основания конуса равен </a:t>
            </a:r>
            <a:r>
              <a:rPr lang="en-US" sz="2000">
                <a:solidFill>
                  <a:schemeClr val="tx2"/>
                </a:solidFill>
                <a:latin typeface="Verdana" pitchFamily="34" charset="0"/>
              </a:rPr>
              <a:t>R</a:t>
            </a:r>
            <a:r>
              <a:rPr lang="ru-RU" sz="2000">
                <a:solidFill>
                  <a:schemeClr val="tx2"/>
                </a:solidFill>
                <a:latin typeface="Verdana" pitchFamily="34" charset="0"/>
              </a:rPr>
              <a:t>, тогда площадь основания </a:t>
            </a:r>
            <a:r>
              <a:rPr lang="en-US" sz="2000">
                <a:solidFill>
                  <a:schemeClr val="tx2"/>
                </a:solidFill>
                <a:latin typeface="Verdana" pitchFamily="34" charset="0"/>
              </a:rPr>
              <a:t>S</a:t>
            </a:r>
            <a:r>
              <a:rPr lang="ru-RU" sz="1200" b="1">
                <a:solidFill>
                  <a:schemeClr val="tx2"/>
                </a:solidFill>
                <a:latin typeface="Verdana" pitchFamily="34" charset="0"/>
              </a:rPr>
              <a:t>осн </a:t>
            </a:r>
            <a:r>
              <a:rPr lang="ru-RU" sz="1600">
                <a:solidFill>
                  <a:schemeClr val="tx2"/>
                </a:solidFill>
                <a:latin typeface="Verdana" pitchFamily="34" charset="0"/>
              </a:rPr>
              <a:t>=   </a:t>
            </a:r>
            <a:r>
              <a:rPr lang="en-US" sz="2000">
                <a:solidFill>
                  <a:schemeClr val="tx2"/>
                </a:solidFill>
                <a:latin typeface="Verdana" pitchFamily="34" charset="0"/>
              </a:rPr>
              <a:t>R </a:t>
            </a:r>
            <a:r>
              <a:rPr lang="ru-RU" sz="2000">
                <a:solidFill>
                  <a:schemeClr val="tx2"/>
                </a:solidFill>
                <a:latin typeface="Verdana" pitchFamily="34" charset="0"/>
              </a:rPr>
              <a:t>, а высота конуса 2</a:t>
            </a:r>
            <a:r>
              <a:rPr lang="en-US" sz="2000">
                <a:solidFill>
                  <a:schemeClr val="tx2"/>
                </a:solidFill>
                <a:latin typeface="Verdana" pitchFamily="34" charset="0"/>
              </a:rPr>
              <a:t>R.</a:t>
            </a:r>
            <a:endParaRPr lang="ru-RU" sz="2000">
              <a:solidFill>
                <a:schemeClr val="tx2"/>
              </a:solidFill>
              <a:latin typeface="Verdana" pitchFamily="34" charset="0"/>
            </a:endParaRPr>
          </a:p>
        </p:txBody>
      </p:sp>
      <p:sp>
        <p:nvSpPr>
          <p:cNvPr id="21508" name="Text Box 105"/>
          <p:cNvSpPr txBox="1">
            <a:spLocks noChangeArrowheads="1"/>
          </p:cNvSpPr>
          <p:nvPr/>
        </p:nvSpPr>
        <p:spPr bwMode="auto">
          <a:xfrm>
            <a:off x="3563938" y="3213100"/>
            <a:ext cx="287337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200" b="1">
                <a:solidFill>
                  <a:schemeClr val="tx2"/>
                </a:solidFill>
                <a:latin typeface="Times New Roman" pitchFamily="18" charset="0"/>
              </a:rPr>
              <a:t>2</a:t>
            </a:r>
            <a:endParaRPr lang="ru-RU" sz="1200" b="1">
              <a:solidFill>
                <a:schemeClr val="tx2"/>
              </a:solidFill>
              <a:latin typeface="Times New Roman" pitchFamily="18" charset="0"/>
            </a:endParaRPr>
          </a:p>
        </p:txBody>
      </p:sp>
      <p:sp>
        <p:nvSpPr>
          <p:cNvPr id="21509" name="Text Box 106"/>
          <p:cNvSpPr txBox="1">
            <a:spLocks noChangeArrowheads="1"/>
          </p:cNvSpPr>
          <p:nvPr/>
        </p:nvSpPr>
        <p:spPr bwMode="auto">
          <a:xfrm>
            <a:off x="3059113" y="3141663"/>
            <a:ext cx="36036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>
                <a:solidFill>
                  <a:schemeClr val="tx2"/>
                </a:solidFill>
                <a:latin typeface="Times New Roman" pitchFamily="18" charset="0"/>
              </a:rPr>
              <a:t>π</a:t>
            </a:r>
            <a:r>
              <a:rPr lang="en-US" sz="2400">
                <a:solidFill>
                  <a:schemeClr val="tx2"/>
                </a:solidFill>
                <a:latin typeface="Times New Roman" pitchFamily="18" charset="0"/>
              </a:rPr>
              <a:t> </a:t>
            </a:r>
            <a:endParaRPr lang="ru-RU" sz="2400">
              <a:solidFill>
                <a:schemeClr val="tx2"/>
              </a:solidFill>
              <a:latin typeface="Times New Roman" pitchFamily="18" charset="0"/>
            </a:endParaRPr>
          </a:p>
        </p:txBody>
      </p:sp>
      <p:grpSp>
        <p:nvGrpSpPr>
          <p:cNvPr id="21510" name="Group 124"/>
          <p:cNvGrpSpPr>
            <a:grpSpLocks/>
          </p:cNvGrpSpPr>
          <p:nvPr/>
        </p:nvGrpSpPr>
        <p:grpSpPr bwMode="auto">
          <a:xfrm>
            <a:off x="6372225" y="3789363"/>
            <a:ext cx="1944688" cy="2374900"/>
            <a:chOff x="3787" y="2292"/>
            <a:chExt cx="1407" cy="1636"/>
          </a:xfrm>
        </p:grpSpPr>
        <p:grpSp>
          <p:nvGrpSpPr>
            <p:cNvPr id="21560" name="Group 109"/>
            <p:cNvGrpSpPr>
              <a:grpSpLocks/>
            </p:cNvGrpSpPr>
            <p:nvPr/>
          </p:nvGrpSpPr>
          <p:grpSpPr bwMode="auto">
            <a:xfrm>
              <a:off x="3860" y="2495"/>
              <a:ext cx="1334" cy="1433"/>
              <a:chOff x="2562" y="1933"/>
              <a:chExt cx="1724" cy="2177"/>
            </a:xfrm>
          </p:grpSpPr>
          <p:sp>
            <p:nvSpPr>
              <p:cNvPr id="21568" name="Oval 110"/>
              <p:cNvSpPr>
                <a:spLocks noChangeArrowheads="1"/>
              </p:cNvSpPr>
              <p:nvPr/>
            </p:nvSpPr>
            <p:spPr bwMode="auto">
              <a:xfrm>
                <a:off x="2608" y="3249"/>
                <a:ext cx="1633" cy="725"/>
              </a:xfrm>
              <a:prstGeom prst="ellipse">
                <a:avLst/>
              </a:prstGeom>
              <a:noFill/>
              <a:ln w="19050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</a:endParaRPr>
              </a:p>
            </p:txBody>
          </p:sp>
          <p:sp>
            <p:nvSpPr>
              <p:cNvPr id="21569" name="Line 111"/>
              <p:cNvSpPr>
                <a:spLocks noChangeShapeType="1"/>
              </p:cNvSpPr>
              <p:nvPr/>
            </p:nvSpPr>
            <p:spPr bwMode="auto">
              <a:xfrm flipH="1">
                <a:off x="2608" y="1933"/>
                <a:ext cx="816" cy="1633"/>
              </a:xfrm>
              <a:prstGeom prst="line">
                <a:avLst/>
              </a:prstGeom>
              <a:noFill/>
              <a:ln w="19050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1570" name="Line 112"/>
              <p:cNvSpPr>
                <a:spLocks noChangeShapeType="1"/>
              </p:cNvSpPr>
              <p:nvPr/>
            </p:nvSpPr>
            <p:spPr bwMode="auto">
              <a:xfrm>
                <a:off x="3424" y="1933"/>
                <a:ext cx="817" cy="1633"/>
              </a:xfrm>
              <a:prstGeom prst="line">
                <a:avLst/>
              </a:prstGeom>
              <a:noFill/>
              <a:ln w="19050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1571" name="Oval 113"/>
              <p:cNvSpPr>
                <a:spLocks noChangeArrowheads="1"/>
              </p:cNvSpPr>
              <p:nvPr/>
            </p:nvSpPr>
            <p:spPr bwMode="auto">
              <a:xfrm>
                <a:off x="2562" y="3249"/>
                <a:ext cx="1724" cy="861"/>
              </a:xfrm>
              <a:prstGeom prst="ellipse">
                <a:avLst/>
              </a:prstGeom>
              <a:noFill/>
              <a:ln w="19050">
                <a:solidFill>
                  <a:schemeClr val="bg1"/>
                </a:solidFill>
                <a:prstDash val="dash"/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</a:endParaRPr>
              </a:p>
            </p:txBody>
          </p:sp>
        </p:grpSp>
        <p:sp>
          <p:nvSpPr>
            <p:cNvPr id="21561" name="Line 114"/>
            <p:cNvSpPr>
              <a:spLocks noChangeShapeType="1"/>
            </p:cNvSpPr>
            <p:nvPr/>
          </p:nvSpPr>
          <p:spPr bwMode="auto">
            <a:xfrm flipV="1">
              <a:off x="3969" y="3596"/>
              <a:ext cx="544" cy="106"/>
            </a:xfrm>
            <a:prstGeom prst="line">
              <a:avLst/>
            </a:prstGeom>
            <a:noFill/>
            <a:ln w="19050">
              <a:solidFill>
                <a:schemeClr val="tx2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1562" name="Oval 115"/>
            <p:cNvSpPr>
              <a:spLocks noChangeArrowheads="1"/>
            </p:cNvSpPr>
            <p:nvPr/>
          </p:nvSpPr>
          <p:spPr bwMode="auto">
            <a:xfrm>
              <a:off x="4495" y="3596"/>
              <a:ext cx="46" cy="55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Times New Roman" pitchFamily="18" charset="0"/>
              </a:endParaRPr>
            </a:p>
          </p:txBody>
        </p:sp>
        <p:sp>
          <p:nvSpPr>
            <p:cNvPr id="21563" name="Text Box 116"/>
            <p:cNvSpPr txBox="1">
              <a:spLocks noChangeArrowheads="1"/>
            </p:cNvSpPr>
            <p:nvPr/>
          </p:nvSpPr>
          <p:spPr bwMode="auto">
            <a:xfrm>
              <a:off x="4513" y="3521"/>
              <a:ext cx="227" cy="2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i="1">
                  <a:solidFill>
                    <a:schemeClr val="tx2"/>
                  </a:solidFill>
                  <a:latin typeface="Times New Roman" pitchFamily="18" charset="0"/>
                </a:rPr>
                <a:t>O</a:t>
              </a:r>
              <a:endParaRPr lang="ru-RU" i="1">
                <a:solidFill>
                  <a:schemeClr val="tx2"/>
                </a:solidFill>
                <a:latin typeface="Times New Roman" pitchFamily="18" charset="0"/>
              </a:endParaRPr>
            </a:p>
          </p:txBody>
        </p:sp>
        <p:sp>
          <p:nvSpPr>
            <p:cNvPr id="21564" name="Text Box 118"/>
            <p:cNvSpPr txBox="1">
              <a:spLocks noChangeArrowheads="1"/>
            </p:cNvSpPr>
            <p:nvPr/>
          </p:nvSpPr>
          <p:spPr bwMode="auto">
            <a:xfrm>
              <a:off x="3787" y="3654"/>
              <a:ext cx="227" cy="2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i="1">
                  <a:solidFill>
                    <a:schemeClr val="tx2"/>
                  </a:solidFill>
                  <a:latin typeface="Times New Roman" pitchFamily="18" charset="0"/>
                </a:rPr>
                <a:t>A</a:t>
              </a:r>
              <a:endParaRPr lang="ru-RU" i="1">
                <a:solidFill>
                  <a:schemeClr val="tx2"/>
                </a:solidFill>
                <a:latin typeface="Times New Roman" pitchFamily="18" charset="0"/>
              </a:endParaRPr>
            </a:p>
          </p:txBody>
        </p:sp>
        <p:sp>
          <p:nvSpPr>
            <p:cNvPr id="21565" name="Text Box 120"/>
            <p:cNvSpPr txBox="1">
              <a:spLocks noChangeArrowheads="1"/>
            </p:cNvSpPr>
            <p:nvPr/>
          </p:nvSpPr>
          <p:spPr bwMode="auto">
            <a:xfrm>
              <a:off x="4421" y="2292"/>
              <a:ext cx="227" cy="2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i="1">
                  <a:solidFill>
                    <a:schemeClr val="tx2"/>
                  </a:solidFill>
                  <a:latin typeface="Times New Roman" pitchFamily="18" charset="0"/>
                </a:rPr>
                <a:t>S</a:t>
              </a:r>
              <a:endParaRPr lang="ru-RU" i="1">
                <a:solidFill>
                  <a:schemeClr val="tx2"/>
                </a:solidFill>
                <a:latin typeface="Times New Roman" pitchFamily="18" charset="0"/>
              </a:endParaRPr>
            </a:p>
          </p:txBody>
        </p:sp>
        <p:sp>
          <p:nvSpPr>
            <p:cNvPr id="21566" name="Line 121"/>
            <p:cNvSpPr>
              <a:spLocks noChangeShapeType="1"/>
            </p:cNvSpPr>
            <p:nvPr/>
          </p:nvSpPr>
          <p:spPr bwMode="auto">
            <a:xfrm rot="10800000">
              <a:off x="4514" y="2495"/>
              <a:ext cx="0" cy="1157"/>
            </a:xfrm>
            <a:prstGeom prst="line">
              <a:avLst/>
            </a:prstGeom>
            <a:noFill/>
            <a:ln w="19050">
              <a:solidFill>
                <a:schemeClr val="tx2"/>
              </a:solidFill>
              <a:prstDash val="lgDash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1567" name="Line 123"/>
            <p:cNvSpPr>
              <a:spLocks noChangeShapeType="1"/>
            </p:cNvSpPr>
            <p:nvPr/>
          </p:nvSpPr>
          <p:spPr bwMode="auto">
            <a:xfrm flipH="1">
              <a:off x="3969" y="2523"/>
              <a:ext cx="544" cy="1179"/>
            </a:xfrm>
            <a:prstGeom prst="line">
              <a:avLst/>
            </a:prstGeom>
            <a:noFill/>
            <a:ln w="1905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21511" name="Group 182"/>
          <p:cNvGrpSpPr>
            <a:grpSpLocks/>
          </p:cNvGrpSpPr>
          <p:nvPr/>
        </p:nvGrpSpPr>
        <p:grpSpPr bwMode="auto">
          <a:xfrm>
            <a:off x="1042988" y="3716338"/>
            <a:ext cx="5400675" cy="2873375"/>
            <a:chOff x="657" y="2349"/>
            <a:chExt cx="3402" cy="1810"/>
          </a:xfrm>
        </p:grpSpPr>
        <p:sp>
          <p:nvSpPr>
            <p:cNvPr id="21512" name="Text Box 125"/>
            <p:cNvSpPr txBox="1">
              <a:spLocks noChangeArrowheads="1"/>
            </p:cNvSpPr>
            <p:nvPr/>
          </p:nvSpPr>
          <p:spPr bwMode="auto">
            <a:xfrm>
              <a:off x="748" y="2349"/>
              <a:ext cx="3266" cy="4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>
                  <a:solidFill>
                    <a:schemeClr val="tx2"/>
                  </a:solidFill>
                  <a:latin typeface="Verdana" pitchFamily="34" charset="0"/>
                </a:rPr>
                <a:t>В </a:t>
              </a:r>
              <a:r>
                <a:rPr lang="en-US">
                  <a:solidFill>
                    <a:schemeClr val="tx2"/>
                  </a:solidFill>
                  <a:latin typeface="Verdana" pitchFamily="34" charset="0"/>
                </a:rPr>
                <a:t> </a:t>
              </a:r>
              <a:r>
                <a:rPr lang="ru-RU">
                  <a:solidFill>
                    <a:schemeClr val="tx2"/>
                  </a:solidFill>
                  <a:latin typeface="Verdana" pitchFamily="34" charset="0"/>
                </a:rPr>
                <a:t>  </a:t>
              </a:r>
              <a:r>
                <a:rPr lang="en-US">
                  <a:solidFill>
                    <a:schemeClr val="tx2"/>
                  </a:solidFill>
                  <a:latin typeface="Verdana" pitchFamily="34" charset="0"/>
                </a:rPr>
                <a:t>SOA:</a:t>
              </a:r>
              <a:r>
                <a:rPr lang="en-US">
                  <a:latin typeface="Verdana" pitchFamily="34" charset="0"/>
                </a:rPr>
                <a:t> </a:t>
              </a:r>
            </a:p>
            <a:p>
              <a:pPr>
                <a:spcBef>
                  <a:spcPct val="50000"/>
                </a:spcBef>
              </a:pPr>
              <a:r>
                <a:rPr lang="en-US">
                  <a:solidFill>
                    <a:schemeClr val="tx2"/>
                  </a:solidFill>
                  <a:latin typeface="Verdana" pitchFamily="34" charset="0"/>
                </a:rPr>
                <a:t>SA =   SO  + OA  =    (2R)  + R  = R   5</a:t>
              </a:r>
              <a:endParaRPr lang="ru-RU">
                <a:solidFill>
                  <a:schemeClr val="tx2"/>
                </a:solidFill>
                <a:latin typeface="Verdana" pitchFamily="34" charset="0"/>
              </a:endParaRPr>
            </a:p>
          </p:txBody>
        </p:sp>
        <p:sp>
          <p:nvSpPr>
            <p:cNvPr id="21513" name="AutoShape 126"/>
            <p:cNvSpPr>
              <a:spLocks noChangeArrowheads="1"/>
            </p:cNvSpPr>
            <p:nvPr/>
          </p:nvSpPr>
          <p:spPr bwMode="auto">
            <a:xfrm>
              <a:off x="1021" y="2432"/>
              <a:ext cx="90" cy="91"/>
            </a:xfrm>
            <a:prstGeom prst="triangle">
              <a:avLst>
                <a:gd name="adj" fmla="val 50000"/>
              </a:avLst>
            </a:prstGeom>
            <a:noFill/>
            <a:ln w="19050">
              <a:solidFill>
                <a:schemeClr val="tx2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Times New Roman" pitchFamily="18" charset="0"/>
              </a:endParaRPr>
            </a:p>
          </p:txBody>
        </p:sp>
        <p:sp>
          <p:nvSpPr>
            <p:cNvPr id="21514" name="Text Box 127"/>
            <p:cNvSpPr txBox="1">
              <a:spLocks noChangeArrowheads="1"/>
            </p:cNvSpPr>
            <p:nvPr/>
          </p:nvSpPr>
          <p:spPr bwMode="auto">
            <a:xfrm>
              <a:off x="3061" y="2568"/>
              <a:ext cx="181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200" b="1">
                  <a:solidFill>
                    <a:schemeClr val="tx2"/>
                  </a:solidFill>
                  <a:latin typeface="Times New Roman" pitchFamily="18" charset="0"/>
                </a:rPr>
                <a:t>2</a:t>
              </a:r>
              <a:endParaRPr lang="ru-RU" sz="1200" b="1">
                <a:solidFill>
                  <a:schemeClr val="tx2"/>
                </a:solidFill>
                <a:latin typeface="Times New Roman" pitchFamily="18" charset="0"/>
              </a:endParaRPr>
            </a:p>
          </p:txBody>
        </p:sp>
        <p:grpSp>
          <p:nvGrpSpPr>
            <p:cNvPr id="21515" name="Group 148"/>
            <p:cNvGrpSpPr>
              <a:grpSpLocks/>
            </p:cNvGrpSpPr>
            <p:nvPr/>
          </p:nvGrpSpPr>
          <p:grpSpPr bwMode="auto">
            <a:xfrm>
              <a:off x="3424" y="2522"/>
              <a:ext cx="409" cy="365"/>
              <a:chOff x="929" y="3203"/>
              <a:chExt cx="409" cy="365"/>
            </a:xfrm>
          </p:grpSpPr>
          <p:sp>
            <p:nvSpPr>
              <p:cNvPr id="21558" name="Rectangle 129"/>
              <p:cNvSpPr>
                <a:spLocks noChangeArrowheads="1"/>
              </p:cNvSpPr>
              <p:nvPr/>
            </p:nvSpPr>
            <p:spPr bwMode="auto">
              <a:xfrm>
                <a:off x="929" y="3203"/>
                <a:ext cx="363" cy="3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>
                <a:spAutoFit/>
              </a:bodyPr>
              <a:lstStyle/>
              <a:p>
                <a:pPr algn="just"/>
                <a:r>
                  <a:rPr lang="ru-RU" sz="3200" b="1">
                    <a:solidFill>
                      <a:schemeClr val="tx2"/>
                    </a:solidFill>
                    <a:latin typeface="Times New Roman" pitchFamily="18" charset="0"/>
                  </a:rPr>
                  <a:t>√</a:t>
                </a:r>
              </a:p>
            </p:txBody>
          </p:sp>
          <p:sp>
            <p:nvSpPr>
              <p:cNvPr id="21559" name="Line 130"/>
              <p:cNvSpPr>
                <a:spLocks noChangeShapeType="1"/>
              </p:cNvSpPr>
              <p:nvPr/>
            </p:nvSpPr>
            <p:spPr bwMode="auto">
              <a:xfrm>
                <a:off x="1111" y="3249"/>
                <a:ext cx="227" cy="0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21516" name="Text Box 135"/>
            <p:cNvSpPr txBox="1">
              <a:spLocks noChangeArrowheads="1"/>
            </p:cNvSpPr>
            <p:nvPr/>
          </p:nvSpPr>
          <p:spPr bwMode="auto">
            <a:xfrm>
              <a:off x="1474" y="2568"/>
              <a:ext cx="181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200" b="1">
                  <a:solidFill>
                    <a:schemeClr val="tx2"/>
                  </a:solidFill>
                  <a:latin typeface="Times New Roman" pitchFamily="18" charset="0"/>
                </a:rPr>
                <a:t>2</a:t>
              </a:r>
              <a:endParaRPr lang="ru-RU" sz="1200" b="1">
                <a:solidFill>
                  <a:schemeClr val="tx2"/>
                </a:solidFill>
                <a:latin typeface="Times New Roman" pitchFamily="18" charset="0"/>
              </a:endParaRPr>
            </a:p>
          </p:txBody>
        </p:sp>
        <p:sp>
          <p:nvSpPr>
            <p:cNvPr id="21517" name="Text Box 136"/>
            <p:cNvSpPr txBox="1">
              <a:spLocks noChangeArrowheads="1"/>
            </p:cNvSpPr>
            <p:nvPr/>
          </p:nvSpPr>
          <p:spPr bwMode="auto">
            <a:xfrm>
              <a:off x="1928" y="2568"/>
              <a:ext cx="181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200" b="1">
                  <a:solidFill>
                    <a:schemeClr val="tx2"/>
                  </a:solidFill>
                  <a:latin typeface="Times New Roman" pitchFamily="18" charset="0"/>
                </a:rPr>
                <a:t>2</a:t>
              </a:r>
              <a:endParaRPr lang="ru-RU" sz="1200" b="1">
                <a:solidFill>
                  <a:schemeClr val="tx2"/>
                </a:solidFill>
                <a:latin typeface="Times New Roman" pitchFamily="18" charset="0"/>
              </a:endParaRPr>
            </a:p>
          </p:txBody>
        </p:sp>
        <p:sp>
          <p:nvSpPr>
            <p:cNvPr id="21518" name="Text Box 137"/>
            <p:cNvSpPr txBox="1">
              <a:spLocks noChangeArrowheads="1"/>
            </p:cNvSpPr>
            <p:nvPr/>
          </p:nvSpPr>
          <p:spPr bwMode="auto">
            <a:xfrm>
              <a:off x="2699" y="2568"/>
              <a:ext cx="181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200" b="1">
                  <a:solidFill>
                    <a:schemeClr val="tx2"/>
                  </a:solidFill>
                  <a:latin typeface="Times New Roman" pitchFamily="18" charset="0"/>
                </a:rPr>
                <a:t>2</a:t>
              </a:r>
              <a:endParaRPr lang="ru-RU" sz="1200" b="1">
                <a:solidFill>
                  <a:schemeClr val="tx2"/>
                </a:solidFill>
                <a:latin typeface="Times New Roman" pitchFamily="18" charset="0"/>
              </a:endParaRPr>
            </a:p>
          </p:txBody>
        </p:sp>
        <p:sp>
          <p:nvSpPr>
            <p:cNvPr id="21519" name="Text Box 138"/>
            <p:cNvSpPr txBox="1">
              <a:spLocks noChangeArrowheads="1"/>
            </p:cNvSpPr>
            <p:nvPr/>
          </p:nvSpPr>
          <p:spPr bwMode="auto">
            <a:xfrm>
              <a:off x="3107" y="3385"/>
              <a:ext cx="181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200" b="1">
                  <a:solidFill>
                    <a:schemeClr val="tx2"/>
                  </a:solidFill>
                  <a:latin typeface="Times New Roman" pitchFamily="18" charset="0"/>
                </a:rPr>
                <a:t>2</a:t>
              </a:r>
              <a:endParaRPr lang="ru-RU" sz="1200" b="1">
                <a:solidFill>
                  <a:schemeClr val="tx2"/>
                </a:solidFill>
                <a:latin typeface="Times New Roman" pitchFamily="18" charset="0"/>
              </a:endParaRPr>
            </a:p>
          </p:txBody>
        </p:sp>
        <p:sp>
          <p:nvSpPr>
            <p:cNvPr id="21520" name="Text Box 139"/>
            <p:cNvSpPr txBox="1">
              <a:spLocks noChangeArrowheads="1"/>
            </p:cNvSpPr>
            <p:nvPr/>
          </p:nvSpPr>
          <p:spPr bwMode="auto">
            <a:xfrm>
              <a:off x="2245" y="3157"/>
              <a:ext cx="181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200" b="1">
                  <a:solidFill>
                    <a:schemeClr val="tx2"/>
                  </a:solidFill>
                  <a:latin typeface="Times New Roman" pitchFamily="18" charset="0"/>
                </a:rPr>
                <a:t>2</a:t>
              </a:r>
              <a:endParaRPr lang="ru-RU" sz="1200" b="1">
                <a:solidFill>
                  <a:schemeClr val="tx2"/>
                </a:solidFill>
                <a:latin typeface="Times New Roman" pitchFamily="18" charset="0"/>
              </a:endParaRPr>
            </a:p>
          </p:txBody>
        </p:sp>
        <p:sp>
          <p:nvSpPr>
            <p:cNvPr id="21521" name="Text Box 140"/>
            <p:cNvSpPr txBox="1">
              <a:spLocks noChangeArrowheads="1"/>
            </p:cNvSpPr>
            <p:nvPr/>
          </p:nvSpPr>
          <p:spPr bwMode="auto">
            <a:xfrm>
              <a:off x="3016" y="3612"/>
              <a:ext cx="181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200" b="1">
                  <a:solidFill>
                    <a:schemeClr val="tx2"/>
                  </a:solidFill>
                  <a:latin typeface="Times New Roman" pitchFamily="18" charset="0"/>
                </a:rPr>
                <a:t>2</a:t>
              </a:r>
              <a:endParaRPr lang="ru-RU" sz="1200" b="1">
                <a:solidFill>
                  <a:schemeClr val="tx2"/>
                </a:solidFill>
                <a:latin typeface="Times New Roman" pitchFamily="18" charset="0"/>
              </a:endParaRPr>
            </a:p>
          </p:txBody>
        </p:sp>
        <p:grpSp>
          <p:nvGrpSpPr>
            <p:cNvPr id="21522" name="Group 144"/>
            <p:cNvGrpSpPr>
              <a:grpSpLocks/>
            </p:cNvGrpSpPr>
            <p:nvPr/>
          </p:nvGrpSpPr>
          <p:grpSpPr bwMode="auto">
            <a:xfrm>
              <a:off x="1111" y="2522"/>
              <a:ext cx="953" cy="363"/>
              <a:chOff x="1065" y="3383"/>
              <a:chExt cx="908" cy="365"/>
            </a:xfrm>
          </p:grpSpPr>
          <p:sp>
            <p:nvSpPr>
              <p:cNvPr id="21556" name="Rectangle 142"/>
              <p:cNvSpPr>
                <a:spLocks noChangeArrowheads="1"/>
              </p:cNvSpPr>
              <p:nvPr/>
            </p:nvSpPr>
            <p:spPr bwMode="auto">
              <a:xfrm>
                <a:off x="1065" y="3383"/>
                <a:ext cx="363" cy="3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>
                <a:spAutoFit/>
              </a:bodyPr>
              <a:lstStyle/>
              <a:p>
                <a:pPr algn="just"/>
                <a:r>
                  <a:rPr lang="ru-RU" sz="3200" b="1">
                    <a:solidFill>
                      <a:schemeClr val="tx2"/>
                    </a:solidFill>
                    <a:latin typeface="Times New Roman" pitchFamily="18" charset="0"/>
                  </a:rPr>
                  <a:t>√</a:t>
                </a:r>
              </a:p>
            </p:txBody>
          </p:sp>
          <p:sp>
            <p:nvSpPr>
              <p:cNvPr id="21557" name="Line 143"/>
              <p:cNvSpPr>
                <a:spLocks noChangeShapeType="1"/>
              </p:cNvSpPr>
              <p:nvPr/>
            </p:nvSpPr>
            <p:spPr bwMode="auto">
              <a:xfrm>
                <a:off x="1247" y="3429"/>
                <a:ext cx="726" cy="0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21523" name="Group 145"/>
            <p:cNvGrpSpPr>
              <a:grpSpLocks/>
            </p:cNvGrpSpPr>
            <p:nvPr/>
          </p:nvGrpSpPr>
          <p:grpSpPr bwMode="auto">
            <a:xfrm>
              <a:off x="2245" y="2522"/>
              <a:ext cx="998" cy="365"/>
              <a:chOff x="793" y="3067"/>
              <a:chExt cx="998" cy="365"/>
            </a:xfrm>
          </p:grpSpPr>
          <p:sp>
            <p:nvSpPr>
              <p:cNvPr id="21554" name="Rectangle 146"/>
              <p:cNvSpPr>
                <a:spLocks noChangeArrowheads="1"/>
              </p:cNvSpPr>
              <p:nvPr/>
            </p:nvSpPr>
            <p:spPr bwMode="auto">
              <a:xfrm>
                <a:off x="793" y="3067"/>
                <a:ext cx="363" cy="3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>
                <a:spAutoFit/>
              </a:bodyPr>
              <a:lstStyle/>
              <a:p>
                <a:pPr algn="just"/>
                <a:r>
                  <a:rPr lang="ru-RU" sz="3200" b="1">
                    <a:solidFill>
                      <a:schemeClr val="tx2"/>
                    </a:solidFill>
                    <a:latin typeface="Times New Roman" pitchFamily="18" charset="0"/>
                  </a:rPr>
                  <a:t>√</a:t>
                </a:r>
              </a:p>
            </p:txBody>
          </p:sp>
          <p:sp>
            <p:nvSpPr>
              <p:cNvPr id="21555" name="Line 147"/>
              <p:cNvSpPr>
                <a:spLocks noChangeShapeType="1"/>
              </p:cNvSpPr>
              <p:nvPr/>
            </p:nvSpPr>
            <p:spPr bwMode="auto">
              <a:xfrm>
                <a:off x="975" y="3113"/>
                <a:ext cx="816" cy="0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21524" name="Text Box 149"/>
            <p:cNvSpPr txBox="1">
              <a:spLocks noChangeArrowheads="1"/>
            </p:cNvSpPr>
            <p:nvPr/>
          </p:nvSpPr>
          <p:spPr bwMode="auto">
            <a:xfrm>
              <a:off x="657" y="2930"/>
              <a:ext cx="3402" cy="10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>
                  <a:solidFill>
                    <a:schemeClr val="tx2"/>
                  </a:solidFill>
                  <a:latin typeface="Verdana" pitchFamily="34" charset="0"/>
                </a:rPr>
                <a:t>Итак,</a:t>
              </a:r>
              <a:r>
                <a:rPr lang="ru-RU">
                  <a:latin typeface="Verdana" pitchFamily="34" charset="0"/>
                </a:rPr>
                <a:t> </a:t>
              </a:r>
              <a:r>
                <a:rPr lang="en-US" sz="2000" i="1">
                  <a:solidFill>
                    <a:schemeClr val="tx2"/>
                  </a:solidFill>
                  <a:latin typeface="Times New Roman" pitchFamily="18" charset="0"/>
                </a:rPr>
                <a:t>l</a:t>
              </a:r>
              <a:r>
                <a:rPr lang="en-US" i="1">
                  <a:solidFill>
                    <a:schemeClr val="tx2"/>
                  </a:solidFill>
                  <a:latin typeface="Times New Roman" pitchFamily="18" charset="0"/>
                </a:rPr>
                <a:t> </a:t>
              </a:r>
              <a:r>
                <a:rPr lang="en-US" i="1">
                  <a:solidFill>
                    <a:schemeClr val="tx2"/>
                  </a:solidFill>
                  <a:latin typeface="Verdana" pitchFamily="34" charset="0"/>
                </a:rPr>
                <a:t>=</a:t>
              </a:r>
              <a:r>
                <a:rPr lang="en-US" i="1">
                  <a:solidFill>
                    <a:schemeClr val="tx2"/>
                  </a:solidFill>
                  <a:latin typeface="Times New Roman" pitchFamily="18" charset="0"/>
                </a:rPr>
                <a:t> </a:t>
              </a:r>
              <a:r>
                <a:rPr lang="en-US">
                  <a:solidFill>
                    <a:schemeClr val="tx2"/>
                  </a:solidFill>
                  <a:latin typeface="Verdana" pitchFamily="34" charset="0"/>
                </a:rPr>
                <a:t>SA = R</a:t>
              </a:r>
              <a:r>
                <a:rPr lang="ru-RU">
                  <a:solidFill>
                    <a:schemeClr val="tx2"/>
                  </a:solidFill>
                  <a:latin typeface="Verdana" pitchFamily="34" charset="0"/>
                </a:rPr>
                <a:t>   </a:t>
              </a:r>
              <a:r>
                <a:rPr lang="en-US">
                  <a:solidFill>
                    <a:schemeClr val="tx2"/>
                  </a:solidFill>
                  <a:latin typeface="Verdana" pitchFamily="34" charset="0"/>
                </a:rPr>
                <a:t>5 </a:t>
              </a:r>
              <a:endParaRPr lang="ru-RU">
                <a:solidFill>
                  <a:schemeClr val="tx2"/>
                </a:solidFill>
                <a:latin typeface="Verdana" pitchFamily="34" charset="0"/>
              </a:endParaRPr>
            </a:p>
            <a:p>
              <a:pPr>
                <a:spcBef>
                  <a:spcPct val="50000"/>
                </a:spcBef>
              </a:pPr>
              <a:r>
                <a:rPr lang="ru-RU">
                  <a:solidFill>
                    <a:schemeClr val="tx2"/>
                  </a:solidFill>
                  <a:latin typeface="Verdana" pitchFamily="34" charset="0"/>
                </a:rPr>
                <a:t>Тогда </a:t>
              </a:r>
              <a:r>
                <a:rPr lang="en-US">
                  <a:solidFill>
                    <a:schemeClr val="tx2"/>
                  </a:solidFill>
                  <a:latin typeface="Verdana" pitchFamily="34" charset="0"/>
                </a:rPr>
                <a:t>S</a:t>
              </a:r>
              <a:r>
                <a:rPr lang="ru-RU" sz="1200" b="1">
                  <a:solidFill>
                    <a:schemeClr val="tx2"/>
                  </a:solidFill>
                  <a:latin typeface="Verdana" pitchFamily="34" charset="0"/>
                </a:rPr>
                <a:t>бок</a:t>
              </a:r>
              <a:r>
                <a:rPr lang="ru-RU">
                  <a:solidFill>
                    <a:schemeClr val="tx2"/>
                  </a:solidFill>
                  <a:latin typeface="Verdana" pitchFamily="34" charset="0"/>
                </a:rPr>
                <a:t> =   </a:t>
              </a:r>
              <a:r>
                <a:rPr lang="en-US">
                  <a:solidFill>
                    <a:schemeClr val="tx2"/>
                  </a:solidFill>
                  <a:latin typeface="Verdana" pitchFamily="34" charset="0"/>
                </a:rPr>
                <a:t>R</a:t>
              </a:r>
              <a:r>
                <a:rPr lang="en-US" sz="2000" i="1">
                  <a:solidFill>
                    <a:schemeClr val="tx2"/>
                  </a:solidFill>
                  <a:latin typeface="Times New Roman" pitchFamily="18" charset="0"/>
                </a:rPr>
                <a:t>l </a:t>
              </a:r>
              <a:r>
                <a:rPr lang="en-US">
                  <a:solidFill>
                    <a:schemeClr val="tx2"/>
                  </a:solidFill>
                  <a:latin typeface="Verdana" pitchFamily="34" charset="0"/>
                </a:rPr>
                <a:t>=</a:t>
              </a:r>
              <a:r>
                <a:rPr lang="en-US" sz="2000" i="1">
                  <a:solidFill>
                    <a:schemeClr val="tx2"/>
                  </a:solidFill>
                  <a:latin typeface="Times New Roman" pitchFamily="18" charset="0"/>
                </a:rPr>
                <a:t>   </a:t>
              </a:r>
              <a:r>
                <a:rPr lang="en-US">
                  <a:solidFill>
                    <a:schemeClr val="tx2"/>
                  </a:solidFill>
                  <a:latin typeface="Verdana" pitchFamily="34" charset="0"/>
                </a:rPr>
                <a:t>R    5</a:t>
              </a:r>
            </a:p>
            <a:p>
              <a:pPr>
                <a:spcBef>
                  <a:spcPct val="50000"/>
                </a:spcBef>
              </a:pPr>
              <a:r>
                <a:rPr lang="ru-RU">
                  <a:solidFill>
                    <a:schemeClr val="tx2"/>
                  </a:solidFill>
                  <a:latin typeface="Verdana" pitchFamily="34" charset="0"/>
                </a:rPr>
                <a:t>Искомое отношение: </a:t>
              </a:r>
              <a:endParaRPr lang="en-US">
                <a:solidFill>
                  <a:schemeClr val="tx2"/>
                </a:solidFill>
                <a:latin typeface="Verdana" pitchFamily="34" charset="0"/>
              </a:endParaRPr>
            </a:p>
            <a:p>
              <a:pPr>
                <a:spcBef>
                  <a:spcPct val="50000"/>
                </a:spcBef>
              </a:pPr>
              <a:endParaRPr lang="ru-RU">
                <a:solidFill>
                  <a:schemeClr val="tx2"/>
                </a:solidFill>
                <a:latin typeface="Verdana" pitchFamily="34" charset="0"/>
              </a:endParaRPr>
            </a:p>
          </p:txBody>
        </p:sp>
        <p:grpSp>
          <p:nvGrpSpPr>
            <p:cNvPr id="21525" name="Group 150"/>
            <p:cNvGrpSpPr>
              <a:grpSpLocks/>
            </p:cNvGrpSpPr>
            <p:nvPr/>
          </p:nvGrpSpPr>
          <p:grpSpPr bwMode="auto">
            <a:xfrm>
              <a:off x="1837" y="2840"/>
              <a:ext cx="409" cy="365"/>
              <a:chOff x="929" y="3203"/>
              <a:chExt cx="409" cy="365"/>
            </a:xfrm>
          </p:grpSpPr>
          <p:sp>
            <p:nvSpPr>
              <p:cNvPr id="21552" name="Rectangle 151"/>
              <p:cNvSpPr>
                <a:spLocks noChangeArrowheads="1"/>
              </p:cNvSpPr>
              <p:nvPr/>
            </p:nvSpPr>
            <p:spPr bwMode="auto">
              <a:xfrm>
                <a:off x="929" y="3203"/>
                <a:ext cx="363" cy="3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>
                <a:spAutoFit/>
              </a:bodyPr>
              <a:lstStyle/>
              <a:p>
                <a:pPr algn="just"/>
                <a:r>
                  <a:rPr lang="ru-RU" sz="3200" b="1">
                    <a:solidFill>
                      <a:schemeClr val="tx2"/>
                    </a:solidFill>
                    <a:latin typeface="Times New Roman" pitchFamily="18" charset="0"/>
                  </a:rPr>
                  <a:t>√</a:t>
                </a:r>
              </a:p>
            </p:txBody>
          </p:sp>
          <p:sp>
            <p:nvSpPr>
              <p:cNvPr id="21553" name="Line 152"/>
              <p:cNvSpPr>
                <a:spLocks noChangeShapeType="1"/>
              </p:cNvSpPr>
              <p:nvPr/>
            </p:nvSpPr>
            <p:spPr bwMode="auto">
              <a:xfrm>
                <a:off x="1111" y="3249"/>
                <a:ext cx="227" cy="0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21526" name="Text Box 153"/>
            <p:cNvSpPr txBox="1">
              <a:spLocks noChangeArrowheads="1"/>
            </p:cNvSpPr>
            <p:nvPr/>
          </p:nvSpPr>
          <p:spPr bwMode="auto">
            <a:xfrm>
              <a:off x="1610" y="3187"/>
              <a:ext cx="227" cy="5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sz="2400">
                  <a:solidFill>
                    <a:schemeClr val="tx2"/>
                  </a:solidFill>
                  <a:latin typeface="Times New Roman" pitchFamily="18" charset="0"/>
                </a:rPr>
                <a:t>π</a:t>
              </a:r>
              <a:r>
                <a:rPr lang="en-US" sz="2400">
                  <a:solidFill>
                    <a:schemeClr val="tx2"/>
                  </a:solidFill>
                  <a:latin typeface="Times New Roman" pitchFamily="18" charset="0"/>
                </a:rPr>
                <a:t> </a:t>
              </a:r>
              <a:endParaRPr lang="ru-RU" sz="2400">
                <a:solidFill>
                  <a:schemeClr val="tx2"/>
                </a:solidFill>
                <a:latin typeface="Times New Roman" pitchFamily="18" charset="0"/>
              </a:endParaRPr>
            </a:p>
          </p:txBody>
        </p:sp>
        <p:sp>
          <p:nvSpPr>
            <p:cNvPr id="21527" name="Text Box 154"/>
            <p:cNvSpPr txBox="1">
              <a:spLocks noChangeArrowheads="1"/>
            </p:cNvSpPr>
            <p:nvPr/>
          </p:nvSpPr>
          <p:spPr bwMode="auto">
            <a:xfrm>
              <a:off x="2064" y="3187"/>
              <a:ext cx="227" cy="5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sz="2400">
                  <a:solidFill>
                    <a:schemeClr val="tx2"/>
                  </a:solidFill>
                  <a:latin typeface="Times New Roman" pitchFamily="18" charset="0"/>
                </a:rPr>
                <a:t>π</a:t>
              </a:r>
              <a:r>
                <a:rPr lang="en-US" sz="2400">
                  <a:solidFill>
                    <a:schemeClr val="tx2"/>
                  </a:solidFill>
                  <a:latin typeface="Times New Roman" pitchFamily="18" charset="0"/>
                </a:rPr>
                <a:t> </a:t>
              </a:r>
              <a:endParaRPr lang="ru-RU" sz="2400">
                <a:solidFill>
                  <a:schemeClr val="tx2"/>
                </a:solidFill>
                <a:latin typeface="Times New Roman" pitchFamily="18" charset="0"/>
              </a:endParaRPr>
            </a:p>
          </p:txBody>
        </p:sp>
        <p:grpSp>
          <p:nvGrpSpPr>
            <p:cNvPr id="21528" name="Group 155"/>
            <p:cNvGrpSpPr>
              <a:grpSpLocks/>
            </p:cNvGrpSpPr>
            <p:nvPr/>
          </p:nvGrpSpPr>
          <p:grpSpPr bwMode="auto">
            <a:xfrm>
              <a:off x="2335" y="3155"/>
              <a:ext cx="409" cy="365"/>
              <a:chOff x="929" y="3203"/>
              <a:chExt cx="409" cy="365"/>
            </a:xfrm>
          </p:grpSpPr>
          <p:sp>
            <p:nvSpPr>
              <p:cNvPr id="21550" name="Rectangle 156"/>
              <p:cNvSpPr>
                <a:spLocks noChangeArrowheads="1"/>
              </p:cNvSpPr>
              <p:nvPr/>
            </p:nvSpPr>
            <p:spPr bwMode="auto">
              <a:xfrm>
                <a:off x="929" y="3203"/>
                <a:ext cx="363" cy="3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>
                <a:spAutoFit/>
              </a:bodyPr>
              <a:lstStyle/>
              <a:p>
                <a:pPr algn="just"/>
                <a:r>
                  <a:rPr lang="ru-RU" sz="3200" b="1">
                    <a:solidFill>
                      <a:schemeClr val="tx2"/>
                    </a:solidFill>
                    <a:latin typeface="Times New Roman" pitchFamily="18" charset="0"/>
                  </a:rPr>
                  <a:t>√</a:t>
                </a:r>
              </a:p>
            </p:txBody>
          </p:sp>
          <p:sp>
            <p:nvSpPr>
              <p:cNvPr id="21551" name="Line 157"/>
              <p:cNvSpPr>
                <a:spLocks noChangeShapeType="1"/>
              </p:cNvSpPr>
              <p:nvPr/>
            </p:nvSpPr>
            <p:spPr bwMode="auto">
              <a:xfrm>
                <a:off x="1111" y="3249"/>
                <a:ext cx="227" cy="0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21529" name="Text Box 158"/>
            <p:cNvSpPr txBox="1">
              <a:spLocks noChangeArrowheads="1"/>
            </p:cNvSpPr>
            <p:nvPr/>
          </p:nvSpPr>
          <p:spPr bwMode="auto">
            <a:xfrm>
              <a:off x="2336" y="3612"/>
              <a:ext cx="40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400">
                  <a:solidFill>
                    <a:schemeClr val="tx2"/>
                  </a:solidFill>
                  <a:latin typeface="Times New Roman" pitchFamily="18" charset="0"/>
                </a:rPr>
                <a:t>S</a:t>
              </a:r>
              <a:r>
                <a:rPr lang="ru-RU" sz="1200" b="1">
                  <a:solidFill>
                    <a:schemeClr val="tx2"/>
                  </a:solidFill>
                  <a:latin typeface="Times New Roman" pitchFamily="18" charset="0"/>
                </a:rPr>
                <a:t>бок</a:t>
              </a:r>
              <a:r>
                <a:rPr lang="ru-RU" b="1">
                  <a:solidFill>
                    <a:schemeClr val="tx2"/>
                  </a:solidFill>
                  <a:latin typeface="Times New Roman" pitchFamily="18" charset="0"/>
                </a:rPr>
                <a:t> </a:t>
              </a:r>
            </a:p>
          </p:txBody>
        </p:sp>
        <p:sp>
          <p:nvSpPr>
            <p:cNvPr id="21530" name="Text Box 159"/>
            <p:cNvSpPr txBox="1">
              <a:spLocks noChangeArrowheads="1"/>
            </p:cNvSpPr>
            <p:nvPr/>
          </p:nvSpPr>
          <p:spPr bwMode="auto">
            <a:xfrm>
              <a:off x="2336" y="3430"/>
              <a:ext cx="40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400">
                  <a:solidFill>
                    <a:schemeClr val="tx2"/>
                  </a:solidFill>
                  <a:latin typeface="Times New Roman" pitchFamily="18" charset="0"/>
                </a:rPr>
                <a:t>S</a:t>
              </a:r>
              <a:r>
                <a:rPr lang="ru-RU" sz="1200" b="1">
                  <a:solidFill>
                    <a:schemeClr val="tx2"/>
                  </a:solidFill>
                  <a:latin typeface="Times New Roman" pitchFamily="18" charset="0"/>
                </a:rPr>
                <a:t>осн</a:t>
              </a:r>
              <a:r>
                <a:rPr lang="ru-RU" b="1">
                  <a:solidFill>
                    <a:schemeClr val="tx2"/>
                  </a:solidFill>
                  <a:latin typeface="Times New Roman" pitchFamily="18" charset="0"/>
                </a:rPr>
                <a:t> </a:t>
              </a:r>
            </a:p>
          </p:txBody>
        </p:sp>
        <p:sp>
          <p:nvSpPr>
            <p:cNvPr id="21531" name="Line 161"/>
            <p:cNvSpPr>
              <a:spLocks noChangeShapeType="1"/>
            </p:cNvSpPr>
            <p:nvPr/>
          </p:nvSpPr>
          <p:spPr bwMode="auto">
            <a:xfrm>
              <a:off x="2336" y="3657"/>
              <a:ext cx="363" cy="0"/>
            </a:xfrm>
            <a:prstGeom prst="line">
              <a:avLst/>
            </a:prstGeom>
            <a:noFill/>
            <a:ln w="1905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1532" name="Text Box 162"/>
            <p:cNvSpPr txBox="1">
              <a:spLocks noChangeArrowheads="1"/>
            </p:cNvSpPr>
            <p:nvPr/>
          </p:nvSpPr>
          <p:spPr bwMode="auto">
            <a:xfrm>
              <a:off x="2699" y="3536"/>
              <a:ext cx="22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sz="1600">
                  <a:solidFill>
                    <a:schemeClr val="tx2"/>
                  </a:solidFill>
                  <a:latin typeface="Verdana" pitchFamily="34" charset="0"/>
                </a:rPr>
                <a:t>=</a:t>
              </a:r>
            </a:p>
          </p:txBody>
        </p:sp>
        <p:sp>
          <p:nvSpPr>
            <p:cNvPr id="21533" name="Text Box 163"/>
            <p:cNvSpPr txBox="1">
              <a:spLocks noChangeArrowheads="1"/>
            </p:cNvSpPr>
            <p:nvPr/>
          </p:nvSpPr>
          <p:spPr bwMode="auto">
            <a:xfrm>
              <a:off x="3289" y="3521"/>
              <a:ext cx="22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sz="1600">
                  <a:solidFill>
                    <a:schemeClr val="tx2"/>
                  </a:solidFill>
                  <a:latin typeface="Verdana" pitchFamily="34" charset="0"/>
                </a:rPr>
                <a:t>=</a:t>
              </a:r>
            </a:p>
          </p:txBody>
        </p:sp>
        <p:sp>
          <p:nvSpPr>
            <p:cNvPr id="21534" name="Line 164"/>
            <p:cNvSpPr>
              <a:spLocks noChangeShapeType="1"/>
            </p:cNvSpPr>
            <p:nvPr/>
          </p:nvSpPr>
          <p:spPr bwMode="auto">
            <a:xfrm>
              <a:off x="2880" y="3657"/>
              <a:ext cx="454" cy="0"/>
            </a:xfrm>
            <a:prstGeom prst="line">
              <a:avLst/>
            </a:prstGeom>
            <a:noFill/>
            <a:ln w="1905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1535" name="Text Box 165"/>
            <p:cNvSpPr txBox="1">
              <a:spLocks noChangeArrowheads="1"/>
            </p:cNvSpPr>
            <p:nvPr/>
          </p:nvSpPr>
          <p:spPr bwMode="auto">
            <a:xfrm>
              <a:off x="2925" y="3414"/>
              <a:ext cx="227" cy="5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sz="2400">
                  <a:solidFill>
                    <a:schemeClr val="tx2"/>
                  </a:solidFill>
                  <a:latin typeface="Times New Roman" pitchFamily="18" charset="0"/>
                </a:rPr>
                <a:t>π</a:t>
              </a:r>
              <a:r>
                <a:rPr lang="en-US" sz="2400">
                  <a:solidFill>
                    <a:schemeClr val="tx2"/>
                  </a:solidFill>
                  <a:latin typeface="Times New Roman" pitchFamily="18" charset="0"/>
                </a:rPr>
                <a:t> </a:t>
              </a:r>
              <a:endParaRPr lang="ru-RU" sz="2400">
                <a:solidFill>
                  <a:schemeClr val="tx2"/>
                </a:solidFill>
                <a:latin typeface="Times New Roman" pitchFamily="18" charset="0"/>
              </a:endParaRPr>
            </a:p>
          </p:txBody>
        </p:sp>
        <p:sp>
          <p:nvSpPr>
            <p:cNvPr id="21536" name="Text Box 166"/>
            <p:cNvSpPr txBox="1">
              <a:spLocks noChangeArrowheads="1"/>
            </p:cNvSpPr>
            <p:nvPr/>
          </p:nvSpPr>
          <p:spPr bwMode="auto">
            <a:xfrm>
              <a:off x="2835" y="3641"/>
              <a:ext cx="227" cy="5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sz="2400">
                  <a:solidFill>
                    <a:schemeClr val="tx2"/>
                  </a:solidFill>
                  <a:latin typeface="Times New Roman" pitchFamily="18" charset="0"/>
                </a:rPr>
                <a:t>π</a:t>
              </a:r>
              <a:r>
                <a:rPr lang="en-US" sz="2400">
                  <a:solidFill>
                    <a:schemeClr val="tx2"/>
                  </a:solidFill>
                  <a:latin typeface="Times New Roman" pitchFamily="18" charset="0"/>
                </a:rPr>
                <a:t> </a:t>
              </a:r>
              <a:endParaRPr lang="ru-RU" sz="2400">
                <a:solidFill>
                  <a:schemeClr val="tx2"/>
                </a:solidFill>
                <a:latin typeface="Times New Roman" pitchFamily="18" charset="0"/>
              </a:endParaRPr>
            </a:p>
          </p:txBody>
        </p:sp>
        <p:sp>
          <p:nvSpPr>
            <p:cNvPr id="21537" name="Text Box 167"/>
            <p:cNvSpPr txBox="1">
              <a:spLocks noChangeArrowheads="1"/>
            </p:cNvSpPr>
            <p:nvPr/>
          </p:nvSpPr>
          <p:spPr bwMode="auto">
            <a:xfrm>
              <a:off x="3016" y="3414"/>
              <a:ext cx="22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400">
                  <a:solidFill>
                    <a:schemeClr val="tx2"/>
                  </a:solidFill>
                  <a:latin typeface="Times New Roman" pitchFamily="18" charset="0"/>
                </a:rPr>
                <a:t>R</a:t>
              </a:r>
              <a:endParaRPr lang="ru-RU" sz="2400">
                <a:solidFill>
                  <a:schemeClr val="tx2"/>
                </a:solidFill>
                <a:latin typeface="Times New Roman" pitchFamily="18" charset="0"/>
              </a:endParaRPr>
            </a:p>
          </p:txBody>
        </p:sp>
        <p:sp>
          <p:nvSpPr>
            <p:cNvPr id="21538" name="Text Box 168"/>
            <p:cNvSpPr txBox="1">
              <a:spLocks noChangeArrowheads="1"/>
            </p:cNvSpPr>
            <p:nvPr/>
          </p:nvSpPr>
          <p:spPr bwMode="auto">
            <a:xfrm>
              <a:off x="2925" y="3641"/>
              <a:ext cx="22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400">
                  <a:solidFill>
                    <a:schemeClr val="tx2"/>
                  </a:solidFill>
                  <a:latin typeface="Times New Roman" pitchFamily="18" charset="0"/>
                </a:rPr>
                <a:t>R</a:t>
              </a:r>
              <a:endParaRPr lang="ru-RU" sz="2400">
                <a:solidFill>
                  <a:schemeClr val="tx2"/>
                </a:solidFill>
                <a:latin typeface="Times New Roman" pitchFamily="18" charset="0"/>
              </a:endParaRPr>
            </a:p>
          </p:txBody>
        </p:sp>
        <p:grpSp>
          <p:nvGrpSpPr>
            <p:cNvPr id="21539" name="Group 173"/>
            <p:cNvGrpSpPr>
              <a:grpSpLocks/>
            </p:cNvGrpSpPr>
            <p:nvPr/>
          </p:nvGrpSpPr>
          <p:grpSpPr bwMode="auto">
            <a:xfrm>
              <a:off x="3061" y="3641"/>
              <a:ext cx="363" cy="288"/>
              <a:chOff x="3061" y="3641"/>
              <a:chExt cx="363" cy="288"/>
            </a:xfrm>
          </p:grpSpPr>
          <p:sp>
            <p:nvSpPr>
              <p:cNvPr id="21548" name="Rectangle 170"/>
              <p:cNvSpPr>
                <a:spLocks noChangeArrowheads="1"/>
              </p:cNvSpPr>
              <p:nvPr/>
            </p:nvSpPr>
            <p:spPr bwMode="auto">
              <a:xfrm>
                <a:off x="3061" y="3641"/>
                <a:ext cx="363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>
                <a:spAutoFit/>
              </a:bodyPr>
              <a:lstStyle/>
              <a:p>
                <a:pPr algn="just"/>
                <a:r>
                  <a:rPr lang="ru-RU" sz="2400" b="1">
                    <a:solidFill>
                      <a:schemeClr val="tx2"/>
                    </a:solidFill>
                    <a:latin typeface="Times New Roman" pitchFamily="18" charset="0"/>
                  </a:rPr>
                  <a:t>√</a:t>
                </a:r>
              </a:p>
            </p:txBody>
          </p:sp>
          <p:sp>
            <p:nvSpPr>
              <p:cNvPr id="21549" name="Line 171"/>
              <p:cNvSpPr>
                <a:spLocks noChangeShapeType="1"/>
              </p:cNvSpPr>
              <p:nvPr/>
            </p:nvSpPr>
            <p:spPr bwMode="auto">
              <a:xfrm>
                <a:off x="3243" y="3702"/>
                <a:ext cx="91" cy="0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21540" name="Text Box 174"/>
            <p:cNvSpPr txBox="1">
              <a:spLocks noChangeArrowheads="1"/>
            </p:cNvSpPr>
            <p:nvPr/>
          </p:nvSpPr>
          <p:spPr bwMode="auto">
            <a:xfrm>
              <a:off x="3197" y="3657"/>
              <a:ext cx="227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000">
                  <a:solidFill>
                    <a:schemeClr val="tx2"/>
                  </a:solidFill>
                  <a:latin typeface="Times New Roman" pitchFamily="18" charset="0"/>
                </a:rPr>
                <a:t>5</a:t>
              </a:r>
              <a:endParaRPr lang="ru-RU" sz="2000">
                <a:solidFill>
                  <a:schemeClr val="tx2"/>
                </a:solidFill>
                <a:latin typeface="Times New Roman" pitchFamily="18" charset="0"/>
              </a:endParaRPr>
            </a:p>
          </p:txBody>
        </p:sp>
        <p:grpSp>
          <p:nvGrpSpPr>
            <p:cNvPr id="21541" name="Group 175"/>
            <p:cNvGrpSpPr>
              <a:grpSpLocks/>
            </p:cNvGrpSpPr>
            <p:nvPr/>
          </p:nvGrpSpPr>
          <p:grpSpPr bwMode="auto">
            <a:xfrm>
              <a:off x="3379" y="3385"/>
              <a:ext cx="363" cy="288"/>
              <a:chOff x="3061" y="3641"/>
              <a:chExt cx="363" cy="288"/>
            </a:xfrm>
          </p:grpSpPr>
          <p:sp>
            <p:nvSpPr>
              <p:cNvPr id="21546" name="Rectangle 176"/>
              <p:cNvSpPr>
                <a:spLocks noChangeArrowheads="1"/>
              </p:cNvSpPr>
              <p:nvPr/>
            </p:nvSpPr>
            <p:spPr bwMode="auto">
              <a:xfrm>
                <a:off x="3061" y="3641"/>
                <a:ext cx="363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>
                <a:spAutoFit/>
              </a:bodyPr>
              <a:lstStyle/>
              <a:p>
                <a:pPr algn="just"/>
                <a:r>
                  <a:rPr lang="ru-RU" sz="2400" b="1">
                    <a:solidFill>
                      <a:schemeClr val="tx2"/>
                    </a:solidFill>
                    <a:latin typeface="Times New Roman" pitchFamily="18" charset="0"/>
                  </a:rPr>
                  <a:t>√</a:t>
                </a:r>
              </a:p>
            </p:txBody>
          </p:sp>
          <p:sp>
            <p:nvSpPr>
              <p:cNvPr id="21547" name="Line 177"/>
              <p:cNvSpPr>
                <a:spLocks noChangeShapeType="1"/>
              </p:cNvSpPr>
              <p:nvPr/>
            </p:nvSpPr>
            <p:spPr bwMode="auto">
              <a:xfrm>
                <a:off x="3243" y="3702"/>
                <a:ext cx="91" cy="0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21542" name="Group 181"/>
            <p:cNvGrpSpPr>
              <a:grpSpLocks/>
            </p:cNvGrpSpPr>
            <p:nvPr/>
          </p:nvGrpSpPr>
          <p:grpSpPr bwMode="auto">
            <a:xfrm>
              <a:off x="3470" y="3401"/>
              <a:ext cx="272" cy="461"/>
              <a:chOff x="3470" y="3401"/>
              <a:chExt cx="272" cy="461"/>
            </a:xfrm>
          </p:grpSpPr>
          <p:sp>
            <p:nvSpPr>
              <p:cNvPr id="21543" name="Text Box 178"/>
              <p:cNvSpPr txBox="1">
                <a:spLocks noChangeArrowheads="1"/>
              </p:cNvSpPr>
              <p:nvPr/>
            </p:nvSpPr>
            <p:spPr bwMode="auto">
              <a:xfrm>
                <a:off x="3515" y="3401"/>
                <a:ext cx="227" cy="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000">
                    <a:solidFill>
                      <a:schemeClr val="tx2"/>
                    </a:solidFill>
                    <a:latin typeface="Times New Roman" pitchFamily="18" charset="0"/>
                  </a:rPr>
                  <a:t>5</a:t>
                </a:r>
                <a:endParaRPr lang="ru-RU" sz="2000">
                  <a:solidFill>
                    <a:schemeClr val="tx2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21544" name="Line 179"/>
              <p:cNvSpPr>
                <a:spLocks noChangeShapeType="1"/>
              </p:cNvSpPr>
              <p:nvPr/>
            </p:nvSpPr>
            <p:spPr bwMode="auto">
              <a:xfrm>
                <a:off x="3470" y="3657"/>
                <a:ext cx="226" cy="0"/>
              </a:xfrm>
              <a:prstGeom prst="line">
                <a:avLst/>
              </a:prstGeom>
              <a:noFill/>
              <a:ln w="19050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1545" name="Text Box 180"/>
              <p:cNvSpPr txBox="1">
                <a:spLocks noChangeArrowheads="1"/>
              </p:cNvSpPr>
              <p:nvPr/>
            </p:nvSpPr>
            <p:spPr bwMode="auto">
              <a:xfrm>
                <a:off x="3470" y="3612"/>
                <a:ext cx="227" cy="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000">
                    <a:solidFill>
                      <a:schemeClr val="tx2"/>
                    </a:solidFill>
                    <a:latin typeface="Times New Roman" pitchFamily="18" charset="0"/>
                  </a:rPr>
                  <a:t>5</a:t>
                </a:r>
                <a:endParaRPr lang="ru-RU" sz="2000">
                  <a:solidFill>
                    <a:schemeClr val="tx2"/>
                  </a:solidFill>
                  <a:latin typeface="Times New Roman" pitchFamily="18" charset="0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87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rgbClr val="0070C0"/>
                </a:solidFill>
              </a:rPr>
              <a:t>№ 5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71563"/>
            <a:ext cx="8229600" cy="5429250"/>
          </a:xfrm>
        </p:spPr>
        <p:txBody>
          <a:bodyPr rtlCol="0"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/>
              <a:t>		Объем конуса равен 6 см</a:t>
            </a:r>
            <a:r>
              <a:rPr lang="ru-RU" dirty="0" smtClean="0">
                <a:cs typeface="Calibri"/>
              </a:rPr>
              <a:t>³. У второго конуса и высота, и образующая в два раза больше, чем у первого. Найдите объем второго конуса.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u="sng" dirty="0" smtClean="0">
                <a:cs typeface="Calibri"/>
              </a:rPr>
              <a:t>Решение</a:t>
            </a:r>
            <a:r>
              <a:rPr lang="ru-RU" dirty="0" smtClean="0">
                <a:cs typeface="Calibri"/>
              </a:rPr>
              <a:t>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>
                <a:cs typeface="Calibri"/>
              </a:rPr>
              <a:t>			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>
                <a:cs typeface="Calibri"/>
              </a:rPr>
              <a:t>							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>
                <a:cs typeface="Calibri"/>
              </a:rPr>
              <a:t>							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 smtClean="0">
              <a:cs typeface="Calibri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>
                <a:cs typeface="Calibri"/>
              </a:rPr>
              <a:t>								Ответ:48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/>
          </a:p>
        </p:txBody>
      </p:sp>
      <p:graphicFrame>
        <p:nvGraphicFramePr>
          <p:cNvPr id="23557" name="Object 2"/>
          <p:cNvGraphicFramePr>
            <a:graphicFrameLocks noChangeAspect="1"/>
          </p:cNvGraphicFramePr>
          <p:nvPr/>
        </p:nvGraphicFramePr>
        <p:xfrm>
          <a:off x="3429000" y="3643313"/>
          <a:ext cx="2408238" cy="1265237"/>
        </p:xfrm>
        <a:graphic>
          <a:graphicData uri="http://schemas.openxmlformats.org/presentationml/2006/ole">
            <p:oleObj spid="_x0000_s1026" name="Формула" r:id="rId3" imgW="748975" imgH="393529" progId="Equation.3">
              <p:embed/>
            </p:oleObj>
          </a:graphicData>
        </a:graphic>
      </p:graphicFrame>
      <p:sp>
        <p:nvSpPr>
          <p:cNvPr id="4" name="Выгнутая вниз стрелка 3">
            <a:hlinkClick r:id="rId4" action="ppaction://hlinksldjump"/>
          </p:cNvPr>
          <p:cNvSpPr/>
          <p:nvPr/>
        </p:nvSpPr>
        <p:spPr>
          <a:xfrm>
            <a:off x="684213" y="5876925"/>
            <a:ext cx="574675" cy="504825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b="1" smtClean="0">
                <a:solidFill>
                  <a:srgbClr val="0070C0"/>
                </a:solidFill>
              </a:rPr>
              <a:t>№ 6   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1757363"/>
          </a:xfrm>
        </p:spPr>
        <p:txBody>
          <a:bodyPr rtlCol="0">
            <a:normAutofit fontScale="92500"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b="1" dirty="0" smtClean="0"/>
              <a:t>    Объем цилиндра равен 12см</a:t>
            </a:r>
            <a:r>
              <a:rPr lang="ru-RU" b="1" baseline="30000" dirty="0" smtClean="0"/>
              <a:t>3</a:t>
            </a:r>
            <a:r>
              <a:rPr lang="ru-RU" b="1" baseline="-25000" dirty="0" smtClean="0"/>
              <a:t>. </a:t>
            </a:r>
            <a:r>
              <a:rPr lang="ru-RU" b="1" dirty="0" smtClean="0"/>
              <a:t>Чему равен объем конуса , который имеет такое же основание и такую же высоту, как и данный цилиндр?</a:t>
            </a:r>
            <a:endParaRPr lang="ru-RU" b="1" dirty="0"/>
          </a:p>
        </p:txBody>
      </p:sp>
      <p:graphicFrame>
        <p:nvGraphicFramePr>
          <p:cNvPr id="13" name="Object 2"/>
          <p:cNvGraphicFramePr>
            <a:graphicFrameLocks noChangeAspect="1"/>
          </p:cNvGraphicFramePr>
          <p:nvPr/>
        </p:nvGraphicFramePr>
        <p:xfrm>
          <a:off x="5868988" y="3143250"/>
          <a:ext cx="2408237" cy="1265238"/>
        </p:xfrm>
        <a:graphic>
          <a:graphicData uri="http://schemas.openxmlformats.org/presentationml/2006/ole">
            <p:oleObj spid="_x0000_s2050" name="Формула" r:id="rId3" imgW="748975" imgH="393529" progId="Equation.3">
              <p:embed/>
            </p:oleObj>
          </a:graphicData>
        </a:graphic>
      </p:graphicFrame>
      <p:graphicFrame>
        <p:nvGraphicFramePr>
          <p:cNvPr id="14" name="Object 3"/>
          <p:cNvGraphicFramePr>
            <a:graphicFrameLocks noChangeAspect="1"/>
          </p:cNvGraphicFramePr>
          <p:nvPr/>
        </p:nvGraphicFramePr>
        <p:xfrm>
          <a:off x="5922963" y="4379913"/>
          <a:ext cx="2454275" cy="884237"/>
        </p:xfrm>
        <a:graphic>
          <a:graphicData uri="http://schemas.openxmlformats.org/presentationml/2006/ole">
            <p:oleObj spid="_x0000_s2051" name="Формула" r:id="rId4" imgW="634725" imgH="228501" progId="Equation.3">
              <p:embed/>
            </p:oleObj>
          </a:graphicData>
        </a:graphic>
      </p:graphicFrame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6500813" y="5357813"/>
            <a:ext cx="14271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 b="1">
                <a:latin typeface="Calibri" pitchFamily="34" charset="0"/>
              </a:rPr>
              <a:t>Ответ: 4</a:t>
            </a:r>
          </a:p>
        </p:txBody>
      </p:sp>
      <p:pic>
        <p:nvPicPr>
          <p:cNvPr id="2055" name="Рисунок 17" descr="AB6D7860B3AF415DA6B1A8D1E7568x12/img1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7188" y="3622675"/>
            <a:ext cx="2928937" cy="2928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>
                <a:solidFill>
                  <a:srgbClr val="0070C0"/>
                </a:solidFill>
              </a:rPr>
              <a:t>№ 7</a:t>
            </a:r>
          </a:p>
        </p:txBody>
      </p:sp>
      <p:sp>
        <p:nvSpPr>
          <p:cNvPr id="26626" name="Содержимое 2"/>
          <p:cNvSpPr>
            <a:spLocks noGrp="1"/>
          </p:cNvSpPr>
          <p:nvPr>
            <p:ph idx="1"/>
          </p:nvPr>
        </p:nvSpPr>
        <p:spPr>
          <a:xfrm>
            <a:off x="457200" y="1285875"/>
            <a:ext cx="8229600" cy="4840288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ru-RU" smtClean="0"/>
              <a:t>		</a:t>
            </a:r>
            <a:r>
              <a:rPr lang="ru-RU" sz="2800" smtClean="0"/>
              <a:t>В сосуд, имеющий форму конуса, налили 25 мл жидкости до половины высоты сосуда. Сколько миллилитров жидкости нужно долить в сосуд, чтобы заполнить его доверху?</a:t>
            </a:r>
          </a:p>
          <a:p>
            <a:pPr eaLnBrk="1" hangingPunct="1">
              <a:buFont typeface="Arial" charset="0"/>
              <a:buNone/>
            </a:pPr>
            <a:r>
              <a:rPr lang="ru-RU" smtClean="0"/>
              <a:t>						</a:t>
            </a:r>
            <a:r>
              <a:rPr lang="ru-RU" sz="2800" smtClean="0"/>
              <a:t>Решение:</a:t>
            </a:r>
          </a:p>
          <a:p>
            <a:pPr eaLnBrk="1" hangingPunct="1">
              <a:buFont typeface="Arial" charset="0"/>
              <a:buNone/>
            </a:pPr>
            <a:endParaRPr lang="ru-RU" smtClean="0"/>
          </a:p>
        </p:txBody>
      </p:sp>
      <p:sp>
        <p:nvSpPr>
          <p:cNvPr id="4" name="Равнобедренный треугольник 3"/>
          <p:cNvSpPr/>
          <p:nvPr/>
        </p:nvSpPr>
        <p:spPr>
          <a:xfrm rot="10800000">
            <a:off x="1214438" y="4286250"/>
            <a:ext cx="2143125" cy="2071688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Овал 4"/>
          <p:cNvSpPr/>
          <p:nvPr/>
        </p:nvSpPr>
        <p:spPr>
          <a:xfrm>
            <a:off x="1214438" y="4071938"/>
            <a:ext cx="2143125" cy="35718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Равнобедренный треугольник 5"/>
          <p:cNvSpPr/>
          <p:nvPr/>
        </p:nvSpPr>
        <p:spPr>
          <a:xfrm rot="10800000">
            <a:off x="1643063" y="5143500"/>
            <a:ext cx="1285875" cy="1214438"/>
          </a:xfrm>
          <a:prstGeom prst="triangl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1643063" y="4929188"/>
            <a:ext cx="1285875" cy="357187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11"/>
          <p:cNvGrpSpPr/>
          <p:nvPr/>
        </p:nvGrpSpPr>
        <p:grpSpPr>
          <a:xfrm>
            <a:off x="500034" y="3929066"/>
            <a:ext cx="1857388" cy="2143140"/>
            <a:chOff x="4071934" y="3643314"/>
            <a:chExt cx="1928826" cy="2571768"/>
          </a:xfrm>
          <a:solidFill>
            <a:srgbClr val="FFFF00"/>
          </a:solidFill>
        </p:grpSpPr>
        <p:sp>
          <p:nvSpPr>
            <p:cNvPr id="5" name="Равнобедренный треугольник 4"/>
            <p:cNvSpPr/>
            <p:nvPr/>
          </p:nvSpPr>
          <p:spPr>
            <a:xfrm>
              <a:off x="4071934" y="3643314"/>
              <a:ext cx="1928826" cy="2286016"/>
            </a:xfrm>
            <a:prstGeom prst="triangle">
              <a:avLst/>
            </a:prstGeom>
            <a:grpFill/>
            <a:ln>
              <a:solidFill>
                <a:srgbClr val="CCCC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6" name="Овал 5"/>
            <p:cNvSpPr/>
            <p:nvPr/>
          </p:nvSpPr>
          <p:spPr>
            <a:xfrm>
              <a:off x="4071934" y="5615003"/>
              <a:ext cx="1928826" cy="600079"/>
            </a:xfrm>
            <a:prstGeom prst="ellipse">
              <a:avLst/>
            </a:prstGeom>
            <a:grpFill/>
            <a:ln>
              <a:solidFill>
                <a:srgbClr val="CCCC0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</p:grpSp>
      <p:sp>
        <p:nvSpPr>
          <p:cNvPr id="3076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71563"/>
          </a:xfrm>
        </p:spPr>
        <p:txBody>
          <a:bodyPr/>
          <a:lstStyle/>
          <a:p>
            <a:pPr eaLnBrk="1" hangingPunct="1"/>
            <a:r>
              <a:rPr lang="ru-RU" smtClean="0">
                <a:solidFill>
                  <a:srgbClr val="0070C0"/>
                </a:solidFill>
              </a:rPr>
              <a:t>№ 8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857250"/>
            <a:ext cx="8686800" cy="5643563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ru-RU" smtClean="0"/>
              <a:t>	Объем конуса равен 25</a:t>
            </a:r>
            <a:r>
              <a:rPr lang="el-GR" smtClean="0"/>
              <a:t>π</a:t>
            </a:r>
            <a:r>
              <a:rPr lang="ru-RU" smtClean="0"/>
              <a:t>, высота конуса равна 3. найдите площадь сечения конуса плоскостью, проходящей через его вершину и центр основания.</a:t>
            </a:r>
          </a:p>
          <a:p>
            <a:pPr eaLnBrk="1" hangingPunct="1">
              <a:buFont typeface="Arial" charset="0"/>
              <a:buNone/>
            </a:pPr>
            <a:r>
              <a:rPr lang="ru-RU" smtClean="0"/>
              <a:t>	Решение: </a:t>
            </a:r>
            <a:r>
              <a:rPr lang="ru-RU" sz="2400" smtClean="0"/>
              <a:t>1) </a:t>
            </a:r>
          </a:p>
          <a:p>
            <a:pPr eaLnBrk="1" hangingPunct="1">
              <a:buFont typeface="Arial" charset="0"/>
              <a:buNone/>
            </a:pPr>
            <a:r>
              <a:rPr lang="ru-RU" smtClean="0"/>
              <a:t>	</a:t>
            </a:r>
            <a:r>
              <a:rPr lang="en-US" smtClean="0"/>
              <a:t>        s</a:t>
            </a:r>
            <a:r>
              <a:rPr lang="ru-RU" smtClean="0"/>
              <a:t>	    </a:t>
            </a:r>
            <a:r>
              <a:rPr lang="ru-RU" sz="2400" smtClean="0"/>
              <a:t>2)</a:t>
            </a:r>
            <a:endParaRPr lang="ru-RU" smtClean="0"/>
          </a:p>
          <a:p>
            <a:pPr eaLnBrk="1" hangingPunct="1">
              <a:buFont typeface="Arial" charset="0"/>
              <a:buNone/>
            </a:pPr>
            <a:r>
              <a:rPr lang="ru-RU" smtClean="0"/>
              <a:t>			    </a:t>
            </a:r>
            <a:r>
              <a:rPr lang="en-US" sz="2400" smtClean="0"/>
              <a:t>	</a:t>
            </a:r>
            <a:endParaRPr lang="ru-RU" smtClean="0"/>
          </a:p>
          <a:p>
            <a:pPr eaLnBrk="1" hangingPunct="1">
              <a:buFont typeface="Arial" charset="0"/>
              <a:buNone/>
            </a:pPr>
            <a:r>
              <a:rPr lang="ru-RU" smtClean="0"/>
              <a:t>				</a:t>
            </a:r>
            <a:r>
              <a:rPr lang="en-US" sz="2000" smtClean="0"/>
              <a:t>r=5       </a:t>
            </a:r>
            <a:r>
              <a:rPr lang="ru-RU" sz="2000" smtClean="0"/>
              <a:t>АВ=2</a:t>
            </a:r>
            <a:r>
              <a:rPr lang="ru-RU" sz="2000" smtClean="0">
                <a:cs typeface="Calibri" pitchFamily="34" charset="0"/>
              </a:rPr>
              <a:t>∙5=10</a:t>
            </a:r>
            <a:endParaRPr lang="ru-RU" smtClean="0"/>
          </a:p>
          <a:p>
            <a:pPr eaLnBrk="1" hangingPunct="1">
              <a:buFont typeface="Arial" charset="0"/>
              <a:buNone/>
            </a:pPr>
            <a:r>
              <a:rPr lang="en-US" smtClean="0"/>
              <a:t>                 </a:t>
            </a:r>
            <a:r>
              <a:rPr lang="en-US" sz="2000" smtClean="0"/>
              <a:t>B</a:t>
            </a:r>
            <a:r>
              <a:rPr lang="ru-RU" sz="2000" smtClean="0"/>
              <a:t>      3)    </a:t>
            </a:r>
            <a:endParaRPr lang="ru-RU" smtClean="0"/>
          </a:p>
          <a:p>
            <a:pPr eaLnBrk="1" hangingPunct="1">
              <a:buFont typeface="Arial" charset="0"/>
              <a:buNone/>
            </a:pPr>
            <a:r>
              <a:rPr lang="ru-RU" smtClean="0"/>
              <a:t>	</a:t>
            </a:r>
            <a:r>
              <a:rPr lang="en-US" smtClean="0"/>
              <a:t>   </a:t>
            </a:r>
            <a:r>
              <a:rPr lang="en-US" sz="2000" smtClean="0"/>
              <a:t>A</a:t>
            </a:r>
            <a:r>
              <a:rPr lang="ru-RU" smtClean="0"/>
              <a:t>					</a:t>
            </a:r>
            <a:r>
              <a:rPr lang="en-US" smtClean="0"/>
              <a:t>	</a:t>
            </a:r>
            <a:r>
              <a:rPr lang="ru-RU" sz="2800" smtClean="0"/>
              <a:t>Ответ: 15</a:t>
            </a:r>
          </a:p>
          <a:p>
            <a:pPr eaLnBrk="1" hangingPunct="1">
              <a:buFont typeface="Arial" charset="0"/>
              <a:buNone/>
            </a:pPr>
            <a:endParaRPr lang="ru-RU" smtClean="0"/>
          </a:p>
        </p:txBody>
      </p:sp>
      <p:cxnSp>
        <p:nvCxnSpPr>
          <p:cNvPr id="8" name="Прямая соединительная линия 7"/>
          <p:cNvCxnSpPr>
            <a:stCxn id="5" idx="0"/>
          </p:cNvCxnSpPr>
          <p:nvPr/>
        </p:nvCxnSpPr>
        <p:spPr>
          <a:xfrm rot="16200000" flipH="1">
            <a:off x="463550" y="4894263"/>
            <a:ext cx="1928813" cy="15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Равнобедренный треугольник 9"/>
          <p:cNvSpPr/>
          <p:nvPr/>
        </p:nvSpPr>
        <p:spPr>
          <a:xfrm>
            <a:off x="928688" y="3929063"/>
            <a:ext cx="1000125" cy="1714500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Прямоугольный треугольник 10"/>
          <p:cNvSpPr/>
          <p:nvPr/>
        </p:nvSpPr>
        <p:spPr>
          <a:xfrm rot="6213932">
            <a:off x="1092200" y="5353051"/>
            <a:ext cx="593725" cy="952500"/>
          </a:xfrm>
          <a:prstGeom prst="rtTriangle">
            <a:avLst/>
          </a:prstGeom>
          <a:solidFill>
            <a:srgbClr val="FF0000"/>
          </a:solidFill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graphicFrame>
        <p:nvGraphicFramePr>
          <p:cNvPr id="39937" name="Object 2"/>
          <p:cNvGraphicFramePr>
            <a:graphicFrameLocks noChangeAspect="1"/>
          </p:cNvGraphicFramePr>
          <p:nvPr/>
        </p:nvGraphicFramePr>
        <p:xfrm>
          <a:off x="3143250" y="3214688"/>
          <a:ext cx="2408238" cy="785812"/>
        </p:xfrm>
        <a:graphic>
          <a:graphicData uri="http://schemas.openxmlformats.org/presentationml/2006/ole">
            <p:oleObj spid="_x0000_s3074" name="Формула" r:id="rId3" imgW="748975" imgH="393529" progId="Equation.3">
              <p:embed/>
            </p:oleObj>
          </a:graphicData>
        </a:graphic>
      </p:graphicFrame>
      <p:sp>
        <p:nvSpPr>
          <p:cNvPr id="3081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Calibri" pitchFamily="34" charset="0"/>
            </a:endParaRPr>
          </a:p>
        </p:txBody>
      </p:sp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86125" y="2714625"/>
            <a:ext cx="1643063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83" name="Rectangle 4"/>
          <p:cNvSpPr>
            <a:spLocks noChangeArrowheads="1"/>
          </p:cNvSpPr>
          <p:nvPr/>
        </p:nvSpPr>
        <p:spPr bwMode="auto">
          <a:xfrm>
            <a:off x="0" y="8001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3084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3085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3086" name="Rectangle 9"/>
          <p:cNvSpPr>
            <a:spLocks noChangeArrowheads="1"/>
          </p:cNvSpPr>
          <p:nvPr/>
        </p:nvSpPr>
        <p:spPr bwMode="auto">
          <a:xfrm>
            <a:off x="0" y="642938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3087" name="Rectangle 1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Calibri" pitchFamily="34" charset="0"/>
            </a:endParaRPr>
          </a:p>
        </p:txBody>
      </p:sp>
      <p:pic>
        <p:nvPicPr>
          <p:cNvPr id="39946" name="Picture 10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143250" y="5357813"/>
            <a:ext cx="1357313" cy="67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89" name="Rectangle 12"/>
          <p:cNvSpPr>
            <a:spLocks noChangeArrowheads="1"/>
          </p:cNvSpPr>
          <p:nvPr/>
        </p:nvSpPr>
        <p:spPr bwMode="auto">
          <a:xfrm>
            <a:off x="0" y="8001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3090" name="Rectangle 1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Calibri" pitchFamily="34" charset="0"/>
            </a:endParaRPr>
          </a:p>
        </p:txBody>
      </p:sp>
      <p:pic>
        <p:nvPicPr>
          <p:cNvPr id="39949" name="Picture 13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857500" y="4071938"/>
            <a:ext cx="2286000" cy="71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2" name="Rectangle 15"/>
          <p:cNvSpPr>
            <a:spLocks noChangeArrowheads="1"/>
          </p:cNvSpPr>
          <p:nvPr/>
        </p:nvSpPr>
        <p:spPr bwMode="auto">
          <a:xfrm>
            <a:off x="0" y="357188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99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99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99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99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99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99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25"/>
          </a:xfrm>
        </p:spPr>
        <p:txBody>
          <a:bodyPr/>
          <a:lstStyle/>
          <a:p>
            <a:pPr eaLnBrk="1" hangingPunct="1"/>
            <a:r>
              <a:rPr lang="ru-RU" smtClean="0">
                <a:solidFill>
                  <a:srgbClr val="0070C0"/>
                </a:solidFill>
              </a:rPr>
              <a:t>№ 9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00125"/>
            <a:ext cx="8229600" cy="5126038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ru-RU" smtClean="0"/>
              <a:t>	Длина окружности основания конуса равна 8</a:t>
            </a:r>
            <a:r>
              <a:rPr lang="el-GR" smtClean="0"/>
              <a:t>π</a:t>
            </a:r>
            <a:r>
              <a:rPr lang="ru-RU" smtClean="0"/>
              <a:t>, высота конуса равна 5. Найдите площадь сечения конуса плоскостью, проходящей через его вершину и центр основания.</a:t>
            </a:r>
          </a:p>
          <a:p>
            <a:pPr eaLnBrk="1" hangingPunct="1">
              <a:buFont typeface="Arial" charset="0"/>
              <a:buNone/>
            </a:pPr>
            <a:endParaRPr lang="ru-RU" smtClean="0"/>
          </a:p>
          <a:p>
            <a:pPr eaLnBrk="1" hangingPunct="1">
              <a:buFont typeface="Arial" charset="0"/>
              <a:buNone/>
            </a:pPr>
            <a:endParaRPr lang="ru-RU" smtClean="0"/>
          </a:p>
          <a:p>
            <a:pPr eaLnBrk="1" hangingPunct="1">
              <a:buFont typeface="Arial" charset="0"/>
              <a:buNone/>
            </a:pPr>
            <a:endParaRPr lang="ru-RU" smtClean="0"/>
          </a:p>
          <a:p>
            <a:pPr eaLnBrk="1" hangingPunct="1">
              <a:buFont typeface="Arial" charset="0"/>
              <a:buNone/>
            </a:pPr>
            <a:r>
              <a:rPr lang="ru-RU" smtClean="0"/>
              <a:t>						Ответ: 20</a:t>
            </a:r>
          </a:p>
        </p:txBody>
      </p:sp>
      <p:grpSp>
        <p:nvGrpSpPr>
          <p:cNvPr id="4" name="Группа 11"/>
          <p:cNvGrpSpPr/>
          <p:nvPr/>
        </p:nvGrpSpPr>
        <p:grpSpPr>
          <a:xfrm>
            <a:off x="714348" y="4000504"/>
            <a:ext cx="1857388" cy="2143140"/>
            <a:chOff x="4071934" y="3643314"/>
            <a:chExt cx="1928826" cy="2571768"/>
          </a:xfrm>
          <a:solidFill>
            <a:srgbClr val="FFFF00"/>
          </a:solidFill>
        </p:grpSpPr>
        <p:sp>
          <p:nvSpPr>
            <p:cNvPr id="5" name="Равнобедренный треугольник 4"/>
            <p:cNvSpPr/>
            <p:nvPr/>
          </p:nvSpPr>
          <p:spPr>
            <a:xfrm>
              <a:off x="4071934" y="3643314"/>
              <a:ext cx="1928826" cy="2286016"/>
            </a:xfrm>
            <a:prstGeom prst="triangle">
              <a:avLst/>
            </a:prstGeom>
            <a:grpFill/>
            <a:ln>
              <a:solidFill>
                <a:srgbClr val="CCCC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6" name="Овал 5"/>
            <p:cNvSpPr/>
            <p:nvPr/>
          </p:nvSpPr>
          <p:spPr>
            <a:xfrm>
              <a:off x="4071934" y="5615003"/>
              <a:ext cx="1928826" cy="600079"/>
            </a:xfrm>
            <a:prstGeom prst="ellipse">
              <a:avLst/>
            </a:prstGeom>
            <a:grpFill/>
            <a:ln>
              <a:solidFill>
                <a:srgbClr val="CCCC0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372</Words>
  <Application>Microsoft Office PowerPoint</Application>
  <PresentationFormat>Экран (4:3)</PresentationFormat>
  <Paragraphs>82</Paragraphs>
  <Slides>13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Шаблон оформления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9" baseType="lpstr">
      <vt:lpstr>Arial</vt:lpstr>
      <vt:lpstr>Calibri</vt:lpstr>
      <vt:lpstr>Verdana</vt:lpstr>
      <vt:lpstr>Times New Roman</vt:lpstr>
      <vt:lpstr>Тема Office</vt:lpstr>
      <vt:lpstr>Формула</vt:lpstr>
      <vt:lpstr>Слайд 1</vt:lpstr>
      <vt:lpstr>Прямой круговой конус можно рассматривать как тело, полученное вращением прямоугольного треугольника вокруг его катета. </vt:lpstr>
      <vt:lpstr>Слайд 3</vt:lpstr>
      <vt:lpstr>Слайд 4</vt:lpstr>
      <vt:lpstr>Слайд 5</vt:lpstr>
      <vt:lpstr>Слайд 6</vt:lpstr>
      <vt:lpstr>Слайд 7</vt:lpstr>
      <vt:lpstr>Слайд 8</vt:lpstr>
      <vt:lpstr>№ 5</vt:lpstr>
      <vt:lpstr>№ 6    </vt:lpstr>
      <vt:lpstr>№ 7</vt:lpstr>
      <vt:lpstr>№ 8</vt:lpstr>
      <vt:lpstr>№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Решение задач по теме «Конус»</dc:title>
  <dc:creator>1</dc:creator>
  <cp:lastModifiedBy>Учитель</cp:lastModifiedBy>
  <cp:revision>21</cp:revision>
  <dcterms:created xsi:type="dcterms:W3CDTF">2013-03-12T18:09:43Z</dcterms:created>
  <dcterms:modified xsi:type="dcterms:W3CDTF">2020-11-18T05:56:22Z</dcterms:modified>
</cp:coreProperties>
</file>