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63416-845E-429A-9944-234287AB116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0EBDB-0691-4BCA-AA1B-832BA5F660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0EBDB-0691-4BCA-AA1B-832BA5F6607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BD11A-0437-47E7-87FD-7563E2C81C53}" type="datetimeFigureOut">
              <a:rPr lang="ru-RU" smtClean="0"/>
              <a:pPr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DE6A6-1143-4358-ACFF-DF08145CE3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bd47009ffa86f90e4f9f0f12675f92faccc8cab34f4d42f08e6bbe2b3ee5bbd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253" y="310574"/>
            <a:ext cx="1873570" cy="18735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28137" y="382012"/>
            <a:ext cx="33450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latin typeface="Trebuchet MS" pitchFamily="34" charset="0"/>
              </a:rPr>
              <a:t>Modal Verbs</a:t>
            </a:r>
            <a:endParaRPr lang="ru-RU" sz="4400" b="1" dirty="0">
              <a:latin typeface="Trebuchet MS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3559" y="2239400"/>
            <a:ext cx="756008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rebuchet MS" pitchFamily="34" charset="0"/>
              </a:rPr>
              <a:t>Модальные глаголы – это тип глаголов, которые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выражают отношение говорящего к содержанию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высказывания:</a:t>
            </a:r>
            <a:r>
              <a:rPr lang="ru-RU" sz="2400" b="1" dirty="0">
                <a:latin typeface="Trebuchet MS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вероятность, возможность</a:t>
            </a:r>
            <a:b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способность</a:t>
            </a:r>
            <a:r>
              <a:rPr lang="ru-RU" sz="2400" b="1" dirty="0" smtClean="0">
                <a:latin typeface="Trebuchet MS" pitchFamily="34" charset="0"/>
              </a:rPr>
              <a:t> и др. Модальные глаголы всегда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сопровождаются смысловым глаголом.</a:t>
            </a:r>
          </a:p>
          <a:p>
            <a:endParaRPr lang="ru-RU" sz="2400" b="1" dirty="0">
              <a:latin typeface="Trebuchet MS" pitchFamily="34" charset="0"/>
            </a:endParaRPr>
          </a:p>
          <a:p>
            <a:r>
              <a:rPr lang="en-US" sz="4800" b="1" dirty="0" smtClean="0">
                <a:latin typeface="Trebuchet MS" pitchFamily="34" charset="0"/>
              </a:rPr>
              <a:t>I believe I can fly</a:t>
            </a:r>
            <a:endParaRPr lang="ru-RU" sz="4800" b="1" dirty="0">
              <a:latin typeface="Trebuchet MS" pitchFamily="34" charset="0"/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571472" y="2477289"/>
            <a:ext cx="3861848" cy="2205872"/>
          </a:xfrm>
          <a:custGeom>
            <a:avLst/>
            <a:gdLst>
              <a:gd name="connsiteX0" fmla="*/ 392784 w 3861848"/>
              <a:gd name="connsiteY0" fmla="*/ 0 h 2205872"/>
              <a:gd name="connsiteX1" fmla="*/ 109980 w 3861848"/>
              <a:gd name="connsiteY1" fmla="*/ 179109 h 2205872"/>
              <a:gd name="connsiteX2" fmla="*/ 6285 w 3861848"/>
              <a:gd name="connsiteY2" fmla="*/ 754144 h 2205872"/>
              <a:gd name="connsiteX3" fmla="*/ 147687 w 3861848"/>
              <a:gd name="connsiteY3" fmla="*/ 1555423 h 2205872"/>
              <a:gd name="connsiteX4" fmla="*/ 685015 w 3861848"/>
              <a:gd name="connsiteY4" fmla="*/ 1819373 h 2205872"/>
              <a:gd name="connsiteX5" fmla="*/ 2447827 w 3861848"/>
              <a:gd name="connsiteY5" fmla="*/ 1866507 h 2205872"/>
              <a:gd name="connsiteX6" fmla="*/ 3154838 w 3861848"/>
              <a:gd name="connsiteY6" fmla="*/ 1857080 h 2205872"/>
              <a:gd name="connsiteX7" fmla="*/ 3692166 w 3861848"/>
              <a:gd name="connsiteY7" fmla="*/ 1998482 h 2205872"/>
              <a:gd name="connsiteX8" fmla="*/ 3861848 w 3861848"/>
              <a:gd name="connsiteY8" fmla="*/ 2205872 h 2205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61848" h="2205872">
                <a:moveTo>
                  <a:pt x="392784" y="0"/>
                </a:moveTo>
                <a:cubicBezTo>
                  <a:pt x="283590" y="26709"/>
                  <a:pt x="174396" y="53418"/>
                  <a:pt x="109980" y="179109"/>
                </a:cubicBezTo>
                <a:cubicBezTo>
                  <a:pt x="45564" y="304800"/>
                  <a:pt x="0" y="524758"/>
                  <a:pt x="6285" y="754144"/>
                </a:cubicBezTo>
                <a:cubicBezTo>
                  <a:pt x="12570" y="983530"/>
                  <a:pt x="34565" y="1377885"/>
                  <a:pt x="147687" y="1555423"/>
                </a:cubicBezTo>
                <a:cubicBezTo>
                  <a:pt x="260809" y="1732961"/>
                  <a:pt x="301658" y="1767526"/>
                  <a:pt x="685015" y="1819373"/>
                </a:cubicBezTo>
                <a:cubicBezTo>
                  <a:pt x="1068372" y="1871220"/>
                  <a:pt x="2036190" y="1860223"/>
                  <a:pt x="2447827" y="1866507"/>
                </a:cubicBezTo>
                <a:cubicBezTo>
                  <a:pt x="2859464" y="1872792"/>
                  <a:pt x="2947448" y="1835084"/>
                  <a:pt x="3154838" y="1857080"/>
                </a:cubicBezTo>
                <a:cubicBezTo>
                  <a:pt x="3362228" y="1879076"/>
                  <a:pt x="3574331" y="1940350"/>
                  <a:pt x="3692166" y="1998482"/>
                </a:cubicBezTo>
                <a:cubicBezTo>
                  <a:pt x="3810001" y="2056614"/>
                  <a:pt x="3835924" y="2131243"/>
                  <a:pt x="3861848" y="2205872"/>
                </a:cubicBezTo>
              </a:path>
            </a:pathLst>
          </a:custGeom>
          <a:ln w="28575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5932935" y="3913216"/>
            <a:ext cx="1338606" cy="969390"/>
          </a:xfrm>
          <a:custGeom>
            <a:avLst/>
            <a:gdLst>
              <a:gd name="connsiteX0" fmla="*/ 829559 w 1338606"/>
              <a:gd name="connsiteY0" fmla="*/ 7856 h 969390"/>
              <a:gd name="connsiteX1" fmla="*/ 999241 w 1338606"/>
              <a:gd name="connsiteY1" fmla="*/ 17283 h 969390"/>
              <a:gd name="connsiteX2" fmla="*/ 1168924 w 1338606"/>
              <a:gd name="connsiteY2" fmla="*/ 111551 h 969390"/>
              <a:gd name="connsiteX3" fmla="*/ 1263192 w 1338606"/>
              <a:gd name="connsiteY3" fmla="*/ 271807 h 969390"/>
              <a:gd name="connsiteX4" fmla="*/ 1300899 w 1338606"/>
              <a:gd name="connsiteY4" fmla="*/ 601745 h 969390"/>
              <a:gd name="connsiteX5" fmla="*/ 1036948 w 1338606"/>
              <a:gd name="connsiteY5" fmla="*/ 884549 h 969390"/>
              <a:gd name="connsiteX6" fmla="*/ 386499 w 1338606"/>
              <a:gd name="connsiteY6" fmla="*/ 969390 h 969390"/>
              <a:gd name="connsiteX7" fmla="*/ 113122 w 1338606"/>
              <a:gd name="connsiteY7" fmla="*/ 884549 h 969390"/>
              <a:gd name="connsiteX8" fmla="*/ 0 w 1338606"/>
              <a:gd name="connsiteY8" fmla="*/ 941110 h 969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8606" h="969390">
                <a:moveTo>
                  <a:pt x="829559" y="7856"/>
                </a:moveTo>
                <a:cubicBezTo>
                  <a:pt x="886119" y="3928"/>
                  <a:pt x="942680" y="0"/>
                  <a:pt x="999241" y="17283"/>
                </a:cubicBezTo>
                <a:cubicBezTo>
                  <a:pt x="1055802" y="34566"/>
                  <a:pt x="1124932" y="69130"/>
                  <a:pt x="1168924" y="111551"/>
                </a:cubicBezTo>
                <a:cubicBezTo>
                  <a:pt x="1212916" y="153972"/>
                  <a:pt x="1241196" y="190108"/>
                  <a:pt x="1263192" y="271807"/>
                </a:cubicBezTo>
                <a:cubicBezTo>
                  <a:pt x="1285188" y="353506"/>
                  <a:pt x="1338606" y="499621"/>
                  <a:pt x="1300899" y="601745"/>
                </a:cubicBezTo>
                <a:cubicBezTo>
                  <a:pt x="1263192" y="703869"/>
                  <a:pt x="1189348" y="823275"/>
                  <a:pt x="1036948" y="884549"/>
                </a:cubicBezTo>
                <a:cubicBezTo>
                  <a:pt x="884548" y="945823"/>
                  <a:pt x="540470" y="969390"/>
                  <a:pt x="386499" y="969390"/>
                </a:cubicBezTo>
                <a:cubicBezTo>
                  <a:pt x="232528" y="969390"/>
                  <a:pt x="177539" y="889262"/>
                  <a:pt x="113122" y="884549"/>
                </a:cubicBezTo>
                <a:cubicBezTo>
                  <a:pt x="48705" y="879836"/>
                  <a:pt x="24352" y="910473"/>
                  <a:pt x="0" y="941110"/>
                </a:cubicBezTo>
              </a:path>
            </a:pathLst>
          </a:custGeom>
          <a:ln w="28575">
            <a:solidFill>
              <a:schemeClr val="accent6">
                <a:lumMod val="75000"/>
              </a:schemeClr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8514" y="2513010"/>
            <a:ext cx="871264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rebuchet MS" pitchFamily="34" charset="0"/>
              </a:rPr>
              <a:t>После модального глагола следует, как правило,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u="sng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инфинитив смыслового глагола </a:t>
            </a:r>
            <a:r>
              <a:rPr lang="ru-RU" sz="2400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без частицы </a:t>
            </a:r>
            <a:r>
              <a:rPr lang="en-US" sz="2400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to</a:t>
            </a:r>
          </a:p>
          <a:p>
            <a:endParaRPr lang="en-US" sz="2400" b="1" u="sng" dirty="0" smtClean="0">
              <a:solidFill>
                <a:schemeClr val="accent3">
                  <a:lumMod val="75000"/>
                </a:schemeClr>
              </a:solidFill>
              <a:latin typeface="Trebuchet MS" pitchFamily="34" charset="0"/>
            </a:endParaRPr>
          </a:p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Примеры: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can read, must tell, should say</a:t>
            </a:r>
          </a:p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/>
            </a:r>
            <a:b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rebuchet MS" pitchFamily="34" charset="0"/>
              </a:rPr>
              <a:t>НО: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 </a:t>
            </a:r>
            <a:r>
              <a:rPr lang="ru-RU" sz="2400" b="1" dirty="0" smtClean="0">
                <a:latin typeface="Trebuchet MS" pitchFamily="34" charset="0"/>
              </a:rPr>
              <a:t>есть м. глаголы, у которых уже есть частица </a:t>
            </a:r>
            <a:r>
              <a:rPr lang="en-US" sz="2400" b="1" dirty="0" smtClean="0">
                <a:latin typeface="Trebuchet MS" pitchFamily="34" charset="0"/>
              </a:rPr>
              <a:t>to</a:t>
            </a:r>
            <a:r>
              <a:rPr lang="ru-RU" sz="2400" b="1" dirty="0" smtClean="0">
                <a:latin typeface="Trebuchet MS" pitchFamily="34" charset="0"/>
              </a:rPr>
              <a:t>: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/>
            </a:r>
            <a:b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ought </a:t>
            </a:r>
            <a:r>
              <a:rPr lang="en-US" sz="2400" b="1" dirty="0" smtClean="0">
                <a:solidFill>
                  <a:srgbClr val="FF0000"/>
                </a:solidFill>
                <a:latin typeface="Trebuchet MS" pitchFamily="34" charset="0"/>
              </a:rPr>
              <a:t>to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tell, have </a:t>
            </a:r>
            <a:r>
              <a:rPr lang="en-US" sz="2400" b="1" dirty="0" smtClean="0">
                <a:solidFill>
                  <a:srgbClr val="FF0000"/>
                </a:solidFill>
                <a:latin typeface="Trebuchet MS" pitchFamily="34" charset="0"/>
              </a:rPr>
              <a:t>to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 go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rebuchet MS" pitchFamily="34" charset="0"/>
            </a:endParaRPr>
          </a:p>
          <a:p>
            <a:endParaRPr lang="ru-RU" sz="2400" b="1" dirty="0" smtClean="0">
              <a:latin typeface="Trebuchet MS" pitchFamily="34" charset="0"/>
            </a:endParaRPr>
          </a:p>
          <a:p>
            <a:r>
              <a:rPr lang="ru-RU" sz="2400" b="1" dirty="0" smtClean="0">
                <a:latin typeface="Trebuchet MS" pitchFamily="34" charset="0"/>
              </a:rPr>
              <a:t>Отрицательные формы модальных глаголов образуются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путем прибавления частицы </a:t>
            </a:r>
            <a:r>
              <a:rPr lang="en-US" sz="2400" b="1" dirty="0" smtClean="0">
                <a:solidFill>
                  <a:schemeClr val="accent6"/>
                </a:solidFill>
                <a:latin typeface="Trebuchet MS" pitchFamily="34" charset="0"/>
              </a:rPr>
              <a:t>not</a:t>
            </a:r>
            <a:endParaRPr lang="ru-RU" sz="2400" b="1" dirty="0" smtClean="0">
              <a:solidFill>
                <a:schemeClr val="accent6"/>
              </a:solidFill>
              <a:latin typeface="Trebuchet MS" pitchFamily="34" charset="0"/>
            </a:endParaRPr>
          </a:p>
          <a:p>
            <a:r>
              <a:rPr lang="en-US" sz="2400" b="1" dirty="0" smtClean="0">
                <a:latin typeface="Trebuchet MS" pitchFamily="34" charset="0"/>
              </a:rPr>
              <a:t>can – ca</a:t>
            </a:r>
            <a:r>
              <a:rPr lang="en-US" sz="2400" b="1" dirty="0" smtClean="0">
                <a:solidFill>
                  <a:schemeClr val="accent6"/>
                </a:solidFill>
                <a:latin typeface="Trebuchet MS" pitchFamily="34" charset="0"/>
              </a:rPr>
              <a:t>n’t</a:t>
            </a:r>
            <a:r>
              <a:rPr lang="en-US" sz="2400" b="1" dirty="0" smtClean="0">
                <a:latin typeface="Trebuchet MS" pitchFamily="34" charset="0"/>
              </a:rPr>
              <a:t>, must – must</a:t>
            </a:r>
            <a:r>
              <a:rPr lang="en-US" sz="2400" b="1" dirty="0" smtClean="0">
                <a:solidFill>
                  <a:schemeClr val="accent6"/>
                </a:solidFill>
                <a:latin typeface="Trebuchet MS" pitchFamily="34" charset="0"/>
              </a:rPr>
              <a:t>n’t</a:t>
            </a:r>
            <a:r>
              <a:rPr lang="en-US" sz="2400" b="1" dirty="0" smtClean="0">
                <a:latin typeface="Trebuchet MS" pitchFamily="34" charset="0"/>
              </a:rPr>
              <a:t>, ought to – ought </a:t>
            </a:r>
            <a:r>
              <a:rPr lang="en-US" sz="2400" b="1" dirty="0" smtClean="0">
                <a:solidFill>
                  <a:schemeClr val="accent6"/>
                </a:solidFill>
                <a:latin typeface="Trebuchet MS" pitchFamily="34" charset="0"/>
              </a:rPr>
              <a:t>not</a:t>
            </a:r>
            <a:r>
              <a:rPr lang="en-US" sz="2400" b="1" dirty="0" smtClean="0">
                <a:latin typeface="Trebuchet MS" pitchFamily="34" charset="0"/>
              </a:rPr>
              <a:t> to</a:t>
            </a:r>
            <a:endParaRPr lang="ru-RU" sz="2400" b="1" dirty="0" smtClean="0">
              <a:latin typeface="Trebuchet MS" pitchFamily="34" charset="0"/>
            </a:endParaRPr>
          </a:p>
        </p:txBody>
      </p:sp>
      <p:pic>
        <p:nvPicPr>
          <p:cNvPr id="5" name="Рисунок 4" descr="f2f8d7cb81ab13e23bf2b09e027cf976ea385de3bf20b16254bba959289f0f7d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2"/>
            <a:ext cx="2357422" cy="235742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2f8d7cb81ab13e23bf2b09e027cf976ea385de3bf20b16254bba959289f0f7d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2"/>
            <a:ext cx="2357422" cy="23574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514" y="2513010"/>
            <a:ext cx="872706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rebuchet MS" pitchFamily="34" charset="0"/>
              </a:rPr>
              <a:t>В вопросительных предложениях модальные глаголы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ставятся ПЕРЕД подлежащим:</a:t>
            </a:r>
          </a:p>
          <a:p>
            <a:endParaRPr lang="ru-RU" sz="2400" b="1" dirty="0">
              <a:latin typeface="Trebuchet MS" pitchFamily="34" charset="0"/>
            </a:endParaRPr>
          </a:p>
          <a:p>
            <a:r>
              <a:rPr lang="en-US" sz="2400" b="1" dirty="0" smtClean="0">
                <a:latin typeface="Trebuchet MS" pitchFamily="34" charset="0"/>
              </a:rPr>
              <a:t>Could you give me some sugar?</a:t>
            </a:r>
          </a:p>
          <a:p>
            <a:endParaRPr lang="en-US" sz="2400" b="1" dirty="0">
              <a:latin typeface="Trebuchet MS" pitchFamily="34" charset="0"/>
            </a:endParaRPr>
          </a:p>
          <a:p>
            <a:r>
              <a:rPr lang="ru-RU" sz="2400" b="1" dirty="0" smtClean="0">
                <a:latin typeface="Trebuchet MS" pitchFamily="34" charset="0"/>
              </a:rPr>
              <a:t>Мод. глаголы </a:t>
            </a:r>
            <a:r>
              <a:rPr lang="ru-RU" sz="2400" b="1" u="sng" dirty="0" smtClean="0">
                <a:latin typeface="Trebuchet MS" pitchFamily="34" charset="0"/>
              </a:rPr>
              <a:t>не имеют</a:t>
            </a:r>
            <a:r>
              <a:rPr lang="ru-RU" sz="2400" b="1" dirty="0" smtClean="0">
                <a:latin typeface="Trebuchet MS" pitchFamily="34" charset="0"/>
              </a:rPr>
              <a:t> никаких окончаний </a:t>
            </a:r>
            <a:r>
              <a:rPr lang="en-US" sz="2400" b="1" dirty="0" smtClean="0">
                <a:latin typeface="Trebuchet MS" pitchFamily="34" charset="0"/>
              </a:rPr>
              <a:t>–</a:t>
            </a:r>
            <a:r>
              <a:rPr lang="en-US" sz="2400" b="1" dirty="0" err="1" smtClean="0">
                <a:latin typeface="Trebuchet MS" pitchFamily="34" charset="0"/>
              </a:rPr>
              <a:t>ing</a:t>
            </a:r>
            <a:r>
              <a:rPr lang="en-US" sz="2400" b="1" dirty="0" smtClean="0">
                <a:latin typeface="Trebuchet MS" pitchFamily="34" charset="0"/>
              </a:rPr>
              <a:t>, -s, -</a:t>
            </a:r>
            <a:r>
              <a:rPr lang="en-US" sz="2400" b="1" dirty="0" err="1" smtClean="0">
                <a:latin typeface="Trebuchet MS" pitchFamily="34" charset="0"/>
              </a:rPr>
              <a:t>ed</a:t>
            </a:r>
            <a:r>
              <a:rPr lang="en-US" sz="2400" b="1" dirty="0" smtClean="0">
                <a:latin typeface="Trebuchet MS" pitchFamily="34" charset="0"/>
              </a:rPr>
              <a:t>…</a:t>
            </a:r>
          </a:p>
          <a:p>
            <a:endParaRPr lang="en-US" sz="2400" b="1" dirty="0">
              <a:latin typeface="Trebuchet MS" pitchFamily="34" charset="0"/>
            </a:endParaRPr>
          </a:p>
          <a:p>
            <a:r>
              <a:rPr lang="ru-RU" sz="2400" b="1" dirty="0" smtClean="0">
                <a:latin typeface="Trebuchet MS" pitchFamily="34" charset="0"/>
              </a:rPr>
              <a:t>Есть случаи, когда после модального глагола может</a:t>
            </a:r>
            <a:br>
              <a:rPr lang="ru-RU" sz="2400" b="1" dirty="0" smtClean="0">
                <a:latin typeface="Trebuchet MS" pitchFamily="34" charset="0"/>
              </a:rPr>
            </a:br>
            <a:r>
              <a:rPr lang="ru-RU" sz="2400" b="1" dirty="0" smtClean="0">
                <a:latin typeface="Trebuchet MS" pitchFamily="34" charset="0"/>
              </a:rPr>
              <a:t>следовать не инфинитив, а </a:t>
            </a:r>
            <a:r>
              <a:rPr lang="ru-RU" sz="2400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перфектный инфинитив</a:t>
            </a:r>
            <a:r>
              <a:rPr lang="ru-RU" sz="2400" b="1" dirty="0" smtClean="0">
                <a:latin typeface="Trebuchet MS" pitchFamily="34" charset="0"/>
              </a:rPr>
              <a:t>:</a:t>
            </a:r>
          </a:p>
          <a:p>
            <a:endParaRPr lang="ru-RU" sz="2400" b="1" dirty="0">
              <a:latin typeface="Trebuchet MS" pitchFamily="34" charset="0"/>
            </a:endParaRPr>
          </a:p>
          <a:p>
            <a:r>
              <a:rPr lang="en-US" sz="2400" b="1" dirty="0" smtClean="0">
                <a:latin typeface="Trebuchet MS" pitchFamily="34" charset="0"/>
              </a:rPr>
              <a:t>could </a:t>
            </a:r>
            <a:r>
              <a:rPr lang="en-US" sz="2400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have made</a:t>
            </a:r>
            <a:r>
              <a:rPr lang="en-US" sz="2400" b="1" dirty="0" smtClean="0">
                <a:latin typeface="Trebuchet MS" pitchFamily="34" charset="0"/>
              </a:rPr>
              <a:t>, might </a:t>
            </a:r>
            <a:r>
              <a:rPr lang="en-US" sz="2400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have been</a:t>
            </a:r>
            <a:endParaRPr lang="ru-RU" sz="2400" b="1" u="sng" dirty="0" smtClean="0">
              <a:solidFill>
                <a:schemeClr val="accent3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4" name="Полилиния 3"/>
          <p:cNvSpPr/>
          <p:nvPr/>
        </p:nvSpPr>
        <p:spPr>
          <a:xfrm>
            <a:off x="840848" y="3357562"/>
            <a:ext cx="1016508" cy="352044"/>
          </a:xfrm>
          <a:custGeom>
            <a:avLst/>
            <a:gdLst>
              <a:gd name="connsiteX0" fmla="*/ 1005840 w 1016508"/>
              <a:gd name="connsiteY0" fmla="*/ 352044 h 352044"/>
              <a:gd name="connsiteX1" fmla="*/ 996696 w 1016508"/>
              <a:gd name="connsiteY1" fmla="*/ 242316 h 352044"/>
              <a:gd name="connsiteX2" fmla="*/ 886968 w 1016508"/>
              <a:gd name="connsiteY2" fmla="*/ 96012 h 352044"/>
              <a:gd name="connsiteX3" fmla="*/ 603504 w 1016508"/>
              <a:gd name="connsiteY3" fmla="*/ 13716 h 352044"/>
              <a:gd name="connsiteX4" fmla="*/ 347472 w 1016508"/>
              <a:gd name="connsiteY4" fmla="*/ 13716 h 352044"/>
              <a:gd name="connsiteX5" fmla="*/ 118872 w 1016508"/>
              <a:gd name="connsiteY5" fmla="*/ 96012 h 352044"/>
              <a:gd name="connsiteX6" fmla="*/ 0 w 1016508"/>
              <a:gd name="connsiteY6" fmla="*/ 233172 h 352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6508" h="352044">
                <a:moveTo>
                  <a:pt x="1005840" y="352044"/>
                </a:moveTo>
                <a:cubicBezTo>
                  <a:pt x="1011174" y="318516"/>
                  <a:pt x="1016508" y="284988"/>
                  <a:pt x="996696" y="242316"/>
                </a:cubicBezTo>
                <a:cubicBezTo>
                  <a:pt x="976884" y="199644"/>
                  <a:pt x="952500" y="134112"/>
                  <a:pt x="886968" y="96012"/>
                </a:cubicBezTo>
                <a:cubicBezTo>
                  <a:pt x="821436" y="57912"/>
                  <a:pt x="693420" y="27432"/>
                  <a:pt x="603504" y="13716"/>
                </a:cubicBezTo>
                <a:cubicBezTo>
                  <a:pt x="513588" y="0"/>
                  <a:pt x="428244" y="0"/>
                  <a:pt x="347472" y="13716"/>
                </a:cubicBezTo>
                <a:cubicBezTo>
                  <a:pt x="266700" y="27432"/>
                  <a:pt x="176784" y="59436"/>
                  <a:pt x="118872" y="96012"/>
                </a:cubicBezTo>
                <a:cubicBezTo>
                  <a:pt x="60960" y="132588"/>
                  <a:pt x="30480" y="182880"/>
                  <a:pt x="0" y="233172"/>
                </a:cubicBezTo>
              </a:path>
            </a:pathLst>
          </a:custGeom>
          <a:ln w="19050"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ca67a24aa39fe7abc88d5ed675b8145a397fffbc159aecbf3d13af141ecdd58_0.png"/>
          <p:cNvPicPr>
            <a:picLocks noChangeAspect="1"/>
          </p:cNvPicPr>
          <p:nvPr/>
        </p:nvPicPr>
        <p:blipFill>
          <a:blip r:embed="rId2"/>
          <a:srcRect l="13334"/>
          <a:stretch>
            <a:fillRect/>
          </a:stretch>
        </p:blipFill>
        <p:spPr>
          <a:xfrm>
            <a:off x="142844" y="285760"/>
            <a:ext cx="1857356" cy="214310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08411" y="214290"/>
            <a:ext cx="4086375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Ability – </a:t>
            </a:r>
            <a:r>
              <a:rPr lang="ru-RU" sz="2400" b="1" u="sng" dirty="0" smtClean="0">
                <a:latin typeface="Trebuchet MS" pitchFamily="34" charset="0"/>
              </a:rPr>
              <a:t>способность</a:t>
            </a:r>
            <a:endParaRPr lang="en-US" sz="2400" b="1" u="sng" dirty="0" smtClean="0">
              <a:latin typeface="Trebuchet MS" pitchFamily="34" charset="0"/>
            </a:endParaRPr>
          </a:p>
          <a:p>
            <a:endParaRPr lang="ru-RU" sz="2400" b="1" dirty="0" smtClean="0">
              <a:latin typeface="Trebuchet MS" pitchFamily="34" charset="0"/>
            </a:endParaRPr>
          </a:p>
          <a:p>
            <a:r>
              <a:rPr lang="en-US" sz="2400" b="1" dirty="0" smtClean="0">
                <a:latin typeface="Trebuchet MS" pitchFamily="34" charset="0"/>
              </a:rPr>
              <a:t>can = be able to</a:t>
            </a:r>
            <a:r>
              <a:rPr lang="ru-RU" sz="2400" b="1" dirty="0" smtClean="0">
                <a:latin typeface="Trebuchet MS" pitchFamily="34" charset="0"/>
              </a:rPr>
              <a:t> </a:t>
            </a:r>
          </a:p>
          <a:p>
            <a:r>
              <a:rPr lang="en-US" sz="2400" b="1" dirty="0" smtClean="0">
                <a:latin typeface="Trebuchet MS" pitchFamily="34" charset="0"/>
              </a:rPr>
              <a:t/>
            </a:r>
            <a:br>
              <a:rPr lang="en-US" sz="2400" b="1" dirty="0" smtClean="0">
                <a:latin typeface="Trebuchet MS" pitchFamily="34" charset="0"/>
              </a:rPr>
            </a:br>
            <a:r>
              <a:rPr lang="en-US" sz="2400" b="1" dirty="0" smtClean="0">
                <a:latin typeface="Trebuchet MS" pitchFamily="34" charset="0"/>
              </a:rPr>
              <a:t>could = was able to</a:t>
            </a:r>
            <a:r>
              <a:rPr lang="ru-RU" sz="2400" b="1" dirty="0" smtClean="0">
                <a:latin typeface="Trebuchet MS" pitchFamily="34" charset="0"/>
              </a:rPr>
              <a:t> </a:t>
            </a:r>
          </a:p>
          <a:p>
            <a:endParaRPr lang="en-US" sz="2400" b="1" dirty="0">
              <a:latin typeface="Trebuchet MS" pitchFamily="34" charset="0"/>
            </a:endParaRPr>
          </a:p>
          <a:p>
            <a:r>
              <a:rPr lang="en-US" sz="2400" b="1" dirty="0" smtClean="0">
                <a:latin typeface="Trebuchet MS" pitchFamily="34" charset="0"/>
              </a:rPr>
              <a:t>can’t</a:t>
            </a:r>
            <a:r>
              <a:rPr lang="ru-RU" sz="2400" b="1" dirty="0" smtClean="0">
                <a:latin typeface="Trebuchet MS" pitchFamily="34" charset="0"/>
              </a:rPr>
              <a:t> – не уметь, не мочь</a:t>
            </a:r>
          </a:p>
          <a:p>
            <a:r>
              <a:rPr lang="en-US" sz="2400" b="1" dirty="0" smtClean="0">
                <a:latin typeface="Trebuchet MS" pitchFamily="34" charset="0"/>
              </a:rPr>
              <a:t/>
            </a:r>
            <a:br>
              <a:rPr lang="en-US" sz="2400" b="1" dirty="0" smtClean="0">
                <a:latin typeface="Trebuchet MS" pitchFamily="34" charset="0"/>
              </a:rPr>
            </a:br>
            <a:r>
              <a:rPr lang="en-US" sz="2400" b="1" dirty="0" smtClean="0">
                <a:latin typeface="Trebuchet MS" pitchFamily="34" charset="0"/>
              </a:rPr>
              <a:t>couldn’t</a:t>
            </a:r>
            <a:r>
              <a:rPr lang="ru-RU" sz="2400" b="1" dirty="0" smtClean="0">
                <a:latin typeface="Trebuchet MS" pitchFamily="34" charset="0"/>
              </a:rPr>
              <a:t> – не умел, не </a:t>
            </a:r>
            <a:r>
              <a:rPr lang="ru-RU" sz="2400" b="1" dirty="0" smtClean="0">
                <a:latin typeface="Trebuchet MS" pitchFamily="34" charset="0"/>
              </a:rPr>
              <a:t>мог</a:t>
            </a:r>
            <a:endParaRPr lang="ru-RU" sz="2400" b="1" dirty="0" smtClean="0">
              <a:latin typeface="Trebuchet MS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798180"/>
            <a:ext cx="8860118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Trebuchet MS" pitchFamily="34" charset="0"/>
              </a:rPr>
              <a:t>He </a:t>
            </a:r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can</a:t>
            </a:r>
            <a:r>
              <a:rPr lang="en-US" sz="2000" b="1" dirty="0" smtClean="0">
                <a:latin typeface="Trebuchet MS" pitchFamily="34" charset="0"/>
              </a:rPr>
              <a:t> perform magic tricks. – </a:t>
            </a:r>
            <a:r>
              <a:rPr lang="ru-RU" sz="2000" b="1" dirty="0" smtClean="0">
                <a:latin typeface="Trebuchet MS" pitchFamily="34" charset="0"/>
              </a:rPr>
              <a:t>Он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может (умеет) </a:t>
            </a:r>
            <a:r>
              <a:rPr lang="ru-RU" sz="2000" b="1" dirty="0" smtClean="0">
                <a:latin typeface="Trebuchet MS" pitchFamily="34" charset="0"/>
              </a:rPr>
              <a:t>показывать фокусы</a:t>
            </a:r>
            <a:r>
              <a:rPr lang="en-US" sz="2000" b="1" dirty="0" smtClean="0">
                <a:latin typeface="Trebuchet MS" pitchFamily="34" charset="0"/>
              </a:rPr>
              <a:t/>
            </a:r>
            <a:br>
              <a:rPr lang="en-US" sz="2000" b="1" dirty="0" smtClean="0">
                <a:latin typeface="Trebuchet MS" pitchFamily="34" charset="0"/>
              </a:rPr>
            </a:br>
            <a:r>
              <a:rPr lang="en-US" sz="2000" b="1" dirty="0" smtClean="0">
                <a:latin typeface="Trebuchet MS" pitchFamily="34" charset="0"/>
              </a:rPr>
              <a:t>He </a:t>
            </a:r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is able to </a:t>
            </a:r>
            <a:r>
              <a:rPr lang="en-US" sz="2000" b="1" dirty="0" smtClean="0">
                <a:latin typeface="Trebuchet MS" pitchFamily="34" charset="0"/>
              </a:rPr>
              <a:t>perform magic tricks.</a:t>
            </a:r>
            <a:r>
              <a:rPr lang="ru-RU" sz="2000" b="1" dirty="0" smtClean="0">
                <a:latin typeface="Trebuchet MS" pitchFamily="34" charset="0"/>
              </a:rPr>
              <a:t> – Он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может</a:t>
            </a:r>
            <a:r>
              <a:rPr lang="ru-RU" sz="2000" b="1" dirty="0" smtClean="0">
                <a:latin typeface="Trebuchet MS" pitchFamily="34" charset="0"/>
              </a:rPr>
              <a:t> показывать фокусы</a:t>
            </a:r>
            <a:endParaRPr lang="en-US" sz="2000" b="1" dirty="0" smtClean="0">
              <a:latin typeface="Trebuchet MS" pitchFamily="34" charset="0"/>
            </a:endParaRPr>
          </a:p>
          <a:p>
            <a:endParaRPr lang="en-US" sz="2000" b="1" dirty="0">
              <a:latin typeface="Trebuchet MS" pitchFamily="34" charset="0"/>
            </a:endParaRPr>
          </a:p>
          <a:p>
            <a:r>
              <a:rPr lang="en-US" sz="2000" b="1" dirty="0" smtClean="0">
                <a:latin typeface="Trebuchet MS" pitchFamily="34" charset="0"/>
              </a:rPr>
              <a:t>I </a:t>
            </a:r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can’t</a:t>
            </a:r>
            <a:r>
              <a:rPr lang="en-US" sz="2000" b="1" dirty="0" smtClean="0">
                <a:latin typeface="Trebuchet MS" pitchFamily="34" charset="0"/>
              </a:rPr>
              <a:t> drive a car.</a:t>
            </a:r>
            <a:r>
              <a:rPr lang="ru-RU" sz="2000" b="1" dirty="0" smtClean="0">
                <a:latin typeface="Trebuchet MS" pitchFamily="34" charset="0"/>
              </a:rPr>
              <a:t> – Я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не умею </a:t>
            </a:r>
            <a:r>
              <a:rPr lang="ru-RU" sz="2000" b="1" dirty="0" smtClean="0">
                <a:latin typeface="Trebuchet MS" pitchFamily="34" charset="0"/>
              </a:rPr>
              <a:t>водить машину.</a:t>
            </a:r>
            <a:endParaRPr lang="en-US" sz="2000" b="1" dirty="0" smtClean="0">
              <a:latin typeface="Trebuchet MS" pitchFamily="34" charset="0"/>
            </a:endParaRPr>
          </a:p>
          <a:p>
            <a:r>
              <a:rPr lang="en-US" sz="2000" b="1" dirty="0" smtClean="0">
                <a:latin typeface="Trebuchet MS" pitchFamily="34" charset="0"/>
              </a:rPr>
              <a:t>I </a:t>
            </a:r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couldn’t</a:t>
            </a:r>
            <a:r>
              <a:rPr lang="en-US" sz="2000" b="1" dirty="0" smtClean="0">
                <a:latin typeface="Trebuchet MS" pitchFamily="34" charset="0"/>
              </a:rPr>
              <a:t> swim, when I was 5.</a:t>
            </a:r>
            <a:r>
              <a:rPr lang="ru-RU" sz="2000" b="1" dirty="0" smtClean="0">
                <a:latin typeface="Trebuchet MS" pitchFamily="34" charset="0"/>
              </a:rPr>
              <a:t> – Я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не умел </a:t>
            </a:r>
            <a:r>
              <a:rPr lang="ru-RU" sz="2000" b="1" dirty="0" smtClean="0">
                <a:latin typeface="Trebuchet MS" pitchFamily="34" charset="0"/>
              </a:rPr>
              <a:t>плавать, когда мне было 5.</a:t>
            </a:r>
            <a:endParaRPr lang="en-US" sz="2000" b="1" dirty="0" smtClean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ca67a24aa39fe7abc88d5ed675b8145a397fffbc159aecbf3d13af141ecdd58_0.png"/>
          <p:cNvPicPr>
            <a:picLocks noChangeAspect="1"/>
          </p:cNvPicPr>
          <p:nvPr/>
        </p:nvPicPr>
        <p:blipFill>
          <a:blip r:embed="rId2"/>
          <a:srcRect l="13334"/>
          <a:stretch>
            <a:fillRect/>
          </a:stretch>
        </p:blipFill>
        <p:spPr>
          <a:xfrm>
            <a:off x="142844" y="285760"/>
            <a:ext cx="1857356" cy="2143108"/>
          </a:xfrm>
          <a:prstGeom prst="rect">
            <a:avLst/>
          </a:prstGeom>
        </p:spPr>
      </p:pic>
      <p:sp>
        <p:nvSpPr>
          <p:cNvPr id="7" name="Выноска 1 (с границей) 6"/>
          <p:cNvSpPr/>
          <p:nvPr/>
        </p:nvSpPr>
        <p:spPr>
          <a:xfrm>
            <a:off x="2214546" y="2143116"/>
            <a:ext cx="6357982" cy="571504"/>
          </a:xfrm>
          <a:prstGeom prst="accentCallout1">
            <a:avLst>
              <a:gd name="adj1" fmla="val 47841"/>
              <a:gd name="adj2" fmla="val -1364"/>
              <a:gd name="adj3" fmla="val 170827"/>
              <a:gd name="adj4" fmla="val -1454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51629" y="317352"/>
            <a:ext cx="3849131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Permission – </a:t>
            </a:r>
            <a:r>
              <a:rPr lang="ru-RU" sz="2400" b="1" u="sng" dirty="0" smtClean="0">
                <a:latin typeface="Trebuchet MS" pitchFamily="34" charset="0"/>
              </a:rPr>
              <a:t>Разрешение</a:t>
            </a:r>
            <a:br>
              <a:rPr lang="ru-RU" sz="2400" b="1" u="sng" dirty="0" smtClean="0">
                <a:latin typeface="Trebuchet MS" pitchFamily="34" charset="0"/>
              </a:rPr>
            </a:br>
            <a:endParaRPr lang="ru-RU" sz="2400" b="1" u="sng" dirty="0">
              <a:latin typeface="Trebuchet MS" pitchFamily="34" charset="0"/>
            </a:endParaRPr>
          </a:p>
          <a:p>
            <a:r>
              <a:rPr lang="en-US" sz="3600" b="1" u="sng" dirty="0" smtClean="0">
                <a:latin typeface="Trebuchet MS" pitchFamily="34" charset="0"/>
              </a:rPr>
              <a:t>can, could, may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2056147"/>
            <a:ext cx="65021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May</a:t>
            </a:r>
            <a:r>
              <a:rPr lang="en-US" sz="2000" b="1" dirty="0" smtClean="0">
                <a:latin typeface="Trebuchet MS" pitchFamily="34" charset="0"/>
              </a:rPr>
              <a:t> I come in? –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Можно</a:t>
            </a:r>
            <a:r>
              <a:rPr lang="ru-RU" sz="2000" b="1" dirty="0" smtClean="0">
                <a:latin typeface="Trebuchet MS" pitchFamily="34" charset="0"/>
              </a:rPr>
              <a:t> войти?</a:t>
            </a:r>
          </a:p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Could</a:t>
            </a:r>
            <a:r>
              <a:rPr lang="en-US" sz="2000" b="1" dirty="0" smtClean="0">
                <a:latin typeface="Trebuchet MS" pitchFamily="34" charset="0"/>
              </a:rPr>
              <a:t> I borrow your pen? –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Можно</a:t>
            </a:r>
            <a:r>
              <a:rPr lang="ru-RU" sz="2000" b="1" dirty="0" smtClean="0">
                <a:latin typeface="Trebuchet MS" pitchFamily="34" charset="0"/>
              </a:rPr>
              <a:t> одолжить ручку?</a:t>
            </a:r>
          </a:p>
          <a:p>
            <a:endParaRPr lang="ru-RU" sz="2000" b="1" dirty="0">
              <a:latin typeface="Trebuchet MS" pitchFamily="34" charset="0"/>
            </a:endParaRPr>
          </a:p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Can</a:t>
            </a:r>
            <a:r>
              <a:rPr lang="en-US" sz="2000" b="1" dirty="0" smtClean="0">
                <a:latin typeface="Trebuchet MS" pitchFamily="34" charset="0"/>
              </a:rPr>
              <a:t> I ask you a question? –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Можно</a:t>
            </a:r>
            <a:r>
              <a:rPr lang="ru-RU" sz="2000" b="1" dirty="0" smtClean="0">
                <a:latin typeface="Trebuchet MS" pitchFamily="34" charset="0"/>
              </a:rPr>
              <a:t> задам вопрос?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6708" y="2862860"/>
            <a:ext cx="13292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  <a:t>более</a:t>
            </a:r>
            <a:br>
              <a:rPr lang="ru-RU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</a:br>
            <a:r>
              <a:rPr lang="ru-RU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  <a:t>вежливые</a:t>
            </a:r>
            <a:br>
              <a:rPr lang="ru-RU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</a:br>
            <a:r>
              <a:rPr lang="ru-RU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  <a:t>варианты!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12314" y="3901393"/>
            <a:ext cx="660309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Requests – </a:t>
            </a:r>
            <a:r>
              <a:rPr lang="ru-RU" sz="2400" b="1" u="sng" dirty="0" smtClean="0">
                <a:latin typeface="Trebuchet MS" pitchFamily="34" charset="0"/>
              </a:rPr>
              <a:t>Просьбы</a:t>
            </a:r>
            <a:r>
              <a:rPr lang="ru-RU" sz="2400" b="1" dirty="0">
                <a:latin typeface="Trebuchet MS" pitchFamily="34" charset="0"/>
              </a:rPr>
              <a:t> </a:t>
            </a:r>
            <a:r>
              <a:rPr lang="ru-RU" sz="2400" b="1" dirty="0" smtClean="0">
                <a:latin typeface="Trebuchet MS" pitchFamily="34" charset="0"/>
              </a:rPr>
              <a:t>  </a:t>
            </a:r>
            <a:r>
              <a:rPr lang="en-US" sz="2400" b="1" u="sng" dirty="0" smtClean="0">
                <a:latin typeface="Trebuchet MS" pitchFamily="34" charset="0"/>
              </a:rPr>
              <a:t>Offers - </a:t>
            </a:r>
            <a:r>
              <a:rPr lang="ru-RU" sz="2400" b="1" u="sng" dirty="0" smtClean="0">
                <a:latin typeface="Trebuchet MS" pitchFamily="34" charset="0"/>
              </a:rPr>
              <a:t>Предложения</a:t>
            </a:r>
            <a:br>
              <a:rPr lang="ru-RU" sz="2400" b="1" u="sng" dirty="0" smtClean="0">
                <a:latin typeface="Trebuchet MS" pitchFamily="34" charset="0"/>
              </a:rPr>
            </a:br>
            <a:endParaRPr lang="ru-RU" sz="2400" b="1" u="sng" dirty="0">
              <a:latin typeface="Trebuchet MS" pitchFamily="34" charset="0"/>
            </a:endParaRPr>
          </a:p>
          <a:p>
            <a:r>
              <a:rPr lang="en-US" sz="3600" b="1" u="sng" dirty="0" smtClean="0">
                <a:latin typeface="Trebuchet MS" pitchFamily="34" charset="0"/>
              </a:rPr>
              <a:t>can, could, would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5429264"/>
            <a:ext cx="798808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Could</a:t>
            </a:r>
            <a:r>
              <a:rPr lang="en-US" b="1" dirty="0" smtClean="0">
                <a:latin typeface="Trebuchet MS" pitchFamily="34" charset="0"/>
              </a:rPr>
              <a:t> you give me a glass of water? –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Не мог бы </a:t>
            </a:r>
            <a:r>
              <a:rPr lang="ru-RU" b="1" dirty="0" smtClean="0">
                <a:latin typeface="Trebuchet MS" pitchFamily="34" charset="0"/>
              </a:rPr>
              <a:t>дать мне стакан воды.</a:t>
            </a:r>
          </a:p>
          <a:p>
            <a:endParaRPr lang="ru-RU" b="1" dirty="0">
              <a:latin typeface="Trebuchet MS" pitchFamily="34" charset="0"/>
            </a:endParaRP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Would</a:t>
            </a:r>
            <a:r>
              <a:rPr lang="en-US" b="1" dirty="0" smtClean="0">
                <a:latin typeface="Trebuchet MS" pitchFamily="34" charset="0"/>
              </a:rPr>
              <a:t> you like to watch a movie?</a:t>
            </a:r>
            <a:r>
              <a:rPr lang="ru-RU" b="1" dirty="0" smtClean="0">
                <a:latin typeface="Trebuchet MS" pitchFamily="34" charset="0"/>
              </a:rPr>
              <a:t> –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Не хотел бы </a:t>
            </a:r>
            <a:r>
              <a:rPr lang="ru-RU" b="1" dirty="0" smtClean="0">
                <a:latin typeface="Trebuchet MS" pitchFamily="34" charset="0"/>
              </a:rPr>
              <a:t>посмотреть кино?</a:t>
            </a:r>
            <a:endParaRPr lang="en-US" b="1" dirty="0" smtClean="0">
              <a:latin typeface="Trebuchet MS" pitchFamily="34" charset="0"/>
            </a:endParaRPr>
          </a:p>
          <a:p>
            <a:r>
              <a:rPr lang="en-US" b="1" dirty="0" smtClean="0">
                <a:latin typeface="Trebuchet MS" pitchFamily="34" charset="0"/>
              </a:rPr>
              <a:t>I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could</a:t>
            </a:r>
            <a:r>
              <a:rPr lang="en-US" b="1" dirty="0" smtClean="0">
                <a:latin typeface="Trebuchet MS" pitchFamily="34" charset="0"/>
              </a:rPr>
              <a:t> make some pop corn.</a:t>
            </a:r>
            <a:r>
              <a:rPr lang="ru-RU" b="1" dirty="0" smtClean="0">
                <a:latin typeface="Trebuchet MS" pitchFamily="34" charset="0"/>
              </a:rPr>
              <a:t> – Я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мог бы </a:t>
            </a:r>
            <a:r>
              <a:rPr lang="ru-RU" b="1" dirty="0" smtClean="0">
                <a:latin typeface="Trebuchet MS" pitchFamily="34" charset="0"/>
              </a:rPr>
              <a:t>сделать попкорн.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1c7df095bf45aa82ecb8eed14b8a6cbe22a9da8f8939648f1f58e0e8e1123f0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-24"/>
            <a:ext cx="1714512" cy="171451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63822" y="1643050"/>
            <a:ext cx="39084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Probability – </a:t>
            </a:r>
            <a:r>
              <a:rPr lang="ru-RU" sz="2400" b="1" u="sng" dirty="0" smtClean="0">
                <a:latin typeface="Trebuchet MS" pitchFamily="34" charset="0"/>
              </a:rPr>
              <a:t>вероятность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285984" y="2143116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929322" y="2143116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422" y="2714620"/>
            <a:ext cx="29290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Trebuchet MS" pitchFamily="34" charset="0"/>
              </a:rPr>
              <a:t>уверенность,</a:t>
            </a:r>
            <a:br>
              <a:rPr lang="ru-RU" sz="2000" b="1" dirty="0" smtClean="0">
                <a:latin typeface="Trebuchet MS" pitchFamily="34" charset="0"/>
              </a:rPr>
            </a:br>
            <a:r>
              <a:rPr lang="ru-RU" sz="2000" b="1" dirty="0" smtClean="0">
                <a:latin typeface="Trebuchet MS" pitchFamily="34" charset="0"/>
              </a:rPr>
              <a:t>подкрепленная</a:t>
            </a:r>
            <a:br>
              <a:rPr lang="ru-RU" sz="2000" b="1" dirty="0" smtClean="0">
                <a:latin typeface="Trebuchet MS" pitchFamily="34" charset="0"/>
              </a:rPr>
            </a:br>
            <a:r>
              <a:rPr lang="ru-RU" sz="2000" b="1" dirty="0" smtClean="0">
                <a:latin typeface="Trebuchet MS" pitchFamily="34" charset="0"/>
              </a:rPr>
              <a:t>какими-либо </a:t>
            </a:r>
            <a:r>
              <a:rPr lang="ru-RU" sz="2000" b="1" dirty="0" smtClean="0">
                <a:solidFill>
                  <a:srgbClr val="00B0F0"/>
                </a:solidFill>
                <a:latin typeface="Trebuchet MS" pitchFamily="34" charset="0"/>
              </a:rPr>
              <a:t>фактами</a:t>
            </a:r>
            <a:endParaRPr lang="ru-RU" sz="2000" b="1" dirty="0">
              <a:solidFill>
                <a:srgbClr val="00B0F0"/>
              </a:solidFill>
              <a:latin typeface="Trebuchet MS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15074" y="2714620"/>
            <a:ext cx="21146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Trebuchet MS" pitchFamily="34" charset="0"/>
              </a:rPr>
              <a:t>возможность</a:t>
            </a:r>
            <a:br>
              <a:rPr lang="ru-RU" sz="2000" b="1" dirty="0" smtClean="0">
                <a:latin typeface="Trebuchet MS" pitchFamily="34" charset="0"/>
              </a:rPr>
            </a:br>
            <a:r>
              <a:rPr lang="ru-RU" sz="2000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  <a:t>возможно да, а</a:t>
            </a:r>
            <a:br>
              <a:rPr lang="ru-RU" sz="2000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</a:br>
            <a:r>
              <a:rPr lang="ru-RU" sz="2000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rPr>
              <a:t>возможно нет…</a:t>
            </a:r>
            <a:endParaRPr lang="ru-RU" sz="2000" b="1" dirty="0">
              <a:solidFill>
                <a:schemeClr val="bg1">
                  <a:lumMod val="6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29301" y="3714752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latin typeface="Trebuchet MS" pitchFamily="34" charset="0"/>
              </a:rPr>
              <a:t>m</a:t>
            </a:r>
            <a:r>
              <a:rPr lang="en-US" sz="2400" b="1" u="sng" dirty="0" smtClean="0">
                <a:latin typeface="Trebuchet MS" pitchFamily="34" charset="0"/>
              </a:rPr>
              <a:t>ust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85984" y="3714752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latin typeface="Trebuchet MS" pitchFamily="34" charset="0"/>
              </a:rPr>
              <a:t>c</a:t>
            </a:r>
            <a:r>
              <a:rPr lang="en-US" sz="2400" b="1" u="sng" dirty="0" smtClean="0">
                <a:latin typeface="Trebuchet MS" pitchFamily="34" charset="0"/>
              </a:rPr>
              <a:t>an’t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84794" y="3714752"/>
            <a:ext cx="2930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may</a:t>
            </a:r>
            <a:r>
              <a:rPr lang="en-US" sz="2400" b="1" dirty="0" smtClean="0">
                <a:latin typeface="Trebuchet MS" pitchFamily="34" charset="0"/>
              </a:rPr>
              <a:t>   </a:t>
            </a:r>
            <a:r>
              <a:rPr lang="en-US" sz="2400" b="1" u="sng" dirty="0" smtClean="0">
                <a:latin typeface="Trebuchet MS" pitchFamily="34" charset="0"/>
              </a:rPr>
              <a:t>might</a:t>
            </a:r>
            <a:r>
              <a:rPr lang="en-US" sz="2400" b="1" dirty="0" smtClean="0">
                <a:latin typeface="Trebuchet MS" pitchFamily="34" charset="0"/>
              </a:rPr>
              <a:t>   </a:t>
            </a:r>
            <a:r>
              <a:rPr lang="en-US" sz="2400" b="1" u="sng" dirty="0" smtClean="0">
                <a:latin typeface="Trebuchet MS" pitchFamily="34" charset="0"/>
              </a:rPr>
              <a:t>could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838" y="4406824"/>
            <a:ext cx="486222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B0F0"/>
                </a:solidFill>
                <a:latin typeface="Trebuchet MS" pitchFamily="34" charset="0"/>
              </a:rPr>
              <a:t>Jane got top marks</a:t>
            </a:r>
            <a:r>
              <a:rPr lang="en-US" sz="1600" dirty="0" smtClean="0">
                <a:latin typeface="Trebuchet MS" pitchFamily="34" charset="0"/>
              </a:rPr>
              <a:t> in her exams,</a:t>
            </a:r>
            <a:br>
              <a:rPr lang="en-US" sz="1600" dirty="0" smtClean="0">
                <a:latin typeface="Trebuchet MS" pitchFamily="34" charset="0"/>
              </a:rPr>
            </a:br>
            <a:r>
              <a:rPr lang="en-US" sz="1600" dirty="0" smtClean="0">
                <a:latin typeface="Trebuchet MS" pitchFamily="34" charset="0"/>
              </a:rPr>
              <a:t>she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must </a:t>
            </a:r>
            <a:r>
              <a:rPr lang="en-US" sz="1600" dirty="0" smtClean="0">
                <a:latin typeface="Trebuchet MS" pitchFamily="34" charset="0"/>
              </a:rPr>
              <a:t>be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 </a:t>
            </a:r>
            <a:r>
              <a:rPr lang="en-US" sz="1600" dirty="0" smtClean="0">
                <a:latin typeface="Trebuchet MS" pitchFamily="34" charset="0"/>
              </a:rPr>
              <a:t>very clever</a:t>
            </a:r>
          </a:p>
          <a:p>
            <a:r>
              <a:rPr lang="ru-RU" sz="1600" dirty="0" smtClean="0">
                <a:latin typeface="Trebuchet MS" pitchFamily="34" charset="0"/>
              </a:rPr>
              <a:t>У Джейн отличные оценки за экзамены.</a:t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Должно быть </a:t>
            </a:r>
            <a:r>
              <a:rPr lang="ru-RU" sz="1600" dirty="0" smtClean="0">
                <a:latin typeface="Trebuchet MS" pitchFamily="34" charset="0"/>
              </a:rPr>
              <a:t>она очень умная!</a:t>
            </a:r>
            <a:endParaRPr lang="en-US" sz="1600" dirty="0" smtClean="0">
              <a:latin typeface="Trebuchet MS" pitchFamily="34" charset="0"/>
            </a:endParaRPr>
          </a:p>
          <a:p>
            <a:endParaRPr lang="en-US" sz="1600" dirty="0">
              <a:latin typeface="Trebuchet MS" pitchFamily="34" charset="0"/>
            </a:endParaRPr>
          </a:p>
          <a:p>
            <a:r>
              <a:rPr lang="en-US" sz="1600" dirty="0" smtClean="0">
                <a:solidFill>
                  <a:srgbClr val="00B0F0"/>
                </a:solidFill>
                <a:latin typeface="Trebuchet MS" pitchFamily="34" charset="0"/>
              </a:rPr>
              <a:t>Mike studied hard for his exams, but</a:t>
            </a:r>
            <a:br>
              <a:rPr lang="en-US" sz="1600" dirty="0" smtClean="0">
                <a:solidFill>
                  <a:srgbClr val="00B0F0"/>
                </a:solidFill>
                <a:latin typeface="Trebuchet MS" pitchFamily="34" charset="0"/>
              </a:rPr>
            </a:br>
            <a:r>
              <a:rPr lang="en-US" sz="1600" dirty="0" smtClean="0">
                <a:solidFill>
                  <a:srgbClr val="00B0F0"/>
                </a:solidFill>
                <a:latin typeface="Trebuchet MS" pitchFamily="34" charset="0"/>
              </a:rPr>
              <a:t>he got poor marks</a:t>
            </a:r>
            <a:r>
              <a:rPr lang="en-US" sz="1600" dirty="0" smtClean="0">
                <a:latin typeface="Trebuchet MS" pitchFamily="34" charset="0"/>
              </a:rPr>
              <a:t>. He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can’t</a:t>
            </a:r>
            <a:r>
              <a:rPr lang="en-US" sz="1600" dirty="0" smtClean="0">
                <a:latin typeface="Trebuchet MS" pitchFamily="34" charset="0"/>
              </a:rPr>
              <a:t> be very clever.</a:t>
            </a:r>
            <a:r>
              <a:rPr lang="ru-RU" sz="1600" dirty="0" smtClean="0">
                <a:latin typeface="Trebuchet MS" pitchFamily="34" charset="0"/>
              </a:rPr>
              <a:t/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latin typeface="Trebuchet MS" pitchFamily="34" charset="0"/>
              </a:rPr>
              <a:t>Майк много учит к экзаменам, но оценки плохие</a:t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Должно быть </a:t>
            </a:r>
            <a:r>
              <a:rPr lang="ru-RU" sz="1600" dirty="0" smtClean="0">
                <a:latin typeface="Trebuchet MS" pitchFamily="34" charset="0"/>
              </a:rPr>
              <a:t>он не особо умный.</a:t>
            </a:r>
            <a:endParaRPr lang="ru-RU" sz="1600" dirty="0">
              <a:latin typeface="Trebuchet MS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29256" y="4415861"/>
            <a:ext cx="28167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Trebuchet MS" pitchFamily="34" charset="0"/>
              </a:rPr>
              <a:t>- Where is mum?</a:t>
            </a:r>
          </a:p>
          <a:p>
            <a:r>
              <a:rPr lang="en-US" sz="1600" dirty="0" smtClean="0">
                <a:latin typeface="Trebuchet MS" pitchFamily="34" charset="0"/>
              </a:rPr>
              <a:t>- She </a:t>
            </a:r>
            <a:r>
              <a:rPr lang="en-US" sz="1600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might be </a:t>
            </a:r>
            <a:r>
              <a:rPr lang="en-US" sz="1600" dirty="0" smtClean="0">
                <a:latin typeface="Trebuchet MS" pitchFamily="34" charset="0"/>
              </a:rPr>
              <a:t>in the garden</a:t>
            </a:r>
          </a:p>
          <a:p>
            <a:endParaRPr lang="en-US" sz="1600" dirty="0" smtClean="0">
              <a:latin typeface="Trebuchet MS" pitchFamily="34" charset="0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Trebuchet MS" pitchFamily="34" charset="0"/>
              </a:rPr>
              <a:t> Где мама?</a:t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latin typeface="Trebuchet MS" pitchFamily="34" charset="0"/>
              </a:rPr>
              <a:t>- Она </a:t>
            </a: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может быть </a:t>
            </a:r>
            <a:r>
              <a:rPr lang="ru-RU" sz="1600" dirty="0" smtClean="0">
                <a:latin typeface="Trebuchet MS" pitchFamily="34" charset="0"/>
              </a:rPr>
              <a:t>в саду.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429256" y="5812713"/>
            <a:ext cx="37497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latin typeface="Trebuchet MS" pitchFamily="34" charset="0"/>
              </a:rPr>
              <a:t>If we don't hurry, we 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could</a:t>
            </a:r>
            <a:r>
              <a:rPr lang="en-US" sz="1600" dirty="0" smtClean="0">
                <a:latin typeface="Trebuchet MS" pitchFamily="34" charset="0"/>
              </a:rPr>
              <a:t> be late.</a:t>
            </a:r>
          </a:p>
          <a:p>
            <a:r>
              <a:rPr lang="ru-RU" sz="1600" dirty="0" smtClean="0">
                <a:latin typeface="Trebuchet MS" pitchFamily="34" charset="0"/>
              </a:rPr>
              <a:t>Если не поторопимся – мы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возможно</a:t>
            </a:r>
            <a:r>
              <a:rPr lang="ru-RU" sz="1600" dirty="0" smtClean="0">
                <a:latin typeface="Trebuchet MS" pitchFamily="34" charset="0"/>
              </a:rPr>
              <a:t/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latin typeface="Trebuchet MS" pitchFamily="34" charset="0"/>
              </a:rPr>
              <a:t>опоздаем.</a:t>
            </a:r>
            <a:endParaRPr lang="ru-RU" sz="16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1c7df095bf45aa82ecb8eed14b8a6cbe22a9da8f8939648f1f58e0e8e1123f0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-24"/>
            <a:ext cx="1714512" cy="171451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63822" y="1643050"/>
            <a:ext cx="39084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Probability – </a:t>
            </a:r>
            <a:r>
              <a:rPr lang="ru-RU" sz="2400" b="1" u="sng" dirty="0" smtClean="0">
                <a:latin typeface="Trebuchet MS" pitchFamily="34" charset="0"/>
              </a:rPr>
              <a:t>вероятность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14348" y="2214554"/>
            <a:ext cx="80010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Could | Might | Would + </a:t>
            </a:r>
            <a:r>
              <a:rPr lang="ru-RU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перфектный инфинитив</a:t>
            </a:r>
            <a:r>
              <a:rPr lang="ru-RU" b="1" dirty="0" smtClean="0">
                <a:latin typeface="Trebuchet MS" pitchFamily="34" charset="0"/>
              </a:rPr>
              <a:t>:</a:t>
            </a:r>
          </a:p>
          <a:p>
            <a:endParaRPr lang="ru-RU" b="1" dirty="0" smtClean="0">
              <a:latin typeface="Trebuchet MS" pitchFamily="34" charset="0"/>
            </a:endParaRPr>
          </a:p>
          <a:p>
            <a:r>
              <a:rPr lang="en-US" b="1" dirty="0" smtClean="0">
                <a:latin typeface="Trebuchet MS" pitchFamily="34" charset="0"/>
              </a:rPr>
              <a:t>could </a:t>
            </a:r>
            <a:r>
              <a:rPr lang="en-US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have made</a:t>
            </a:r>
            <a:r>
              <a:rPr lang="en-US" b="1" dirty="0" smtClean="0">
                <a:latin typeface="Trebuchet MS" pitchFamily="34" charset="0"/>
              </a:rPr>
              <a:t>, might </a:t>
            </a:r>
            <a:r>
              <a:rPr lang="en-US" b="1" u="sng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have been</a:t>
            </a:r>
          </a:p>
          <a:p>
            <a:endParaRPr lang="en-US" b="1" u="sng" dirty="0">
              <a:solidFill>
                <a:schemeClr val="accent3">
                  <a:lumMod val="75000"/>
                </a:schemeClr>
              </a:solidFill>
              <a:latin typeface="Trebuchet MS" pitchFamily="34" charset="0"/>
            </a:endParaRPr>
          </a:p>
          <a:p>
            <a:r>
              <a:rPr lang="ru-RU" b="1" dirty="0" smtClean="0">
                <a:latin typeface="Trebuchet MS" pitchFamily="34" charset="0"/>
              </a:rPr>
              <a:t>Довольно таки сложно для понимания. Во-первых это всегда</a:t>
            </a:r>
            <a:br>
              <a:rPr lang="ru-RU" b="1" dirty="0" smtClean="0">
                <a:latin typeface="Trebuchet MS" pitchFamily="34" charset="0"/>
              </a:rPr>
            </a:br>
            <a:r>
              <a:rPr lang="ru-RU" b="1" u="sng" dirty="0" smtClean="0">
                <a:solidFill>
                  <a:srgbClr val="FF0000"/>
                </a:solidFill>
                <a:latin typeface="Trebuchet MS" pitchFamily="34" charset="0"/>
              </a:rPr>
              <a:t>о прошлых событиях</a:t>
            </a:r>
            <a:r>
              <a:rPr lang="ru-RU" b="1" dirty="0" smtClean="0">
                <a:latin typeface="Trebuchet MS" pitchFamily="34" charset="0"/>
              </a:rPr>
              <a:t>, которые так и не произошли, но были возможны. </a:t>
            </a:r>
          </a:p>
          <a:p>
            <a:endParaRPr lang="ru-RU" b="1" dirty="0">
              <a:latin typeface="Trebuchet MS" pitchFamily="34" charset="0"/>
            </a:endParaRPr>
          </a:p>
          <a:p>
            <a:r>
              <a:rPr lang="ru-RU" b="1" dirty="0" smtClean="0">
                <a:latin typeface="Trebuchet MS" pitchFamily="34" charset="0"/>
              </a:rPr>
              <a:t>Например: </a:t>
            </a:r>
            <a:r>
              <a:rPr lang="en-US" dirty="0">
                <a:latin typeface="Trebuchet MS" pitchFamily="34" charset="0"/>
              </a:rPr>
              <a:t>We 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could have gone</a:t>
            </a:r>
            <a:r>
              <a:rPr lang="en-US" dirty="0">
                <a:latin typeface="Trebuchet MS" pitchFamily="34" charset="0"/>
              </a:rPr>
              <a:t>, but we didn't</a:t>
            </a:r>
            <a:r>
              <a:rPr lang="en-US" dirty="0" smtClean="0">
                <a:latin typeface="Trebuchet MS" pitchFamily="34" charset="0"/>
              </a:rPr>
              <a:t>.</a:t>
            </a:r>
            <a:r>
              <a:rPr lang="ru-RU" dirty="0" smtClean="0">
                <a:latin typeface="Trebuchet MS" pitchFamily="34" charset="0"/>
              </a:rPr>
              <a:t> – Мы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могли</a:t>
            </a:r>
            <a:r>
              <a:rPr lang="ru-RU" dirty="0" smtClean="0">
                <a:latin typeface="Trebuchet MS" pitchFamily="34" charset="0"/>
              </a:rPr>
              <a:t> уйти, но не ушли. (они так и не ушли</a:t>
            </a:r>
            <a:r>
              <a:rPr lang="en-US" dirty="0" smtClean="0">
                <a:latin typeface="Trebuchet MS" pitchFamily="34" charset="0"/>
              </a:rPr>
              <a:t> </a:t>
            </a:r>
            <a:r>
              <a:rPr lang="ru-RU" dirty="0" smtClean="0">
                <a:latin typeface="Trebuchet MS" pitchFamily="34" charset="0"/>
              </a:rPr>
              <a:t>в итоге)</a:t>
            </a:r>
          </a:p>
          <a:p>
            <a:r>
              <a:rPr lang="en-US" dirty="0">
                <a:latin typeface="Trebuchet MS" pitchFamily="34" charset="0"/>
              </a:rPr>
              <a:t>I 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would have come</a:t>
            </a:r>
            <a:r>
              <a:rPr lang="en-US" dirty="0">
                <a:latin typeface="Trebuchet MS" pitchFamily="34" charset="0"/>
              </a:rPr>
              <a:t> but I was stuck in traffic</a:t>
            </a:r>
            <a:r>
              <a:rPr lang="en-US" dirty="0" smtClean="0">
                <a:latin typeface="Trebuchet MS" pitchFamily="34" charset="0"/>
              </a:rPr>
              <a:t>.</a:t>
            </a:r>
            <a:r>
              <a:rPr lang="ru-RU" dirty="0" smtClean="0">
                <a:latin typeface="Trebuchet MS" pitchFamily="34" charset="0"/>
              </a:rPr>
              <a:t> – Я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бы приехал</a:t>
            </a:r>
            <a:r>
              <a:rPr lang="ru-RU" dirty="0" smtClean="0">
                <a:latin typeface="Trebuchet MS" pitchFamily="34" charset="0"/>
              </a:rPr>
              <a:t>, но застрял в пробке.</a:t>
            </a:r>
            <a:r>
              <a:rPr lang="ru-RU" i="1" dirty="0" smtClean="0"/>
              <a:t> </a:t>
            </a:r>
            <a:r>
              <a:rPr lang="ru-RU" dirty="0" smtClean="0"/>
              <a:t> (мог бы приехать, но застрял и это не произошло)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493817d0eaa7cb558491a671708bf3e9ec06a8a6a065d96af97bda184b2508a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71414"/>
            <a:ext cx="1714512" cy="171451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0100" y="1714488"/>
            <a:ext cx="75376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Obligation – </a:t>
            </a:r>
            <a:r>
              <a:rPr lang="ru-RU" sz="2400" b="1" u="sng" dirty="0" smtClean="0">
                <a:latin typeface="Trebuchet MS" pitchFamily="34" charset="0"/>
              </a:rPr>
              <a:t>долг, обязательство, необходимость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rot="10800000" flipV="1">
            <a:off x="2265336" y="2285992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908674" y="2285992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64981" y="2957452"/>
            <a:ext cx="27783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B0F0"/>
                </a:solidFill>
                <a:latin typeface="Trebuchet MS" pitchFamily="34" charset="0"/>
              </a:rPr>
              <a:t>must             mustn’t</a:t>
            </a:r>
            <a:endParaRPr lang="ru-RU" sz="2000" b="1" dirty="0">
              <a:solidFill>
                <a:srgbClr val="00B0F0"/>
              </a:solidFill>
              <a:latin typeface="Trebuchet MS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8" y="2957452"/>
            <a:ext cx="2803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Trebuchet MS" pitchFamily="34" charset="0"/>
              </a:rPr>
              <a:t>have to      haven’t to</a:t>
            </a:r>
            <a:endParaRPr lang="ru-RU" sz="2000" b="1" dirty="0">
              <a:solidFill>
                <a:schemeClr val="bg1">
                  <a:lumMod val="65000"/>
                </a:schemeClr>
              </a:solidFill>
              <a:latin typeface="Trebuchet MS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499702" y="4643114"/>
            <a:ext cx="3285356" cy="1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1438" y="3357562"/>
            <a:ext cx="2000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dirty="0" smtClean="0"/>
              <a:t>Выражает строгое обязательство </a:t>
            </a:r>
            <a:br>
              <a:rPr lang="ru-RU" sz="1200" b="1" dirty="0" smtClean="0"/>
            </a:br>
            <a:r>
              <a:rPr lang="ru-RU" sz="1200" b="1" dirty="0" smtClean="0"/>
              <a:t>и крайнюю необходимость</a:t>
            </a:r>
            <a:br>
              <a:rPr lang="ru-RU" sz="1200" b="1" dirty="0" smtClean="0"/>
            </a:br>
            <a:r>
              <a:rPr lang="ru-RU" sz="1200" b="1" dirty="0" smtClean="0"/>
              <a:t>выполняемого</a:t>
            </a:r>
            <a:r>
              <a:rPr lang="ru-RU" sz="1200" b="1" dirty="0"/>
              <a:t> </a:t>
            </a:r>
            <a:r>
              <a:rPr lang="ru-RU" sz="1200" b="1" dirty="0" smtClean="0"/>
              <a:t>действия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3438" y="3357562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dirty="0" smtClean="0"/>
              <a:t>Выражает необходимость</a:t>
            </a:r>
            <a:br>
              <a:rPr lang="ru-RU" sz="1200" b="1" dirty="0" smtClean="0"/>
            </a:br>
            <a:r>
              <a:rPr lang="ru-RU" sz="1200" b="1" u="sng" dirty="0" smtClean="0">
                <a:solidFill>
                  <a:schemeClr val="accent2">
                    <a:lumMod val="75000"/>
                  </a:schemeClr>
                </a:solidFill>
              </a:rPr>
              <a:t>обусловленную обстоятельствами </a:t>
            </a:r>
            <a:r>
              <a:rPr lang="ru-RU" sz="1200" b="1" dirty="0" smtClean="0"/>
              <a:t>– законом, правилами, другими лицами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72330" y="3357562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Выражает отсутствие </a:t>
            </a:r>
            <a:r>
              <a:rPr lang="ru-RU" sz="1200" b="1" dirty="0" smtClean="0"/>
              <a:t>необходимости</a:t>
            </a:r>
            <a:endParaRPr lang="en-US" sz="1200" b="1" dirty="0" smtClean="0"/>
          </a:p>
          <a:p>
            <a:endParaRPr lang="en-US" sz="1200" b="1" dirty="0" smtClean="0"/>
          </a:p>
          <a:p>
            <a:r>
              <a:rPr lang="en-US" sz="1200" b="1" dirty="0" smtClean="0"/>
              <a:t>= don’t need, needn’t</a:t>
            </a:r>
            <a:endParaRPr lang="ru-RU" sz="1200" b="1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2214546" y="3357562"/>
            <a:ext cx="2214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Выражает запрет</a:t>
            </a: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5400000">
            <a:off x="5357088" y="4642717"/>
            <a:ext cx="3286149" cy="1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071538" y="3355974"/>
            <a:ext cx="700092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4314" y="4429132"/>
            <a:ext cx="2000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If pain persists, 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must</a:t>
            </a:r>
            <a:r>
              <a:rPr lang="en-US" sz="1600" b="1" dirty="0" smtClean="0"/>
              <a:t> see a doctor.</a:t>
            </a:r>
          </a:p>
          <a:p>
            <a:endParaRPr lang="en-US" sz="1600" b="1" dirty="0" smtClean="0"/>
          </a:p>
          <a:p>
            <a:r>
              <a:rPr lang="ru-RU" sz="1600" b="1" dirty="0" smtClean="0"/>
              <a:t>Если боль не прекратится, ты</a:t>
            </a:r>
            <a:br>
              <a:rPr lang="ru-RU" sz="1600" b="1" dirty="0" smtClean="0"/>
            </a:b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должен</a:t>
            </a:r>
            <a:r>
              <a:rPr lang="ru-RU" sz="1600" b="1" dirty="0" smtClean="0"/>
              <a:t> посетить</a:t>
            </a:r>
            <a:br>
              <a:rPr lang="ru-RU" sz="1600" b="1" dirty="0" smtClean="0"/>
            </a:br>
            <a:r>
              <a:rPr lang="ru-RU" sz="1600" b="1" dirty="0" smtClean="0"/>
              <a:t>врача.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14578" y="4431108"/>
            <a:ext cx="2000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mustn’t</a:t>
            </a:r>
            <a:r>
              <a:rPr lang="en-US" sz="1600" b="1" dirty="0" smtClean="0"/>
              <a:t> touch the ball with your hands in football</a:t>
            </a:r>
            <a:r>
              <a:rPr lang="ru-RU" sz="1600" b="1" dirty="0" smtClean="0"/>
              <a:t>.</a:t>
            </a:r>
            <a:endParaRPr lang="en-US" sz="1600" b="1" dirty="0" smtClean="0"/>
          </a:p>
          <a:p>
            <a:endParaRPr lang="en-US" sz="1600" b="1" dirty="0" smtClean="0"/>
          </a:p>
          <a:p>
            <a:r>
              <a:rPr lang="ru-RU" sz="1600" b="1" dirty="0" smtClean="0"/>
              <a:t>В футболе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нельзя</a:t>
            </a:r>
            <a:r>
              <a:rPr lang="ru-RU" sz="1600" b="1" dirty="0" smtClean="0"/>
              <a:t> трогать мяч руками.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72330" y="4429132"/>
            <a:ext cx="20002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Students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don’t have to </a:t>
            </a:r>
            <a:r>
              <a:rPr lang="en-US" sz="1600" b="1" dirty="0" smtClean="0"/>
              <a:t>learn Latin at school this days.</a:t>
            </a:r>
          </a:p>
          <a:p>
            <a:endParaRPr lang="en-US" sz="1600" b="1" dirty="0" smtClean="0"/>
          </a:p>
          <a:p>
            <a:r>
              <a:rPr lang="ru-RU" sz="1600" b="1" dirty="0" smtClean="0"/>
              <a:t>В наши дни, ученикам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не надо </a:t>
            </a:r>
            <a:r>
              <a:rPr lang="ru-RU" sz="1600" b="1" dirty="0" smtClean="0"/>
              <a:t>учить латинский в школе.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57784" y="4429132"/>
            <a:ext cx="2000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/>
              <a:t>Students sometimes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have to </a:t>
            </a:r>
            <a:r>
              <a:rPr lang="en-US" sz="1600" b="1" dirty="0" smtClean="0"/>
              <a:t>go to school on Saturdays.</a:t>
            </a:r>
          </a:p>
          <a:p>
            <a:pPr algn="r"/>
            <a:endParaRPr lang="en-US" sz="1600" b="1" dirty="0" smtClean="0"/>
          </a:p>
          <a:p>
            <a:pPr algn="r"/>
            <a:r>
              <a:rPr lang="ru-RU" sz="1600" b="1" dirty="0" smtClean="0"/>
              <a:t>Ученикам иногда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приходится</a:t>
            </a:r>
            <a:r>
              <a:rPr lang="ru-RU" sz="1600" b="1" dirty="0" smtClean="0"/>
              <a:t> учиться по субботам.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rot="5400000">
            <a:off x="2930053" y="4643111"/>
            <a:ext cx="3285356" cy="146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19510" y="285728"/>
            <a:ext cx="35670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 smtClean="0">
                <a:latin typeface="Trebuchet MS" pitchFamily="34" charset="0"/>
              </a:rPr>
              <a:t>совет и рекомендация</a:t>
            </a:r>
          </a:p>
        </p:txBody>
      </p:sp>
      <p:pic>
        <p:nvPicPr>
          <p:cNvPr id="6" name="Рисунок 5" descr="82f32597f3d3261d4c73ecbee7596179909b5a114af65d745cdccba741011a05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214290"/>
            <a:ext cx="1444942" cy="144494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115317" y="857232"/>
            <a:ext cx="1125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should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857232"/>
            <a:ext cx="13885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latin typeface="Trebuchet MS" pitchFamily="34" charset="0"/>
              </a:rPr>
              <a:t>o</a:t>
            </a:r>
            <a:r>
              <a:rPr lang="en-US" sz="2400" b="1" u="sng" dirty="0" smtClean="0">
                <a:latin typeface="Trebuchet MS" pitchFamily="34" charset="0"/>
              </a:rPr>
              <a:t>ught to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6245" y="3362926"/>
            <a:ext cx="3347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>
                <a:latin typeface="Trebuchet MS" pitchFamily="34" charset="0"/>
              </a:rPr>
              <a:t>к</a:t>
            </a:r>
            <a:r>
              <a:rPr lang="ru-RU" sz="2400" b="1" u="sng" dirty="0" smtClean="0">
                <a:latin typeface="Trebuchet MS" pitchFamily="34" charset="0"/>
              </a:rPr>
              <a:t>ритика и замечания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43865" y="4000504"/>
            <a:ext cx="1125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>
                <a:latin typeface="Trebuchet MS" pitchFamily="34" charset="0"/>
              </a:rPr>
              <a:t>should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95484" y="4000504"/>
            <a:ext cx="13885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latin typeface="Trebuchet MS" pitchFamily="34" charset="0"/>
              </a:rPr>
              <a:t>o</a:t>
            </a:r>
            <a:r>
              <a:rPr lang="en-US" sz="2400" b="1" u="sng" dirty="0" smtClean="0">
                <a:latin typeface="Trebuchet MS" pitchFamily="34" charset="0"/>
              </a:rPr>
              <a:t>ught to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02365" y="4000504"/>
            <a:ext cx="9669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latin typeface="Trebuchet MS" pitchFamily="34" charset="0"/>
              </a:rPr>
              <a:t>c</a:t>
            </a:r>
            <a:r>
              <a:rPr lang="en-US" sz="2400" b="1" u="sng" dirty="0" smtClean="0">
                <a:latin typeface="Trebuchet MS" pitchFamily="34" charset="0"/>
              </a:rPr>
              <a:t>ould</a:t>
            </a:r>
            <a:endParaRPr lang="ru-RU" sz="2400" b="1" u="sng" dirty="0" smtClean="0">
              <a:latin typeface="Trebuchet MS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38577" y="1676933"/>
            <a:ext cx="32481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- I saw a robbery!</a:t>
            </a:r>
            <a:br>
              <a:rPr lang="en-US" sz="1600" dirty="0" smtClean="0"/>
            </a:br>
            <a:r>
              <a:rPr lang="en-US" sz="1600" dirty="0" smtClean="0"/>
              <a:t>- 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ought to </a:t>
            </a:r>
            <a:r>
              <a:rPr lang="en-US" sz="1600" dirty="0" smtClean="0"/>
              <a:t>report it to the police!</a:t>
            </a:r>
          </a:p>
          <a:p>
            <a:endParaRPr lang="en-US" sz="1600" dirty="0" smtClean="0"/>
          </a:p>
          <a:p>
            <a:r>
              <a:rPr lang="en-US" sz="1600" dirty="0" smtClean="0"/>
              <a:t>- </a:t>
            </a:r>
            <a:r>
              <a:rPr lang="ru-RU" sz="1600" dirty="0" smtClean="0"/>
              <a:t>Я был свидетелем ограбления!</a:t>
            </a:r>
          </a:p>
          <a:p>
            <a:r>
              <a:rPr lang="ru-RU" sz="1600" dirty="0" smtClean="0"/>
              <a:t>- Ты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должен</a:t>
            </a:r>
            <a:r>
              <a:rPr lang="ru-RU" sz="1600" dirty="0" smtClean="0"/>
              <a:t> сообщить в полицию!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1057989" y="1676933"/>
            <a:ext cx="31568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 smtClean="0"/>
              <a:t>- I’ve got a toothache!</a:t>
            </a:r>
          </a:p>
          <a:p>
            <a:pPr algn="r">
              <a:buFontTx/>
              <a:buChar char="-"/>
            </a:pPr>
            <a:r>
              <a:rPr lang="en-US" sz="1600" dirty="0" smtClean="0"/>
              <a:t>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should </a:t>
            </a:r>
            <a:r>
              <a:rPr lang="en-US" sz="1600" dirty="0" smtClean="0"/>
              <a:t>go to the dentist.</a:t>
            </a:r>
          </a:p>
          <a:p>
            <a:pPr algn="r">
              <a:buFontTx/>
              <a:buChar char="-"/>
            </a:pPr>
            <a:endParaRPr lang="en-US" sz="1600" dirty="0" smtClean="0"/>
          </a:p>
          <a:p>
            <a:pPr algn="r">
              <a:buFontTx/>
              <a:buChar char="-"/>
            </a:pPr>
            <a:r>
              <a:rPr lang="ru-RU" sz="1600" dirty="0" smtClean="0"/>
              <a:t>У меня болит зуб!</a:t>
            </a:r>
          </a:p>
          <a:p>
            <a:pPr algn="r">
              <a:buFontTx/>
              <a:buChar char="-"/>
            </a:pPr>
            <a:r>
              <a:rPr lang="ru-RU" sz="1600" dirty="0" smtClean="0"/>
              <a:t> Тебе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следует</a:t>
            </a:r>
            <a:r>
              <a:rPr lang="ru-RU" sz="1600" dirty="0" smtClean="0"/>
              <a:t> обратиться к врачу.</a:t>
            </a:r>
            <a:endParaRPr lang="ru-RU" sz="1600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3250397" y="2035960"/>
            <a:ext cx="2357455" cy="1588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770157" y="4572008"/>
            <a:ext cx="515929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Tx/>
              <a:buChar char="-"/>
            </a:pPr>
            <a:r>
              <a:rPr lang="ru-RU" sz="1600" dirty="0" smtClean="0"/>
              <a:t> </a:t>
            </a:r>
            <a:r>
              <a:rPr lang="en-US" sz="1600" dirty="0" smtClean="0"/>
              <a:t>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could</a:t>
            </a:r>
            <a:r>
              <a:rPr lang="en-US" sz="1600" dirty="0" smtClean="0"/>
              <a:t> be more polite with her.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 Мог бы </a:t>
            </a:r>
            <a:r>
              <a:rPr lang="ru-RU" sz="1600" dirty="0" smtClean="0"/>
              <a:t>быть повежливее с ней.</a:t>
            </a:r>
          </a:p>
          <a:p>
            <a:pPr algn="ctr">
              <a:buFontTx/>
              <a:buChar char="-"/>
            </a:pPr>
            <a:endParaRPr lang="ru-RU" sz="1600" dirty="0" smtClean="0"/>
          </a:p>
          <a:p>
            <a:pPr algn="ctr">
              <a:buFontTx/>
              <a:buChar char="-"/>
            </a:pPr>
            <a:r>
              <a:rPr lang="en-US" sz="1600" dirty="0" smtClean="0"/>
              <a:t> 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should</a:t>
            </a:r>
            <a:r>
              <a:rPr lang="en-US" sz="1600" dirty="0" smtClean="0"/>
              <a:t> be more patient.</a:t>
            </a:r>
          </a:p>
          <a:p>
            <a:pPr algn="ctr">
              <a:buFontTx/>
              <a:buChar char="-"/>
            </a:pPr>
            <a:r>
              <a:rPr lang="en-US" sz="1600" dirty="0" smtClean="0"/>
              <a:t> </a:t>
            </a:r>
            <a:r>
              <a:rPr lang="ru-RU" sz="1600" dirty="0" smtClean="0"/>
              <a:t>Тебе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следует</a:t>
            </a:r>
            <a:r>
              <a:rPr lang="ru-RU" sz="1600" dirty="0" smtClean="0"/>
              <a:t> быть более терпеливым.</a:t>
            </a:r>
          </a:p>
          <a:p>
            <a:pPr algn="ctr">
              <a:buFontTx/>
              <a:buChar char="-"/>
            </a:pPr>
            <a:endParaRPr lang="ru-RU" sz="1600" dirty="0" smtClean="0"/>
          </a:p>
          <a:p>
            <a:pPr algn="ctr">
              <a:buFontTx/>
              <a:buChar char="-"/>
            </a:pPr>
            <a:r>
              <a:rPr lang="ru-RU" sz="1600" dirty="0" smtClean="0"/>
              <a:t> </a:t>
            </a:r>
            <a:r>
              <a:rPr lang="en-US" sz="1600" dirty="0" smtClean="0"/>
              <a:t>You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ought to </a:t>
            </a:r>
            <a:r>
              <a:rPr lang="en-US" sz="1600" dirty="0" smtClean="0"/>
              <a:t>stop wasting parents’ money</a:t>
            </a:r>
          </a:p>
          <a:p>
            <a:pPr algn="ctr">
              <a:buFontTx/>
              <a:buChar char="-"/>
            </a:pPr>
            <a:r>
              <a:rPr lang="ru-RU" sz="1600" dirty="0" smtClean="0"/>
              <a:t> </a:t>
            </a:r>
            <a:r>
              <a:rPr lang="ru-RU" sz="1600" b="1" dirty="0" smtClean="0">
                <a:solidFill>
                  <a:schemeClr val="accent3">
                    <a:lumMod val="75000"/>
                  </a:schemeClr>
                </a:solidFill>
              </a:rPr>
              <a:t>Следует</a:t>
            </a:r>
            <a:r>
              <a:rPr lang="ru-RU" sz="1600" dirty="0" smtClean="0"/>
              <a:t> прекратить тратить деньги родителей впустую.</a:t>
            </a:r>
            <a:endParaRPr lang="ru-RU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398</Words>
  <Application>Microsoft Office PowerPoint</Application>
  <PresentationFormat>Экран (4:3)</PresentationFormat>
  <Paragraphs>115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Zacharynator</dc:creator>
  <cp:lastModifiedBy>Zacharynator</cp:lastModifiedBy>
  <cp:revision>50</cp:revision>
  <dcterms:created xsi:type="dcterms:W3CDTF">2020-04-21T09:48:52Z</dcterms:created>
  <dcterms:modified xsi:type="dcterms:W3CDTF">2020-05-08T12:03:17Z</dcterms:modified>
</cp:coreProperties>
</file>