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94" r:id="rId3"/>
    <p:sldId id="296" r:id="rId4"/>
    <p:sldId id="297" r:id="rId5"/>
    <p:sldId id="301" r:id="rId6"/>
    <p:sldId id="299" r:id="rId7"/>
    <p:sldId id="300" r:id="rId8"/>
    <p:sldId id="258" r:id="rId9"/>
    <p:sldId id="304" r:id="rId10"/>
    <p:sldId id="302" r:id="rId11"/>
    <p:sldId id="303" r:id="rId12"/>
    <p:sldId id="305" r:id="rId13"/>
    <p:sldId id="306" r:id="rId14"/>
    <p:sldId id="307" r:id="rId15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EE00"/>
    <a:srgbClr val="E3DE00"/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5" autoAdjust="0"/>
    <p:restoredTop sz="94660"/>
  </p:normalViewPr>
  <p:slideViewPr>
    <p:cSldViewPr>
      <p:cViewPr varScale="1">
        <p:scale>
          <a:sx n="52" d="100"/>
          <a:sy n="52" d="100"/>
        </p:scale>
        <p:origin x="-1579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32EBA31-60E7-4193-B4A4-3D64B9666919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7F03EDF-51CC-4F07-8442-94079CBEFC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58193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5596733-48A2-4FA7-90D5-5C397B8FA0EB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4275830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1F658-C293-41B2-87C3-80B8C9122B58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01512-3AAD-460B-A6C6-7507F06CB6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426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4643D-F6AC-4597-92FE-5781D8040A82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DA7D6-B323-48D8-A646-6B0ED3DD75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2596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CD54E-3200-490F-853E-07DB8C13CB0D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6C249-92A0-4FA2-90AB-03DC83727B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7518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1EFAB-7E4A-4150-B843-F2D8D0781ACF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B03FA-0683-4479-9132-8223F53709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6613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016F9-8440-43FB-8EE5-9118C19F61E9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41E24-D3E3-4297-BCB2-2826A1803F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2080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8EDEA-7FB8-4144-81C6-E78297411D0A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E82F4-B30A-4530-942F-A3FA9EFF8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2783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F9F5B-DD80-4B46-8FF1-4537089F92EB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50C4F-FD50-4597-9A54-E02CB6DB0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291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B8020-8C60-4910-BB3C-CBA06AB2773A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4A79F-C6AD-47E0-9144-EA47B51D89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7844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0D0D8-589C-44D4-98C3-1D3BDE43B743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51486-93D2-4AD0-BC05-1FB6A9DC83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130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75551-FD91-47C3-B4B4-83BE075CB20F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1284B-1C3B-48B3-9CB2-658A8F4E88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880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88BA7-C8A6-4F3B-915D-10F1D765BB22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4B42E-5D62-4208-9322-C0351C9E54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47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E91DEA-EF4E-4F4E-83C1-77D0B4A7F9C6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E109BB4-14DD-455E-8272-21E2774BE9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28.jpeg"/><Relationship Id="rId5" Type="http://schemas.openxmlformats.org/officeDocument/2006/relationships/image" Target="../media/image23.jpe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 l="10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8"/>
          <p:cNvGrpSpPr>
            <a:grpSpLocks/>
          </p:cNvGrpSpPr>
          <p:nvPr/>
        </p:nvGrpSpPr>
        <p:grpSpPr bwMode="auto">
          <a:xfrm>
            <a:off x="11113" y="0"/>
            <a:ext cx="1116012" cy="6858000"/>
            <a:chOff x="0" y="0"/>
            <a:chExt cx="793" cy="4320"/>
          </a:xfrm>
        </p:grpSpPr>
        <p:pic>
          <p:nvPicPr>
            <p:cNvPr id="3082" name="Picture 6" descr="Рисунок1"/>
            <p:cNvPicPr>
              <a:picLocks noChangeAspect="1" noChangeArrowheads="1"/>
            </p:cNvPicPr>
            <p:nvPr/>
          </p:nvPicPr>
          <p:blipFill>
            <a:blip r:embed="rId3" cstate="email">
              <a:lum contrast="18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706" y="2821"/>
              <a:ext cx="220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3" name="Picture 7" descr="Рисунок1"/>
            <p:cNvPicPr>
              <a:picLocks noChangeAspect="1" noChangeArrowheads="1"/>
            </p:cNvPicPr>
            <p:nvPr/>
          </p:nvPicPr>
          <p:blipFill>
            <a:blip r:embed="rId4" cstate="email">
              <a:lum contrast="18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661" y="661"/>
              <a:ext cx="211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5" name="Picture 16" descr="main1"/>
          <p:cNvPicPr>
            <a:picLocks noChangeAspect="1" noChangeArrowheads="1"/>
          </p:cNvPicPr>
          <p:nvPr/>
        </p:nvPicPr>
        <p:blipFill>
          <a:blip r:embed="rId5" cstate="print">
            <a:lum contrast="18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87450" y="5013325"/>
            <a:ext cx="6994525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6" name="Group 8"/>
          <p:cNvGrpSpPr>
            <a:grpSpLocks/>
          </p:cNvGrpSpPr>
          <p:nvPr/>
        </p:nvGrpSpPr>
        <p:grpSpPr bwMode="auto">
          <a:xfrm flipH="1">
            <a:off x="8027988" y="0"/>
            <a:ext cx="1116012" cy="6858000"/>
            <a:chOff x="0" y="0"/>
            <a:chExt cx="793" cy="4320"/>
          </a:xfrm>
        </p:grpSpPr>
        <p:pic>
          <p:nvPicPr>
            <p:cNvPr id="3080" name="Picture 6" descr="Рисунок1"/>
            <p:cNvPicPr>
              <a:picLocks noChangeAspect="1" noChangeArrowheads="1"/>
            </p:cNvPicPr>
            <p:nvPr/>
          </p:nvPicPr>
          <p:blipFill>
            <a:blip r:embed="rId3" cstate="email">
              <a:lum contrast="18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706" y="2821"/>
              <a:ext cx="220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Picture 7" descr="Рисунок1"/>
            <p:cNvPicPr>
              <a:picLocks noChangeAspect="1" noChangeArrowheads="1"/>
            </p:cNvPicPr>
            <p:nvPr/>
          </p:nvPicPr>
          <p:blipFill>
            <a:blip r:embed="rId4" cstate="email">
              <a:lum contrast="18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661" y="661"/>
              <a:ext cx="211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Rectangle 1"/>
          <p:cNvSpPr>
            <a:spLocks noChangeArrowheads="1"/>
          </p:cNvSpPr>
          <p:nvPr/>
        </p:nvSpPr>
        <p:spPr bwMode="auto">
          <a:xfrm>
            <a:off x="1116013" y="981075"/>
            <a:ext cx="6923087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200"/>
              </a:spcAft>
              <a:defRPr/>
            </a:pPr>
            <a:r>
              <a:rPr lang="ru-RU" sz="3600" b="1" i="1" u="sng" dirty="0">
                <a:solidFill>
                  <a:srgbClr val="F4E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Тема</a:t>
            </a:r>
            <a:r>
              <a:rPr lang="ru-RU" sz="3600" b="1" i="1" dirty="0">
                <a:solidFill>
                  <a:srgbClr val="F4E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:</a:t>
            </a:r>
          </a:p>
          <a:p>
            <a:pPr algn="ctr" eaLnBrk="1" hangingPunct="1">
              <a:defRPr/>
            </a:pPr>
            <a:r>
              <a:rPr lang="ru-RU" sz="5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Художественные </a:t>
            </a:r>
            <a:r>
              <a:rPr lang="ru-RU" sz="5400" b="1" i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промыслы </a:t>
            </a:r>
            <a:r>
              <a:rPr lang="ru-RU" sz="5400" b="1" i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России 1 </a:t>
            </a:r>
            <a:endParaRPr lang="ru-RU" sz="54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875" y="620713"/>
            <a:ext cx="4498975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Народное искусство – основа национальной культуры, память человечества о своем прошлом. Русские народные промыслы — форма народного творчества, зародившегося много веков назад.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Народные художественные промыслы России -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неотъемлиемая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часть народной культуры.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 предстает как коллективный художник.</a:t>
            </a:r>
          </a:p>
        </p:txBody>
      </p:sp>
      <p:pic>
        <p:nvPicPr>
          <p:cNvPr id="5123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84663" y="333375"/>
            <a:ext cx="4919662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14850" y="3808413"/>
            <a:ext cx="4103688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363" y="333375"/>
            <a:ext cx="4679950" cy="6156325"/>
          </a:xfrm>
          <a:prstGeom prst="rect">
            <a:avLst/>
          </a:prstGeom>
        </p:spPr>
        <p:txBody>
          <a:bodyPr>
            <a:spAutoFit/>
          </a:bodyPr>
          <a:lstStyle>
            <a:lvl1pPr indent="1793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ctr" eaLnBrk="1" hangingPunct="1">
              <a:spcAft>
                <a:spcPts val="120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Неповторимые художественные изделия народных промыслов России любимы и широко известны, их высоко ценят за рубежом, они стали символами отечественной культуры, вкладом России во всемирное культурное наследие.</a:t>
            </a:r>
          </a:p>
          <a:p>
            <a:pPr indent="0" algn="ctr" eaLnBrk="1" hangingPunct="1"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Художественные промыслы в начале XX в. трансформировались в профессиональное декоративно-прикладное искусство.</a:t>
            </a:r>
          </a:p>
        </p:txBody>
      </p:sp>
      <p:pic>
        <p:nvPicPr>
          <p:cNvPr id="6147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79950" y="115888"/>
            <a:ext cx="4213225" cy="430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932363" y="4189413"/>
            <a:ext cx="24828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 descr="вологодское кр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35825" y="3965575"/>
            <a:ext cx="1511300" cy="245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-19050" y="2570163"/>
            <a:ext cx="91440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Декоративно-прикладное искусство окончательно сложи­лось при выделении ремесла в самостоятельную отрасль производ­ства. Сегодня ДПИ вместе с архитек­турой и дизайном влияет на эстетическую организацию среды и эс­тетическое воспитание человека. </a:t>
            </a:r>
          </a:p>
        </p:txBody>
      </p:sp>
      <p:pic>
        <p:nvPicPr>
          <p:cNvPr id="7171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0663" y="103188"/>
            <a:ext cx="8815387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7950" y="4425950"/>
            <a:ext cx="892175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50" y="117475"/>
            <a:ext cx="9144000" cy="31448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spcAft>
                <a:spcPts val="0"/>
              </a:spcAft>
              <a:defRPr/>
            </a:pPr>
            <a:r>
              <a:rPr lang="ru-RU" sz="25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Классификация декоративно-прикладного искусства</a:t>
            </a:r>
          </a:p>
          <a:p>
            <a:pPr marL="468000" indent="-324000" eaLnBrk="1" hangingPunct="1">
              <a:lnSpc>
                <a:spcPts val="26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По функциональному признаку </a:t>
            </a: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(мебель, посуда, ювелирные изделия, кухонная утварь, орудия труда, оружие, игрушки).</a:t>
            </a:r>
          </a:p>
          <a:p>
            <a:pPr marL="468000" indent="-324000" eaLnBrk="1" hangingPunct="1">
              <a:lnSpc>
                <a:spcPts val="26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По материалу </a:t>
            </a: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(металл, дерево, керамика, стекло, текстиль, эмаль, лаки).</a:t>
            </a:r>
          </a:p>
          <a:p>
            <a:pPr marL="468000" indent="-324000" eaLnBrk="1" hangingPunct="1">
              <a:lnSpc>
                <a:spcPts val="2600"/>
              </a:lnSpc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По технике выполнения </a:t>
            </a: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(резьба, роспись, ковка, чеканка, литье, лепка, кружевоплетение, ковроткачество, тиснение).</a:t>
            </a:r>
          </a:p>
        </p:txBody>
      </p:sp>
      <p:pic>
        <p:nvPicPr>
          <p:cNvPr id="8195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30325" y="4071938"/>
            <a:ext cx="2292350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2" descr="http://static1.ozone.ru/multimedia/audio_cd_covers/c300/100522656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0488" y="3357563"/>
            <a:ext cx="226695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 descr="http://cultinfo.ru/decor/vids/utvar/img/00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359525" y="4270375"/>
            <a:ext cx="1712913" cy="253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Рисунок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32700" y="3198813"/>
            <a:ext cx="1500188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Рисунок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17938" y="4814888"/>
            <a:ext cx="2605087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Рисунок 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91113" y="2863850"/>
            <a:ext cx="2303462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8" descr="http://cs3.livemaster.ru/zhurnalfoto/2/7/0/130218181906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63825" y="3162300"/>
            <a:ext cx="2439988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http://nachalka373.ucoz.ru/8cc0138f1757cd9664309bbd8bcd1975_300_44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1725613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 descr="http://www.tgspa.ru/museum/gallery/promisel/yamal/salehard/ahmetzyanova/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93850" y="692150"/>
            <a:ext cx="2625725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 descr="http://i081.radikal.ru/1011/51/2ad9fcd7e3ad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067175" y="692150"/>
            <a:ext cx="1903413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 descr="http://www.advantour.com/img/armenia/kurd-arm-carpet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011863" y="1009650"/>
            <a:ext cx="14859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вологодское кр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4123"/>
          <a:stretch>
            <a:fillRect/>
          </a:stretch>
        </p:blipFill>
        <p:spPr bwMode="auto">
          <a:xfrm>
            <a:off x="7524750" y="915988"/>
            <a:ext cx="1552575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16" descr="http://enc.cap.ru/pics/%D0%B4%D0%B5%D0%BA_%D0%BF%D1%80.gif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23712" y="3889970"/>
            <a:ext cx="1709788" cy="2476436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http://static.diary.ru/userdir/4/9/3/5/493525/23778035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24050" y="3813175"/>
            <a:ext cx="2035175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4" name="Picture 22" descr="http://www.euronn.ru/Image/%D0%BA%D0%B0%D0%BC%D0%B5%D0%BD%D1%8C2.gif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49700" y="3860800"/>
            <a:ext cx="1558925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6" name="Picture 24" descr="http://img1.liveinternet.ru/images/attach/c/1/50/131/50131393_image001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86400" y="3762375"/>
            <a:ext cx="1822450" cy="269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0" name="Picture 28" descr="http://www.ctekloflower.ru/img/062_glass_flow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4669" y="3861048"/>
            <a:ext cx="1728924" cy="2525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0" y="304800"/>
            <a:ext cx="9144000" cy="46037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 традиционно сложились следующие виды ДПИ: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8425" y="3200400"/>
            <a:ext cx="13970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Керамика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19250" y="3141663"/>
            <a:ext cx="2600325" cy="706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и роспись по дереву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95738" y="3141663"/>
            <a:ext cx="1995487" cy="706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Лаковые миниатюры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951538" y="3244850"/>
            <a:ext cx="157321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Ткачество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702550" y="3244850"/>
            <a:ext cx="12731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Кружево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5750" y="6237288"/>
            <a:ext cx="140652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Вышивка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778000" y="6165850"/>
            <a:ext cx="19304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Ковка, литье, чеканка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79838" y="6165850"/>
            <a:ext cx="181927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по камню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364163" y="6227763"/>
            <a:ext cx="2132012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по кости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08850" y="6165850"/>
            <a:ext cx="1762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Изделия из стекла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588" y="184150"/>
            <a:ext cx="9144001" cy="58578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Кузнечных дел мастера</a:t>
            </a:r>
            <a:endParaRPr lang="ru-RU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11638" y="809625"/>
            <a:ext cx="4752975" cy="557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Ковка, литье, чеканка относятся к художественной обработке металла. </a:t>
            </a:r>
          </a:p>
          <a:p>
            <a:pPr algn="ctr">
              <a:spcAft>
                <a:spcPts val="120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Кузнец — мастер, занимающийся обработкой металла, одна из древнейших  профессий.</a:t>
            </a:r>
          </a:p>
          <a:p>
            <a:pPr algn="ctr">
              <a:spcAft>
                <a:spcPts val="120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Главный материал для работы кузнеца — металл. Кузнец может плавить металл, заливать его в форму, штамповать, волочить, гнуть, скручивать, ковать, чеканить и т. д.</a:t>
            </a:r>
          </a:p>
        </p:txBody>
      </p:sp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1200150" y="6086475"/>
            <a:ext cx="1919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Кузнец на Руси</a:t>
            </a:r>
          </a:p>
        </p:txBody>
      </p:sp>
      <p:pic>
        <p:nvPicPr>
          <p:cNvPr id="11269" name="Picture 7" descr="http://4.bp.blogspot.com/_hxQdDj9Vf5Q/S8fzap8EsqI/AAAAAAAACVM/LwMxm_TEBYM/s1600/kuznec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07504" y="758169"/>
            <a:ext cx="4315707" cy="545626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388" y="333375"/>
            <a:ext cx="4464050" cy="61547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Кузнечное ремесло включает свободную ковку, кузнечную сварку, литьё, горновую пайку меди, термическую обработку изделий и проч.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Ковка — основное техническое действие кузнеца. Ручная свободная ковка включает осадку, вытяжку, пробивку отверстий, сгибание, закручивание, отделку, насекание рисунка, набивку рельефа и фактуры, кузнечную сварку. </a:t>
            </a:r>
          </a:p>
        </p:txBody>
      </p:sp>
      <p:pic>
        <p:nvPicPr>
          <p:cNvPr id="12291" name="Picture 4" descr="http://customknife.ru/images/articles/nojiki_1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99992" y="3759316"/>
            <a:ext cx="4500562" cy="30480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6" descr="http://www.mae.com.ua/uploaded/Kuznya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788024" y="186503"/>
            <a:ext cx="4008806" cy="362780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43438" y="6280150"/>
            <a:ext cx="99695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Ковка </a:t>
            </a:r>
            <a:endParaRPr lang="ru-RU" sz="2000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3" y="260350"/>
            <a:ext cx="4895850" cy="623252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Aft>
                <a:spcPts val="200"/>
              </a:spcAft>
              <a:defRPr/>
            </a:pPr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Инструменты кузнеца: 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Молот, кувалда — массой  от 2 до 16 кг;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Кузнечные молотки — массой от 0,5 до 2 кг;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Ковочные молоты (также применяются гидравлические прессы);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Горн;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Наковальня;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Клещи;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Подкладной инструмент;</a:t>
            </a:r>
          </a:p>
          <a:p>
            <a:pPr marL="342900" indent="-342900">
              <a:lnSpc>
                <a:spcPts val="2700"/>
              </a:lnSpc>
              <a:spcAft>
                <a:spcPts val="2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Зубила, подсечки, пробой-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обжимки,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подбойники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342900" indent="-342900">
              <a:lnSpc>
                <a:spcPts val="2700"/>
              </a:lnSpc>
              <a:buFont typeface="Wingdings" panose="05000000000000000000" pitchFamily="2" charset="2"/>
              <a:buChar char="Ø"/>
              <a:defRPr/>
            </a:pP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Гвоздильни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различные оправки, плиты, вилки, скобы, конусы.</a:t>
            </a:r>
          </a:p>
        </p:txBody>
      </p:sp>
      <p:pic>
        <p:nvPicPr>
          <p:cNvPr id="13315" name="Picture 6" descr="Инструменты для обработки черных и цветных металлов: 1 - кузнечный молот, 2 - кузнечный молоток, 3 - кузнечные клещи большие, 4 - клещи малые, 5 - гвоздильня, 6 - кузнечная наковальня, 7 - фигурная наковальня, 8 - подсека, 9 - бородки, 10 - напильники, 11 - клещи-плоскогубцы, 12 - ювелирные тисочки, 13 - ювелирный пинцет, 14 - кузнечный пробойник, 15 - паяльник, 16 - кусачки, 17 - ювелирная наковальня, 18 - ножницы по металлу, 19 - зубила, 20 - молоток для чеканки, 21 - ювелирный молоток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02444" y="260648"/>
            <a:ext cx="4228844" cy="597639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Прямоугольник 3"/>
          <p:cNvSpPr>
            <a:spLocks noChangeArrowheads="1"/>
          </p:cNvSpPr>
          <p:nvPr/>
        </p:nvSpPr>
        <p:spPr bwMode="auto">
          <a:xfrm>
            <a:off x="5303838" y="6056313"/>
            <a:ext cx="33480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Инструменты для обработки металлов</a:t>
            </a:r>
          </a:p>
        </p:txBody>
      </p:sp>
      <p:pic>
        <p:nvPicPr>
          <p:cNvPr id="13318" name="Picture 2" descr="http://kovkafm.ru/images/article/instrumenty-kuznec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9058" y="663301"/>
            <a:ext cx="9130528" cy="607806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4113" y="409575"/>
            <a:ext cx="4179887" cy="286226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7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Кузнецы изготавливали огромное количество необходимых для существования человека предметов. Например: инструменты, оружие, строительные элементы украшения и т. д.</a:t>
            </a:r>
          </a:p>
        </p:txBody>
      </p:sp>
      <p:pic>
        <p:nvPicPr>
          <p:cNvPr id="14339" name="Picture 2" descr="http://www.gisfactory.com/wp-content/uploads/2879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347864" y="3541448"/>
            <a:ext cx="5583858" cy="319992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оружие,меч,кузнец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35062" y="116632"/>
            <a:ext cx="4940994" cy="344947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2875" y="3694113"/>
            <a:ext cx="3276600" cy="2759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ts val="26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Современные кузнецы занимаются, как правило, ручной художественной ковкой и чеканкой, изготавливают штучные изделия.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388" y="171450"/>
            <a:ext cx="8856662" cy="95408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Художественные изделия из металла мастеров Великого Устюга</a:t>
            </a:r>
            <a:endParaRPr lang="ru-RU" sz="28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125538"/>
            <a:ext cx="9144000" cy="1476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незапамятных времен серебру присваивались чудодейственные возможности. В Египте и Китае,     Индии и Персии благородным серебряным металлом исцеляли и простолюдинов, и царей.</a:t>
            </a:r>
          </a:p>
        </p:txBody>
      </p:sp>
      <p:sp>
        <p:nvSpPr>
          <p:cNvPr id="15364" name="Прямоугольник 3"/>
          <p:cNvSpPr>
            <a:spLocks noChangeArrowheads="1"/>
          </p:cNvSpPr>
          <p:nvPr/>
        </p:nvSpPr>
        <p:spPr bwMode="auto">
          <a:xfrm>
            <a:off x="1042988" y="6270625"/>
            <a:ext cx="1798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Руда серебра.</a:t>
            </a:r>
          </a:p>
        </p:txBody>
      </p:sp>
      <p:pic>
        <p:nvPicPr>
          <p:cNvPr id="15365" name="Picture 2" descr="File:Silver ore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9886" y="2636912"/>
            <a:ext cx="4032449" cy="378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Прямоугольник 4"/>
          <p:cNvSpPr>
            <a:spLocks noChangeArrowheads="1"/>
          </p:cNvSpPr>
          <p:nvPr/>
        </p:nvSpPr>
        <p:spPr bwMode="auto">
          <a:xfrm>
            <a:off x="5381625" y="6300788"/>
            <a:ext cx="2503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Серебро в слитках </a:t>
            </a:r>
          </a:p>
        </p:txBody>
      </p:sp>
      <p:pic>
        <p:nvPicPr>
          <p:cNvPr id="15367" name="Picture 4" descr="http://www.ru.all.biz/img/ru/catalog/1095238.jpe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057323" y="2708920"/>
            <a:ext cx="5086677" cy="3672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50825"/>
            <a:ext cx="9144000" cy="2170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Мастерами серебряного ремесла были ювелиры из Великого Новгорода, Москвы, и впоследствии эта техника была перенята мастерами из Великого Устюга – древнего русского города. Там овладели наиболее эффективной техникой «чернения по серебру», благодаря чему в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XVIIIв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этот северный город стал центром черневого искусства.</a:t>
            </a:r>
          </a:p>
        </p:txBody>
      </p:sp>
      <p:pic>
        <p:nvPicPr>
          <p:cNvPr id="16387" name="Picture 2" descr="http://www.ru.all.biz/img/ru/catalog/406789.jpe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046597" y="2444418"/>
            <a:ext cx="3088068" cy="327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3463" y="5586413"/>
            <a:ext cx="29511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Ювелирные украшения из Великого Устюга (серебро с чернью)</a:t>
            </a:r>
          </a:p>
        </p:txBody>
      </p:sp>
      <p:pic>
        <p:nvPicPr>
          <p:cNvPr id="16389" name="Picture 4" descr="http://www.gelos.ru/month/march2011month/bigimages/727-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448" y="2420888"/>
            <a:ext cx="6114025" cy="332306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9063" y="5586413"/>
            <a:ext cx="5876925" cy="922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Портсигар с черненым растительным декором и круглым медальоном. Серебро, литье, чернь, гравировка, монтировка. Великий Устюг. 1888г.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6363"/>
            <a:ext cx="9144000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Чернь — это своеобразная гравюра по металлу: сначала изделие гравируют, потом покрывают чернью (порошок), затем нагревают, чернь расплавляется, после того, как изделие остынет, его очищают и полируют. Исходным материалом здесь служит серебро, которое украшают чернью, а фон обычно покрывают позолотой</a:t>
            </a:r>
          </a:p>
        </p:txBody>
      </p:sp>
      <p:pic>
        <p:nvPicPr>
          <p:cNvPr id="17411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1560" y="2205376"/>
            <a:ext cx="6102026" cy="4608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588125" y="5229225"/>
            <a:ext cx="255587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Столовое серебро.</a:t>
            </a:r>
          </a:p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Северная Чернь, серебро, позолота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5263"/>
            <a:ext cx="9144000" cy="1822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Серебряный посох епископа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Варлаама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был выполнен мастером М.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Климшиным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1750 г. и является одним из лучших среди ранних произведений устюжских ювелиров, а стилевые особенности середины XVIII в. выражены здесь особенно ярко.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643688" y="4005263"/>
            <a:ext cx="2665412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 М.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Климшин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Посох епископа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Варлаама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Деталь. 1750 г. </a:t>
            </a:r>
          </a:p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Великий Устюг. Чернение по серебру, </a:t>
            </a:r>
          </a:p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гравировка, позолота</a:t>
            </a:r>
          </a:p>
        </p:txBody>
      </p:sp>
      <p:pic>
        <p:nvPicPr>
          <p:cNvPr id="18436" name="Picture 2" descr="http://www.booksite.ru/fulltext/mas/tera/rus/20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251520" y="1988840"/>
            <a:ext cx="6480720" cy="4680520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664</Words>
  <Application>Microsoft Office PowerPoint</Application>
  <PresentationFormat>Экран (4:3)</PresentationFormat>
  <Paragraphs>59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Светлана Чугунова</cp:lastModifiedBy>
  <cp:revision>129</cp:revision>
  <dcterms:created xsi:type="dcterms:W3CDTF">2011-01-07T08:26:38Z</dcterms:created>
  <dcterms:modified xsi:type="dcterms:W3CDTF">2020-04-14T02:04:42Z</dcterms:modified>
</cp:coreProperties>
</file>