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68" r:id="rId5"/>
    <p:sldId id="267" r:id="rId6"/>
    <p:sldId id="260" r:id="rId7"/>
    <p:sldId id="259" r:id="rId8"/>
    <p:sldId id="263" r:id="rId9"/>
    <p:sldId id="261" r:id="rId10"/>
    <p:sldId id="262" r:id="rId11"/>
    <p:sldId id="264" r:id="rId12"/>
    <p:sldId id="269" r:id="rId13"/>
    <p:sldId id="272" r:id="rId14"/>
    <p:sldId id="274" r:id="rId15"/>
    <p:sldId id="281" r:id="rId16"/>
    <p:sldId id="273" r:id="rId17"/>
    <p:sldId id="275" r:id="rId18"/>
    <p:sldId id="282" r:id="rId19"/>
    <p:sldId id="276" r:id="rId20"/>
    <p:sldId id="280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98" autoAdjust="0"/>
    <p:restoredTop sz="89065" autoAdjust="0"/>
  </p:normalViewPr>
  <p:slideViewPr>
    <p:cSldViewPr>
      <p:cViewPr varScale="1">
        <p:scale>
          <a:sx n="70" d="100"/>
          <a:sy n="70" d="100"/>
        </p:scale>
        <p:origin x="-82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99BE4-5B6E-4DE0-B303-565579C219CF}" type="datetimeFigureOut">
              <a:rPr lang="ru-RU"/>
              <a:pPr>
                <a:defRPr/>
              </a:pPr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C7C06-1A7A-439C-8598-9AD6FE90CC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15F36-D231-4DEC-A5DA-7ED53B6C131A}" type="datetimeFigureOut">
              <a:rPr lang="ru-RU"/>
              <a:pPr>
                <a:defRPr/>
              </a:pPr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4B512-7EDF-41F2-A0D5-20F4CF8771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2E7865-A580-4514-AE34-2111CD1C725E}" type="datetimeFigureOut">
              <a:rPr lang="ru-RU"/>
              <a:pPr>
                <a:defRPr/>
              </a:pPr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49288-207A-46C2-9E24-4ED255B48C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D426E0-5FC7-4F37-B028-8A3C50FB1261}" type="datetimeFigureOut">
              <a:rPr lang="ru-RU"/>
              <a:pPr>
                <a:defRPr/>
              </a:pPr>
              <a:t>13.11.2020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F90E3-F021-4D9F-AD00-AA7701BCA7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A7E274-F02B-4F99-AB2E-59C3F137553A}" type="datetimeFigureOut">
              <a:rPr lang="ru-RU"/>
              <a:pPr>
                <a:defRPr/>
              </a:pPr>
              <a:t>13.11.2020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89E33-86E4-4E48-85DB-18839117B8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B8AE8-B44E-488E-999E-0ADB482FE9EC}" type="datetimeFigureOut">
              <a:rPr lang="ru-RU"/>
              <a:pPr>
                <a:defRPr/>
              </a:pPr>
              <a:t>13.11.2020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F85B8-DC87-4A95-99A6-F9E5F1BA6E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AADAD8-5A87-4FE4-9BE3-93A8712BC9B9}" type="datetimeFigureOut">
              <a:rPr lang="ru-RU"/>
              <a:pPr>
                <a:defRPr/>
              </a:pPr>
              <a:t>13.11.2020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8ED41-7E6D-401D-A5AD-310CAD99F7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52F1D-6055-4A92-833D-DCC1BC34FF61}" type="datetimeFigureOut">
              <a:rPr lang="ru-RU"/>
              <a:pPr>
                <a:defRPr/>
              </a:pPr>
              <a:t>13.11.2020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5C7FB-4430-4D03-92D2-1A4ADBF16C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95A43-91BE-404B-B54A-E026E152E771}" type="datetimeFigureOut">
              <a:rPr lang="ru-RU"/>
              <a:pPr>
                <a:defRPr/>
              </a:pPr>
              <a:t>13.11.2020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D867C-6183-446F-BD6C-DEBADD75C7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D2CB2-A94D-46B6-81B0-1006A8A70894}" type="datetimeFigureOut">
              <a:rPr lang="ru-RU"/>
              <a:pPr>
                <a:defRPr/>
              </a:pPr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C040F-961F-4C34-B407-5D0BB26088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A17F7-6588-4834-96E8-5D6882F757FD}" type="datetimeFigureOut">
              <a:rPr lang="ru-RU"/>
              <a:pPr>
                <a:defRPr/>
              </a:pPr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C98D64-206B-4283-B2F4-8D51BD8B4D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14496-880B-4BAC-A0CA-77CF3CE2DD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B8DCD-8C4D-403E-9AA8-19B54C22C9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4152A58-CB06-4C06-9E59-F1CF95B82836}" type="datetimeFigureOut">
              <a:rPr lang="ru-RU"/>
              <a:pPr>
                <a:defRPr/>
              </a:pPr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847350B-77D2-4093-B38C-0C9C2A2175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  <p:sldLayoutId id="2147483825" r:id="rId12"/>
    <p:sldLayoutId id="2147483826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ru-RU" sz="6000" b="1" i="1" dirty="0" smtClean="0">
                <a:solidFill>
                  <a:srgbClr val="660033"/>
                </a:solidFill>
                <a:latin typeface="Monotype Corsiva" pitchFamily="66" charset="0"/>
              </a:rPr>
              <a:t>О – Ё после шипящих и Ц </a:t>
            </a:r>
            <a:endParaRPr lang="ru-RU" sz="6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Цели урока:</a:t>
            </a: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err="1" smtClean="0"/>
              <a:t>повторить</a:t>
            </a:r>
            <a:r>
              <a:rPr lang="en-US" smtClean="0"/>
              <a:t> и </a:t>
            </a:r>
            <a:r>
              <a:rPr lang="ru-RU" smtClean="0"/>
              <a:t>систематизирова</a:t>
            </a:r>
            <a:r>
              <a:rPr lang="en-US" smtClean="0"/>
              <a:t>ть </a:t>
            </a:r>
            <a:r>
              <a:rPr lang="ru-RU" smtClean="0"/>
              <a:t>правило о </a:t>
            </a:r>
            <a:r>
              <a:rPr lang="en-US" smtClean="0"/>
              <a:t>правописани</a:t>
            </a:r>
            <a:r>
              <a:rPr lang="ru-RU" smtClean="0"/>
              <a:t>и</a:t>
            </a:r>
            <a:r>
              <a:rPr lang="en-US" smtClean="0"/>
              <a:t> </a:t>
            </a:r>
            <a:r>
              <a:rPr lang="ru-RU" smtClean="0"/>
              <a:t> О-Ё</a:t>
            </a:r>
            <a:r>
              <a:rPr lang="en-US" smtClean="0"/>
              <a:t> после шипящих и Ц</a:t>
            </a:r>
            <a:r>
              <a:rPr lang="ru-RU" smtClean="0"/>
              <a:t>;</a:t>
            </a:r>
          </a:p>
          <a:p>
            <a:pPr eaLnBrk="1" hangingPunct="1"/>
            <a:r>
              <a:rPr lang="ru-RU" smtClean="0"/>
              <a:t>совершенствовать орфографические и  пунктуационные навыки  обучающихся с целью подготовки к ЕГЭ.</a:t>
            </a:r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579296" cy="4713387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 </a:t>
            </a:r>
            <a:r>
              <a:rPr lang="ru-RU" dirty="0" smtClean="0"/>
              <a:t> без</a:t>
            </a:r>
            <a:r>
              <a:rPr lang="ru-RU" dirty="0" smtClean="0"/>
              <a:t>..</a:t>
            </a:r>
            <a:r>
              <a:rPr lang="ru-RU" dirty="0" err="1" smtClean="0"/>
              <a:t>нициативный</a:t>
            </a:r>
            <a:r>
              <a:rPr lang="ru-RU" dirty="0" smtClean="0"/>
              <a:t>, без..сходность, с..</a:t>
            </a:r>
            <a:r>
              <a:rPr lang="ru-RU" dirty="0" err="1" smtClean="0"/>
              <a:t>змала</a:t>
            </a: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r>
              <a:rPr lang="ru-RU" dirty="0" err="1" smtClean="0"/>
              <a:t>предн</a:t>
            </a:r>
            <a:r>
              <a:rPr lang="ru-RU" dirty="0" smtClean="0"/>
              <a:t>..значение, под..рваться, пр..браться (в комнату)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пр..дать (форму), </a:t>
            </a:r>
            <a:r>
              <a:rPr lang="ru-RU" dirty="0" err="1" smtClean="0"/>
              <a:t>беспр</a:t>
            </a:r>
            <a:r>
              <a:rPr lang="ru-RU" dirty="0" smtClean="0"/>
              <a:t>..</a:t>
            </a:r>
            <a:r>
              <a:rPr lang="ru-RU" dirty="0" err="1" smtClean="0"/>
              <a:t>станный</a:t>
            </a:r>
            <a:r>
              <a:rPr lang="ru-RU" dirty="0" smtClean="0"/>
              <a:t>, </a:t>
            </a:r>
            <a:r>
              <a:rPr lang="ru-RU" dirty="0" err="1" smtClean="0"/>
              <a:t>непр</a:t>
            </a:r>
            <a:r>
              <a:rPr lang="ru-RU" dirty="0" smtClean="0"/>
              <a:t>..ложная (истина)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ни..</a:t>
            </a:r>
            <a:r>
              <a:rPr lang="ru-RU" dirty="0" err="1" smtClean="0"/>
              <a:t>провергнуть</a:t>
            </a:r>
            <a:r>
              <a:rPr lang="ru-RU" dirty="0" smtClean="0"/>
              <a:t>, не..</a:t>
            </a:r>
            <a:r>
              <a:rPr lang="ru-RU" dirty="0" err="1" smtClean="0"/>
              <a:t>доровится</a:t>
            </a:r>
            <a:r>
              <a:rPr lang="ru-RU" dirty="0" smtClean="0"/>
              <a:t>, и..</a:t>
            </a:r>
            <a:r>
              <a:rPr lang="ru-RU" dirty="0" err="1" smtClean="0"/>
              <a:t>подлобья</a:t>
            </a: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r>
              <a:rPr lang="ru-RU" dirty="0" err="1" smtClean="0"/>
              <a:t>кинос</a:t>
            </a:r>
            <a:r>
              <a:rPr lang="ru-RU" dirty="0" smtClean="0"/>
              <a:t>..ёмка, раз..ярённый, меж..ярусный</a:t>
            </a:r>
          </a:p>
          <a:p>
            <a:pPr marL="742950" indent="-742950" eaLnBrk="1" hangingPunct="1">
              <a:buFont typeface="+mj-lt"/>
              <a:buAutoNum type="arabicPeriod"/>
            </a:pPr>
            <a:endParaRPr lang="ru-RU" sz="3600" dirty="0" smtClean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eaLnBrk="1" hangingPunct="1"/>
            <a:r>
              <a:rPr lang="ru-RU" sz="1800" b="1" dirty="0" smtClean="0"/>
              <a:t>Укажите варианты ответов, в которых во всех словах одного ряда пропущена одна и та же буква.</a:t>
            </a:r>
            <a:endParaRPr lang="ru-RU" sz="1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Орфографические нормы</a:t>
            </a:r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pitchFamily="34" charset="0"/>
              <a:buNone/>
            </a:pPr>
            <a:r>
              <a:rPr lang="ru-RU" sz="2400" b="1" smtClean="0"/>
              <a:t>А13. В каком ряду во всех словах пропущена безударная проверяемая гласная корня?</a:t>
            </a:r>
          </a:p>
          <a:p>
            <a:pPr eaLnBrk="1" hangingPunct="1">
              <a:buFont typeface="Arial" pitchFamily="34" charset="0"/>
              <a:buNone/>
            </a:pPr>
            <a:r>
              <a:rPr lang="en-US" sz="2400" b="1" smtClean="0"/>
              <a:t>I  </a:t>
            </a:r>
            <a:r>
              <a:rPr lang="ru-RU" sz="2400" b="1" smtClean="0"/>
              <a:t>вариант</a:t>
            </a:r>
            <a:r>
              <a:rPr lang="en-US" sz="2400" b="1" smtClean="0"/>
              <a:t>                                   </a:t>
            </a:r>
            <a:r>
              <a:rPr lang="ru-RU" sz="2400" b="1" smtClean="0"/>
              <a:t>                          </a:t>
            </a:r>
            <a:r>
              <a:rPr lang="en-US" sz="2400" b="1" smtClean="0"/>
              <a:t>II</a:t>
            </a:r>
            <a:r>
              <a:rPr lang="ru-RU" sz="2400" b="1" smtClean="0"/>
              <a:t> вариант</a:t>
            </a:r>
            <a:endParaRPr lang="ru-RU" sz="2400" smtClean="0"/>
          </a:p>
          <a:p>
            <a:pPr eaLnBrk="1" hangingPunct="1">
              <a:buFont typeface="Arial" pitchFamily="34" charset="0"/>
              <a:buNone/>
            </a:pPr>
            <a:endParaRPr lang="ru-RU" sz="2400" smtClean="0"/>
          </a:p>
          <a:p>
            <a:pPr eaLnBrk="1" hangingPunct="1">
              <a:buFont typeface="Arial" pitchFamily="34" charset="0"/>
              <a:buNone/>
            </a:pPr>
            <a:r>
              <a:rPr lang="ru-RU" sz="2400" smtClean="0"/>
              <a:t>1) нагр_вать, стр_мление;                  1) зам…рла, соч_тающий;</a:t>
            </a:r>
          </a:p>
          <a:p>
            <a:pPr eaLnBrk="1" hangingPunct="1">
              <a:buFont typeface="Arial" pitchFamily="34" charset="0"/>
              <a:buNone/>
            </a:pPr>
            <a:r>
              <a:rPr lang="ru-RU" sz="2400" smtClean="0"/>
              <a:t>2) под_рить, хв_тать;                           2) д…летант, гр_фический;</a:t>
            </a:r>
          </a:p>
          <a:p>
            <a:pPr eaLnBrk="1" hangingPunct="1">
              <a:buFont typeface="Arial" pitchFamily="34" charset="0"/>
              <a:buNone/>
            </a:pPr>
            <a:r>
              <a:rPr lang="ru-RU" sz="2400" smtClean="0"/>
              <a:t>3) переб_решь, к_варный;                3) ст_рона, усм…рённый;</a:t>
            </a:r>
          </a:p>
          <a:p>
            <a:pPr eaLnBrk="1" hangingPunct="1">
              <a:buFont typeface="Arial" pitchFamily="34" charset="0"/>
              <a:buNone/>
            </a:pPr>
            <a:r>
              <a:rPr lang="ru-RU" sz="2400" smtClean="0"/>
              <a:t>4) об_яние, прик_снуться;                 4)заг…рать,  л_скающий.</a:t>
            </a:r>
          </a:p>
          <a:p>
            <a:pPr eaLnBrk="1" hangingPunct="1">
              <a:buFont typeface="Arial" pitchFamily="34" charset="0"/>
              <a:buNone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Словообразовательные нормы</a:t>
            </a: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pitchFamily="34" charset="0"/>
              <a:buNone/>
            </a:pPr>
            <a:r>
              <a:rPr lang="ru-RU" sz="2800" b="1" smtClean="0"/>
              <a:t>В1.</a:t>
            </a:r>
            <a:r>
              <a:rPr lang="ru-RU" sz="2800" smtClean="0"/>
              <a:t> </a:t>
            </a:r>
            <a:r>
              <a:rPr lang="ru-RU" sz="2800" b="1" smtClean="0"/>
              <a:t>Укажите, каким способом образовано слово </a:t>
            </a:r>
          </a:p>
          <a:p>
            <a:pPr eaLnBrk="1" hangingPunct="1">
              <a:buFont typeface="Arial" pitchFamily="34" charset="0"/>
              <a:buNone/>
            </a:pPr>
            <a:endParaRPr lang="ru-RU" sz="2000" smtClean="0"/>
          </a:p>
          <a:p>
            <a:pPr eaLnBrk="1" hangingPunct="1">
              <a:buFont typeface="Arial" pitchFamily="34" charset="0"/>
              <a:buNone/>
            </a:pPr>
            <a:r>
              <a:rPr lang="en-US" sz="2000" b="1" smtClean="0"/>
              <a:t>I  </a:t>
            </a:r>
            <a:r>
              <a:rPr lang="ru-RU" sz="2000" b="1" smtClean="0"/>
              <a:t>вариант</a:t>
            </a:r>
            <a:r>
              <a:rPr lang="en-US" sz="2000" b="1" smtClean="0"/>
              <a:t>                                  </a:t>
            </a:r>
            <a:r>
              <a:rPr lang="ru-RU" sz="2000" b="1" smtClean="0"/>
              <a:t>                           </a:t>
            </a:r>
            <a:r>
              <a:rPr lang="en-US" sz="2000" b="1" smtClean="0"/>
              <a:t> II</a:t>
            </a:r>
            <a:r>
              <a:rPr lang="ru-RU" sz="2000" b="1" smtClean="0"/>
              <a:t> вариант</a:t>
            </a:r>
            <a:endParaRPr lang="ru-RU" sz="2000" smtClean="0"/>
          </a:p>
          <a:p>
            <a:pPr eaLnBrk="1" hangingPunct="1">
              <a:buFont typeface="Arial" pitchFamily="34" charset="0"/>
              <a:buNone/>
            </a:pPr>
            <a:endParaRPr lang="ru-RU" sz="2000" smtClean="0"/>
          </a:p>
          <a:p>
            <a:pPr eaLnBrk="1" hangingPunct="1">
              <a:buFont typeface="Arial" pitchFamily="34" charset="0"/>
              <a:buNone/>
            </a:pPr>
            <a:r>
              <a:rPr lang="ru-RU" smtClean="0"/>
              <a:t>заплыв                                      синь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214438"/>
          </a:xfrm>
        </p:spPr>
        <p:txBody>
          <a:bodyPr/>
          <a:lstStyle/>
          <a:p>
            <a:pPr eaLnBrk="1" hangingPunct="1"/>
            <a:r>
              <a:rPr lang="ru-RU" sz="4000" b="1" i="1" smtClean="0">
                <a:solidFill>
                  <a:srgbClr val="660033"/>
                </a:solidFill>
                <a:latin typeface="Monotype Corsiva" pitchFamily="66" charset="0"/>
              </a:rPr>
              <a:t>О – Ё после шипящих  в корне слова</a:t>
            </a:r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785813" y="928688"/>
            <a:ext cx="2643187" cy="8302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latin typeface="Monotype Corsiva" pitchFamily="66" charset="0"/>
              </a:rPr>
              <a:t>Есть чередование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latin typeface="Monotype Corsiva" pitchFamily="66" charset="0"/>
              </a:rPr>
              <a:t>с    Е</a:t>
            </a:r>
          </a:p>
        </p:txBody>
      </p:sp>
      <p:sp>
        <p:nvSpPr>
          <p:cNvPr id="4108" name="Text Box 12"/>
          <p:cNvSpPr txBox="1">
            <a:spLocks noChangeArrowheads="1"/>
          </p:cNvSpPr>
          <p:nvPr/>
        </p:nvSpPr>
        <p:spPr bwMode="auto">
          <a:xfrm>
            <a:off x="4643438" y="928688"/>
            <a:ext cx="3571875" cy="8302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latin typeface="Monotype Corsiva" pitchFamily="66" charset="0"/>
              </a:rPr>
              <a:t>Нет чередования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latin typeface="Monotype Corsiva" pitchFamily="66" charset="0"/>
              </a:rPr>
              <a:t>с   Е</a:t>
            </a:r>
          </a:p>
        </p:txBody>
      </p:sp>
      <p:sp>
        <p:nvSpPr>
          <p:cNvPr id="4114" name="Text Box 18"/>
          <p:cNvSpPr txBox="1">
            <a:spLocks noChangeArrowheads="1"/>
          </p:cNvSpPr>
          <p:nvPr/>
        </p:nvSpPr>
        <p:spPr bwMode="auto">
          <a:xfrm>
            <a:off x="500063" y="2928938"/>
            <a:ext cx="3000375" cy="29241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1600" b="1" dirty="0">
                <a:latin typeface="Georgia" pitchFamily="18" charset="0"/>
              </a:rPr>
              <a:t>Ш</a:t>
            </a:r>
            <a:r>
              <a:rPr lang="ru-RU" sz="1600" b="1" dirty="0">
                <a:solidFill>
                  <a:srgbClr val="FF0000"/>
                </a:solidFill>
                <a:latin typeface="Georgia" pitchFamily="18" charset="0"/>
              </a:rPr>
              <a:t>ё</a:t>
            </a:r>
            <a:r>
              <a:rPr lang="ru-RU" sz="1600" b="1" dirty="0">
                <a:latin typeface="Georgia" pitchFamily="18" charset="0"/>
              </a:rPr>
              <a:t>пот – ш</a:t>
            </a:r>
            <a:r>
              <a:rPr lang="ru-RU" sz="1600" b="1" dirty="0">
                <a:solidFill>
                  <a:srgbClr val="FF0000"/>
                </a:solidFill>
                <a:latin typeface="Georgia" pitchFamily="18" charset="0"/>
              </a:rPr>
              <a:t>е</a:t>
            </a:r>
            <a:r>
              <a:rPr lang="ru-RU" sz="1600" b="1" dirty="0">
                <a:latin typeface="Georgia" pitchFamily="18" charset="0"/>
              </a:rPr>
              <a:t>птать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1600" b="1" dirty="0">
                <a:latin typeface="Georgia" pitchFamily="18" charset="0"/>
              </a:rPr>
              <a:t>Деш</a:t>
            </a:r>
            <a:r>
              <a:rPr lang="ru-RU" sz="1600" b="1" dirty="0">
                <a:solidFill>
                  <a:srgbClr val="FF0000"/>
                </a:solidFill>
                <a:latin typeface="Georgia" pitchFamily="18" charset="0"/>
              </a:rPr>
              <a:t>ё</a:t>
            </a:r>
            <a:r>
              <a:rPr lang="ru-RU" sz="1600" b="1" dirty="0">
                <a:latin typeface="Georgia" pitchFamily="18" charset="0"/>
              </a:rPr>
              <a:t>вый – деш</a:t>
            </a:r>
            <a:r>
              <a:rPr lang="ru-RU" sz="1600" b="1" dirty="0">
                <a:solidFill>
                  <a:srgbClr val="FF0000"/>
                </a:solidFill>
                <a:latin typeface="Georgia" pitchFamily="18" charset="0"/>
              </a:rPr>
              <a:t>е</a:t>
            </a:r>
            <a:r>
              <a:rPr lang="ru-RU" sz="1600" b="1" dirty="0">
                <a:latin typeface="Georgia" pitchFamily="18" charset="0"/>
              </a:rPr>
              <a:t>визна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1600" b="1" dirty="0">
                <a:latin typeface="Georgia" pitchFamily="18" charset="0"/>
              </a:rPr>
              <a:t>Ж</a:t>
            </a:r>
            <a:r>
              <a:rPr lang="ru-RU" sz="1600" b="1" dirty="0">
                <a:solidFill>
                  <a:srgbClr val="FF0000"/>
                </a:solidFill>
                <a:latin typeface="Georgia" pitchFamily="18" charset="0"/>
              </a:rPr>
              <a:t>ё</a:t>
            </a:r>
            <a:r>
              <a:rPr lang="ru-RU" sz="1600" b="1" dirty="0">
                <a:latin typeface="Georgia" pitchFamily="18" charset="0"/>
              </a:rPr>
              <a:t>лоб – ж</a:t>
            </a:r>
            <a:r>
              <a:rPr lang="ru-RU" sz="1600" b="1" dirty="0">
                <a:solidFill>
                  <a:srgbClr val="FF0000"/>
                </a:solidFill>
                <a:latin typeface="Georgia" pitchFamily="18" charset="0"/>
              </a:rPr>
              <a:t>е</a:t>
            </a:r>
            <a:r>
              <a:rPr lang="ru-RU" sz="1600" b="1" dirty="0">
                <a:latin typeface="Georgia" pitchFamily="18" charset="0"/>
              </a:rPr>
              <a:t>лоба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1600" b="1" dirty="0">
                <a:latin typeface="Georgia" pitchFamily="18" charset="0"/>
              </a:rPr>
              <a:t>Пш</a:t>
            </a:r>
            <a:r>
              <a:rPr lang="ru-RU" sz="1600" b="1" dirty="0">
                <a:solidFill>
                  <a:srgbClr val="FF0000"/>
                </a:solidFill>
                <a:latin typeface="Georgia" pitchFamily="18" charset="0"/>
              </a:rPr>
              <a:t>ё</a:t>
            </a:r>
            <a:r>
              <a:rPr lang="ru-RU" sz="1600" b="1" dirty="0">
                <a:latin typeface="Georgia" pitchFamily="18" charset="0"/>
              </a:rPr>
              <a:t>нка – пш</a:t>
            </a:r>
            <a:r>
              <a:rPr lang="ru-RU" sz="1600" b="1" dirty="0">
                <a:solidFill>
                  <a:srgbClr val="FF0000"/>
                </a:solidFill>
                <a:latin typeface="Georgia" pitchFamily="18" charset="0"/>
              </a:rPr>
              <a:t>е</a:t>
            </a:r>
            <a:r>
              <a:rPr lang="ru-RU" sz="1600" b="1" dirty="0">
                <a:latin typeface="Georgia" pitchFamily="18" charset="0"/>
              </a:rPr>
              <a:t>но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1600" b="1" dirty="0">
                <a:latin typeface="Georgia" pitchFamily="18" charset="0"/>
              </a:rPr>
              <a:t>Ж</a:t>
            </a:r>
            <a:r>
              <a:rPr lang="ru-RU" sz="1600" b="1" dirty="0">
                <a:solidFill>
                  <a:srgbClr val="FF0000"/>
                </a:solidFill>
                <a:latin typeface="Georgia" pitchFamily="18" charset="0"/>
              </a:rPr>
              <a:t>ё</a:t>
            </a:r>
            <a:r>
              <a:rPr lang="ru-RU" sz="1600" b="1" dirty="0">
                <a:latin typeface="Georgia" pitchFamily="18" charset="0"/>
              </a:rPr>
              <a:t>рнов – ж</a:t>
            </a:r>
            <a:r>
              <a:rPr lang="ru-RU" sz="1600" b="1" dirty="0">
                <a:solidFill>
                  <a:srgbClr val="FF0000"/>
                </a:solidFill>
                <a:latin typeface="Georgia" pitchFamily="18" charset="0"/>
              </a:rPr>
              <a:t>е</a:t>
            </a:r>
            <a:r>
              <a:rPr lang="ru-RU" sz="1600" b="1" dirty="0">
                <a:latin typeface="Georgia" pitchFamily="18" charset="0"/>
              </a:rPr>
              <a:t>рнова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1600" b="1" dirty="0">
                <a:latin typeface="Georgia" pitchFamily="18" charset="0"/>
              </a:rPr>
              <a:t>Печ</a:t>
            </a:r>
            <a:r>
              <a:rPr lang="ru-RU" sz="1600" b="1" dirty="0">
                <a:solidFill>
                  <a:srgbClr val="FF0000"/>
                </a:solidFill>
                <a:latin typeface="Georgia" pitchFamily="18" charset="0"/>
              </a:rPr>
              <a:t>ё</a:t>
            </a:r>
            <a:r>
              <a:rPr lang="ru-RU" sz="1600" b="1" dirty="0">
                <a:latin typeface="Georgia" pitchFamily="18" charset="0"/>
              </a:rPr>
              <a:t>нка – печ</a:t>
            </a:r>
            <a:r>
              <a:rPr lang="ru-RU" sz="1600" b="1" dirty="0">
                <a:solidFill>
                  <a:srgbClr val="FF0000"/>
                </a:solidFill>
                <a:latin typeface="Georgia" pitchFamily="18" charset="0"/>
              </a:rPr>
              <a:t>е</a:t>
            </a:r>
            <a:r>
              <a:rPr lang="ru-RU" sz="1600" b="1" dirty="0">
                <a:latin typeface="Georgia" pitchFamily="18" charset="0"/>
              </a:rPr>
              <a:t>нь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1600" b="1" dirty="0">
                <a:latin typeface="Georgia" pitchFamily="18" charset="0"/>
              </a:rPr>
              <a:t>Нач</a:t>
            </a:r>
            <a:r>
              <a:rPr lang="ru-RU" sz="1600" b="1" dirty="0">
                <a:solidFill>
                  <a:srgbClr val="FF0000"/>
                </a:solidFill>
                <a:latin typeface="Georgia" pitchFamily="18" charset="0"/>
              </a:rPr>
              <a:t>ё</a:t>
            </a:r>
            <a:r>
              <a:rPr lang="ru-RU" sz="1600" b="1" dirty="0">
                <a:latin typeface="Georgia" pitchFamily="18" charset="0"/>
              </a:rPr>
              <a:t>с – нач</a:t>
            </a:r>
            <a:r>
              <a:rPr lang="ru-RU" sz="1600" b="1" dirty="0">
                <a:solidFill>
                  <a:srgbClr val="FF0000"/>
                </a:solidFill>
                <a:latin typeface="Georgia" pitchFamily="18" charset="0"/>
              </a:rPr>
              <a:t>е</a:t>
            </a:r>
            <a:r>
              <a:rPr lang="ru-RU" sz="1600" b="1" dirty="0">
                <a:latin typeface="Georgia" pitchFamily="18" charset="0"/>
              </a:rPr>
              <a:t>сать</a:t>
            </a:r>
          </a:p>
          <a:p>
            <a:pPr algn="ctr" fontAlgn="auto">
              <a:spcBef>
                <a:spcPct val="50000"/>
              </a:spcBef>
              <a:spcAft>
                <a:spcPct val="30000"/>
              </a:spcAft>
              <a:defRPr/>
            </a:pPr>
            <a:r>
              <a:rPr lang="ru-RU" sz="1600" b="1" dirty="0">
                <a:latin typeface="Georgia" pitchFamily="18" charset="0"/>
              </a:rPr>
              <a:t>Беч</a:t>
            </a:r>
            <a:r>
              <a:rPr lang="ru-RU" sz="1600" b="1" dirty="0">
                <a:solidFill>
                  <a:srgbClr val="FF0000"/>
                </a:solidFill>
                <a:latin typeface="Georgia" pitchFamily="18" charset="0"/>
              </a:rPr>
              <a:t>ё</a:t>
            </a:r>
            <a:r>
              <a:rPr lang="ru-RU" sz="1600" b="1" dirty="0">
                <a:latin typeface="Georgia" pitchFamily="18" charset="0"/>
              </a:rPr>
              <a:t>вка – беч</a:t>
            </a:r>
            <a:r>
              <a:rPr lang="ru-RU" sz="1600" b="1" dirty="0">
                <a:solidFill>
                  <a:srgbClr val="FF0000"/>
                </a:solidFill>
                <a:latin typeface="Georgia" pitchFamily="18" charset="0"/>
              </a:rPr>
              <a:t>е</a:t>
            </a:r>
            <a:r>
              <a:rPr lang="ru-RU" sz="1600" b="1" dirty="0">
                <a:latin typeface="Georgia" pitchFamily="18" charset="0"/>
              </a:rPr>
              <a:t>ва</a:t>
            </a:r>
          </a:p>
        </p:txBody>
      </p:sp>
      <p:sp>
        <p:nvSpPr>
          <p:cNvPr id="4115" name="Text Box 19"/>
          <p:cNvSpPr txBox="1">
            <a:spLocks noChangeArrowheads="1"/>
          </p:cNvSpPr>
          <p:nvPr/>
        </p:nvSpPr>
        <p:spPr bwMode="auto">
          <a:xfrm>
            <a:off x="3643313" y="2857500"/>
            <a:ext cx="5500687" cy="40163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b="1" dirty="0"/>
              <a:t>	По </a:t>
            </a:r>
            <a:r>
              <a:rPr lang="ru-RU" b="1" i="1" dirty="0">
                <a:solidFill>
                  <a:srgbClr val="C00000"/>
                </a:solidFill>
              </a:rPr>
              <a:t>шоссе</a:t>
            </a:r>
            <a:r>
              <a:rPr lang="ru-RU" b="1" dirty="0"/>
              <a:t> мчалась машина. В кабине сидел </a:t>
            </a:r>
            <a:r>
              <a:rPr lang="ru-RU" b="1" i="1" dirty="0">
                <a:solidFill>
                  <a:srgbClr val="C00000"/>
                </a:solidFill>
              </a:rPr>
              <a:t>шофёр</a:t>
            </a:r>
            <a:r>
              <a:rPr lang="ru-RU" b="1" dirty="0"/>
              <a:t>, а в кузове тряслись </a:t>
            </a:r>
            <a:r>
              <a:rPr lang="ru-RU" b="1" i="1" dirty="0">
                <a:solidFill>
                  <a:srgbClr val="C00000"/>
                </a:solidFill>
              </a:rPr>
              <a:t>чопорный шотландец</a:t>
            </a:r>
            <a:r>
              <a:rPr lang="ru-RU" b="1" dirty="0"/>
              <a:t>, бывший </a:t>
            </a:r>
            <a:r>
              <a:rPr lang="ru-RU" b="1" i="1" dirty="0">
                <a:solidFill>
                  <a:srgbClr val="C00000"/>
                </a:solidFill>
              </a:rPr>
              <a:t>мажордом</a:t>
            </a:r>
            <a:r>
              <a:rPr lang="ru-RU" b="1" i="1" dirty="0"/>
              <a:t>, </a:t>
            </a:r>
            <a:r>
              <a:rPr lang="ru-RU" b="1" i="1" dirty="0" err="1">
                <a:solidFill>
                  <a:srgbClr val="C00000"/>
                </a:solidFill>
              </a:rPr>
              <a:t>Жора-обжора</a:t>
            </a:r>
            <a:r>
              <a:rPr lang="ru-RU" b="1" i="1" dirty="0">
                <a:solidFill>
                  <a:srgbClr val="C00000"/>
                </a:solidFill>
              </a:rPr>
              <a:t>, жокей, жонглёр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/>
              <a:t>и </a:t>
            </a:r>
            <a:r>
              <a:rPr lang="ru-RU" b="1" i="1" dirty="0">
                <a:solidFill>
                  <a:srgbClr val="C00000"/>
                </a:solidFill>
              </a:rPr>
              <a:t>шорник</a:t>
            </a:r>
            <a:r>
              <a:rPr lang="ru-RU" b="1" dirty="0"/>
              <a:t>. Каждый был занят своим делом. Жора ел </a:t>
            </a:r>
            <a:r>
              <a:rPr lang="ru-RU" b="1" i="1" dirty="0">
                <a:solidFill>
                  <a:srgbClr val="C00000"/>
                </a:solidFill>
              </a:rPr>
              <a:t>шоколад</a:t>
            </a:r>
            <a:r>
              <a:rPr lang="ru-RU" b="1" dirty="0"/>
              <a:t> и запивал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i="1" dirty="0">
                <a:solidFill>
                  <a:srgbClr val="C00000"/>
                </a:solidFill>
              </a:rPr>
              <a:t>крюшоном</a:t>
            </a:r>
            <a:r>
              <a:rPr lang="ru-RU" b="1" dirty="0"/>
              <a:t>, жонглёр </a:t>
            </a:r>
            <a:r>
              <a:rPr lang="ru-RU" b="1" i="1" dirty="0">
                <a:solidFill>
                  <a:srgbClr val="C00000"/>
                </a:solidFill>
              </a:rPr>
              <a:t>жонглировал крыжовником</a:t>
            </a:r>
            <a:r>
              <a:rPr lang="ru-RU" b="1" dirty="0"/>
              <a:t>, нанизывая его на </a:t>
            </a:r>
            <a:r>
              <a:rPr lang="ru-RU" b="1" i="1" dirty="0">
                <a:solidFill>
                  <a:srgbClr val="C00000"/>
                </a:solidFill>
              </a:rPr>
              <a:t>шомпол</a:t>
            </a:r>
            <a:r>
              <a:rPr lang="ru-RU" b="1" dirty="0"/>
              <a:t>. Жокей с шорником договаривались о новых </a:t>
            </a:r>
            <a:r>
              <a:rPr lang="ru-RU" b="1" i="1" dirty="0">
                <a:solidFill>
                  <a:srgbClr val="C00000"/>
                </a:solidFill>
              </a:rPr>
              <a:t>шорах</a:t>
            </a:r>
            <a:r>
              <a:rPr lang="ru-RU" b="1" dirty="0"/>
              <a:t> для лошади. Шотландец </a:t>
            </a:r>
            <a:r>
              <a:rPr lang="ru-RU" b="1" i="1" dirty="0">
                <a:solidFill>
                  <a:srgbClr val="C00000"/>
                </a:solidFill>
              </a:rPr>
              <a:t>чопорно</a:t>
            </a:r>
            <a:r>
              <a:rPr lang="ru-RU" b="1" dirty="0"/>
              <a:t> молчал, надвинув на глаза </a:t>
            </a:r>
            <a:r>
              <a:rPr lang="ru-RU" b="1" i="1" dirty="0">
                <a:solidFill>
                  <a:srgbClr val="C00000"/>
                </a:solidFill>
              </a:rPr>
              <a:t>капюшон</a:t>
            </a:r>
            <a:r>
              <a:rPr lang="ru-RU" b="1" dirty="0">
                <a:solidFill>
                  <a:srgbClr val="C00000"/>
                </a:solidFill>
              </a:rPr>
              <a:t>. </a:t>
            </a:r>
            <a:r>
              <a:rPr lang="ru-RU" b="1" dirty="0"/>
              <a:t>Настроение у всех было </a:t>
            </a:r>
            <a:r>
              <a:rPr lang="ru-RU" b="1" i="1" dirty="0">
                <a:solidFill>
                  <a:srgbClr val="C00000"/>
                </a:solidFill>
              </a:rPr>
              <a:t>мажорное</a:t>
            </a:r>
            <a:r>
              <a:rPr lang="ru-RU" b="1" dirty="0"/>
              <a:t>. Будто ехали они на веселое </a:t>
            </a:r>
            <a:r>
              <a:rPr lang="ru-RU" b="1" i="1" dirty="0">
                <a:solidFill>
                  <a:srgbClr val="C00000"/>
                </a:solidFill>
              </a:rPr>
              <a:t>шоу</a:t>
            </a:r>
            <a:r>
              <a:rPr lang="ru-RU" b="1" dirty="0"/>
              <a:t>. Вдруг послышался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i="1" dirty="0">
                <a:solidFill>
                  <a:srgbClr val="C00000"/>
                </a:solidFill>
              </a:rPr>
              <a:t>шорох</a:t>
            </a:r>
            <a:r>
              <a:rPr lang="ru-RU" b="1" dirty="0"/>
              <a:t>. Это лопнул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i="1" dirty="0">
                <a:solidFill>
                  <a:srgbClr val="C00000"/>
                </a:solidFill>
              </a:rPr>
              <a:t>шов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/>
              <a:t>на </a:t>
            </a:r>
            <a:r>
              <a:rPr lang="ru-RU" b="1" i="1" dirty="0">
                <a:solidFill>
                  <a:srgbClr val="C00000"/>
                </a:solidFill>
              </a:rPr>
              <a:t>шортах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/>
              <a:t>Жоры-обжоры</a:t>
            </a:r>
            <a:r>
              <a:rPr lang="ru-RU" b="1" dirty="0"/>
              <a:t>. Все были </a:t>
            </a:r>
            <a:r>
              <a:rPr lang="ru-RU" b="1" i="1" dirty="0">
                <a:solidFill>
                  <a:srgbClr val="C00000"/>
                </a:solidFill>
              </a:rPr>
              <a:t>шокированы</a:t>
            </a:r>
            <a:r>
              <a:rPr lang="ru-RU" b="1" dirty="0"/>
              <a:t> происшедшим.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endParaRPr lang="ru-RU" sz="1400" b="1" dirty="0">
              <a:latin typeface="Georgia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72188" y="2143125"/>
            <a:ext cx="857250" cy="64611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i="1" dirty="0">
                <a:solidFill>
                  <a:srgbClr val="FF0000"/>
                </a:solidFill>
              </a:rPr>
              <a:t>О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643063" y="2143125"/>
            <a:ext cx="1000125" cy="7080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i="1" dirty="0">
                <a:solidFill>
                  <a:srgbClr val="FF0000"/>
                </a:solidFill>
              </a:rPr>
              <a:t>ё</a:t>
            </a:r>
          </a:p>
        </p:txBody>
      </p:sp>
      <p:sp>
        <p:nvSpPr>
          <p:cNvPr id="18" name="Стрелка вниз 17"/>
          <p:cNvSpPr/>
          <p:nvPr/>
        </p:nvSpPr>
        <p:spPr>
          <a:xfrm>
            <a:off x="1857375" y="1785938"/>
            <a:ext cx="484188" cy="357187"/>
          </a:xfrm>
          <a:prstGeom prst="down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9" name="Стрелка вниз 18"/>
          <p:cNvSpPr/>
          <p:nvPr/>
        </p:nvSpPr>
        <p:spPr>
          <a:xfrm>
            <a:off x="6215063" y="1785938"/>
            <a:ext cx="484187" cy="357187"/>
          </a:xfrm>
          <a:prstGeom prst="down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313" y="2071688"/>
          <a:ext cx="8358247" cy="4828268"/>
        </p:xfrm>
        <a:graphic>
          <a:graphicData uri="http://schemas.openxmlformats.org/drawingml/2006/table">
            <a:tbl>
              <a:tblPr/>
              <a:tblGrid>
                <a:gridCol w="4357718"/>
                <a:gridCol w="4000529"/>
              </a:tblGrid>
              <a:tr h="7200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Georgia" pitchFamily="18" charset="0"/>
                        </a:rPr>
                        <a:t>Существительные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6600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00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00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00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Georgia" pitchFamily="18" charset="0"/>
                        </a:rPr>
                        <a:t>Глаголы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endParaRPr kumimoji="0" lang="ru-RU" sz="20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6600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00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00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00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>
                        <a:alpha val="50000"/>
                      </a:srgbClr>
                    </a:solidFill>
                  </a:tcPr>
                </a:tc>
              </a:tr>
              <a:tr h="40662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Сильный ож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г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Переж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г горючего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Обвинение в подж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ге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Недож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г кирпича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Изж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га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6600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00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00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00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Ож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г лицо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Переж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г дрова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Подж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г дом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Переж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г топливо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Прож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г куртку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6600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00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00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00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13325" name="Прямоугольник 4"/>
          <p:cNvSpPr>
            <a:spLocks noChangeArrowheads="1"/>
          </p:cNvSpPr>
          <p:nvPr/>
        </p:nvSpPr>
        <p:spPr bwMode="auto">
          <a:xfrm>
            <a:off x="285750" y="785813"/>
            <a:ext cx="8858250" cy="125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2800" b="1" i="1">
                <a:solidFill>
                  <a:srgbClr val="0070C0"/>
                </a:solidFill>
                <a:latin typeface="Monotype Corsiva" pitchFamily="66" charset="0"/>
              </a:rPr>
              <a:t>Одинаково звучащие слова, образованные от глагола </a:t>
            </a:r>
            <a:r>
              <a:rPr lang="ru-RU" sz="2800" b="1" i="1">
                <a:solidFill>
                  <a:srgbClr val="FF0000"/>
                </a:solidFill>
                <a:latin typeface="Monotype Corsiva" pitchFamily="66" charset="0"/>
              </a:rPr>
              <a:t>жечь, </a:t>
            </a:r>
            <a:r>
              <a:rPr lang="ru-RU" sz="2800" b="1" i="1">
                <a:solidFill>
                  <a:srgbClr val="0070C0"/>
                </a:solidFill>
                <a:latin typeface="Monotype Corsiva" pitchFamily="66" charset="0"/>
              </a:rPr>
              <a:t>пишутся по-разному: в существительных пишется </a:t>
            </a:r>
            <a:r>
              <a:rPr lang="ru-RU" sz="2800" b="1" i="1">
                <a:solidFill>
                  <a:srgbClr val="FF0000"/>
                </a:solidFill>
                <a:latin typeface="Monotype Corsiva" pitchFamily="66" charset="0"/>
              </a:rPr>
              <a:t>О</a:t>
            </a:r>
            <a:r>
              <a:rPr lang="ru-RU" sz="2800" b="1" i="1">
                <a:solidFill>
                  <a:srgbClr val="002060"/>
                </a:solidFill>
                <a:latin typeface="Monotype Corsiva" pitchFamily="66" charset="0"/>
              </a:rPr>
              <a:t>,  </a:t>
            </a:r>
            <a:r>
              <a:rPr lang="ru-RU" sz="2800" b="1" i="1">
                <a:solidFill>
                  <a:srgbClr val="0070C0"/>
                </a:solidFill>
                <a:latin typeface="Monotype Corsiva" pitchFamily="66" charset="0"/>
              </a:rPr>
              <a:t>в глаголах </a:t>
            </a:r>
            <a:r>
              <a:rPr lang="ru-RU" sz="2800" b="1" i="1">
                <a:solidFill>
                  <a:srgbClr val="002060"/>
                </a:solidFill>
                <a:latin typeface="Monotype Corsiva" pitchFamily="66" charset="0"/>
              </a:rPr>
              <a:t>- </a:t>
            </a:r>
            <a:r>
              <a:rPr lang="ru-RU" sz="2800" b="1" i="1">
                <a:solidFill>
                  <a:srgbClr val="FF0000"/>
                </a:solidFill>
                <a:latin typeface="Monotype Corsiva" pitchFamily="66" charset="0"/>
              </a:rPr>
              <a:t>Ё</a:t>
            </a:r>
          </a:p>
        </p:txBody>
      </p:sp>
      <p:sp>
        <p:nvSpPr>
          <p:cNvPr id="13326" name="TextBox 6"/>
          <p:cNvSpPr txBox="1">
            <a:spLocks noChangeArrowheads="1"/>
          </p:cNvSpPr>
          <p:nvPr/>
        </p:nvSpPr>
        <p:spPr bwMode="auto">
          <a:xfrm>
            <a:off x="1357313" y="142875"/>
            <a:ext cx="6754812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 i="1">
                <a:solidFill>
                  <a:srgbClr val="FF0000"/>
                </a:solidFill>
                <a:latin typeface="Monotype Corsiva" pitchFamily="66" charset="0"/>
              </a:rPr>
              <a:t>Обратите внимание!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eaLnBrk="1" hangingPunct="1"/>
            <a:r>
              <a:rPr lang="ru-RU" sz="3600" b="1" i="1" smtClean="0">
                <a:solidFill>
                  <a:srgbClr val="009900"/>
                </a:solidFill>
                <a:latin typeface="Monotype Corsiva" pitchFamily="66" charset="0"/>
              </a:rPr>
              <a:t>Буквы О – Ё в суффиксах разных частей речи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1071563"/>
            <a:ext cx="8208962" cy="5381625"/>
          </a:xfrm>
        </p:spPr>
        <p:txBody>
          <a:bodyPr/>
          <a:lstStyle/>
          <a:p>
            <a:pPr eaLnBrk="1" hangingPunct="1">
              <a:buFont typeface="Arial" pitchFamily="34" charset="0"/>
              <a:buNone/>
            </a:pPr>
            <a:r>
              <a:rPr lang="ru-RU" sz="2000" i="1" smtClean="0">
                <a:latin typeface="Georgia" pitchFamily="18" charset="0"/>
              </a:rPr>
              <a:t>В суффиксах </a:t>
            </a:r>
            <a:r>
              <a:rPr lang="ru-RU" sz="2000" i="1" smtClean="0">
                <a:solidFill>
                  <a:srgbClr val="009900"/>
                </a:solidFill>
                <a:latin typeface="Georgia" pitchFamily="18" charset="0"/>
              </a:rPr>
              <a:t>существительных</a:t>
            </a:r>
            <a:r>
              <a:rPr lang="ru-RU" sz="2000" i="1" smtClean="0">
                <a:latin typeface="Georgia" pitchFamily="18" charset="0"/>
              </a:rPr>
              <a:t> и </a:t>
            </a:r>
            <a:r>
              <a:rPr lang="ru-RU" sz="2000" i="1" smtClean="0">
                <a:solidFill>
                  <a:srgbClr val="009900"/>
                </a:solidFill>
                <a:latin typeface="Georgia" pitchFamily="18" charset="0"/>
              </a:rPr>
              <a:t>отымённых прилагательных</a:t>
            </a:r>
            <a:r>
              <a:rPr lang="ru-RU" sz="2000" i="1" smtClean="0">
                <a:latin typeface="Georgia" pitchFamily="18" charset="0"/>
              </a:rPr>
              <a:t>, </a:t>
            </a:r>
          </a:p>
          <a:p>
            <a:pPr eaLnBrk="1" hangingPunct="1">
              <a:buFontTx/>
              <a:buNone/>
            </a:pPr>
            <a:r>
              <a:rPr lang="ru-RU" sz="2000" i="1" smtClean="0">
                <a:latin typeface="Georgia" pitchFamily="18" charset="0"/>
              </a:rPr>
              <a:t>в суффиксах </a:t>
            </a:r>
            <a:r>
              <a:rPr lang="ru-RU" sz="2000" i="1" smtClean="0">
                <a:solidFill>
                  <a:srgbClr val="009900"/>
                </a:solidFill>
                <a:latin typeface="Georgia" pitchFamily="18" charset="0"/>
              </a:rPr>
              <a:t>наречий</a:t>
            </a:r>
            <a:r>
              <a:rPr lang="ru-RU" sz="2000" i="1" smtClean="0">
                <a:latin typeface="Georgia" pitchFamily="18" charset="0"/>
              </a:rPr>
              <a:t>:  </a:t>
            </a:r>
            <a:r>
              <a:rPr lang="ru-RU" sz="2400" i="1" smtClean="0">
                <a:solidFill>
                  <a:srgbClr val="FF0000"/>
                </a:solidFill>
                <a:latin typeface="Georgia" pitchFamily="18" charset="0"/>
              </a:rPr>
              <a:t>под ударением – </a:t>
            </a:r>
            <a:r>
              <a:rPr lang="ru-RU" sz="2400" b="1" i="1" smtClean="0">
                <a:solidFill>
                  <a:srgbClr val="FF0000"/>
                </a:solidFill>
                <a:latin typeface="Georgia" pitchFamily="18" charset="0"/>
              </a:rPr>
              <a:t>О</a:t>
            </a:r>
            <a:r>
              <a:rPr lang="ru-RU" sz="2400" i="1" smtClean="0">
                <a:solidFill>
                  <a:srgbClr val="FF0000"/>
                </a:solidFill>
                <a:latin typeface="Georgia" pitchFamily="18" charset="0"/>
              </a:rPr>
              <a:t>,</a:t>
            </a:r>
          </a:p>
          <a:p>
            <a:pPr algn="ctr" eaLnBrk="1" hangingPunct="1">
              <a:buFontTx/>
              <a:buNone/>
            </a:pPr>
            <a:r>
              <a:rPr lang="ru-RU" sz="2400" i="1" smtClean="0">
                <a:solidFill>
                  <a:srgbClr val="FF0000"/>
                </a:solidFill>
                <a:latin typeface="Georgia" pitchFamily="18" charset="0"/>
              </a:rPr>
              <a:t>без ударения - </a:t>
            </a:r>
            <a:r>
              <a:rPr lang="ru-RU" sz="2400" b="1" i="1" smtClean="0">
                <a:solidFill>
                  <a:srgbClr val="FF0000"/>
                </a:solidFill>
                <a:latin typeface="Georgia" pitchFamily="18" charset="0"/>
              </a:rPr>
              <a:t>Е</a:t>
            </a:r>
          </a:p>
        </p:txBody>
      </p:sp>
      <p:graphicFrame>
        <p:nvGraphicFramePr>
          <p:cNvPr id="17497" name="Group 89"/>
          <p:cNvGraphicFramePr>
            <a:graphicFrameLocks noGrp="1"/>
          </p:cNvGraphicFramePr>
          <p:nvPr>
            <p:ph sz="half" idx="2"/>
          </p:nvPr>
        </p:nvGraphicFramePr>
        <p:xfrm>
          <a:off x="500063" y="2428875"/>
          <a:ext cx="8143932" cy="3219160"/>
        </p:xfrm>
        <a:graphic>
          <a:graphicData uri="http://schemas.openxmlformats.org/drawingml/2006/table">
            <a:tbl>
              <a:tblPr/>
              <a:tblGrid>
                <a:gridCol w="971869"/>
                <a:gridCol w="2390139"/>
                <a:gridCol w="2541684"/>
                <a:gridCol w="2240240"/>
              </a:tblGrid>
              <a:tr h="6270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Georgia" pitchFamily="18" charset="0"/>
                        </a:rPr>
                        <a:t>Существит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Georgia" pitchFamily="18" charset="0"/>
                        </a:rPr>
                        <a:t>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Georgia" pitchFamily="18" charset="0"/>
                        </a:rPr>
                        <a:t>Отымённые </a:t>
                      </a:r>
                      <a:r>
                        <a:rPr kumimoji="0" lang="ru-RU" sz="16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Georgia" pitchFamily="18" charset="0"/>
                        </a:rPr>
                        <a:t>прилагательн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Georgia" pitchFamily="18" charset="0"/>
                        </a:rPr>
                        <a:t>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Georgia" pitchFamily="18" charset="0"/>
                        </a:rPr>
                        <a:t>Наречия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99"/>
                    </a:solidFill>
                  </a:tcPr>
                </a:tc>
              </a:tr>
              <a:tr h="10891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ó</a:t>
                      </a:r>
                      <a:endParaRPr kumimoji="0" lang="ru-RU" sz="6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балыч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к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галч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нок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реч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нка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княж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чащ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ба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камыш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вый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парч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вый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холщ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вый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смеш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общ</a:t>
                      </a:r>
                      <a:r>
                        <a:rPr kumimoji="0" lang="ru-RU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горяч</a:t>
                      </a:r>
                      <a:r>
                        <a:rPr kumimoji="0" lang="ru-RU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хорош</a:t>
                      </a:r>
                      <a:r>
                        <a:rPr kumimoji="0" lang="ru-RU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99"/>
                    </a:solidFill>
                  </a:tcPr>
                </a:tc>
              </a:tr>
              <a:tr h="10863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Е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овраж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е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к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Книж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е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чка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груш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е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вый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хрящ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е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вой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певуч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е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ещ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 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(</a:t>
                      </a:r>
                      <a:r>
                        <a:rPr kumimoji="0" lang="ru-RU" sz="16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искл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.)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600" b="1" i="1" smtClean="0">
                <a:solidFill>
                  <a:srgbClr val="009900"/>
                </a:solidFill>
                <a:latin typeface="Monotype Corsiva" pitchFamily="66" charset="0"/>
              </a:rPr>
              <a:t>Буквы О – Ё в суффиксах разных частей речи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85750" y="1600200"/>
            <a:ext cx="4000500" cy="4525963"/>
          </a:xfrm>
        </p:spPr>
        <p:txBody>
          <a:bodyPr/>
          <a:lstStyle/>
          <a:p>
            <a:pPr algn="ctr" eaLnBrk="1" hangingPunct="1">
              <a:buFont typeface="Arial" pitchFamily="34" charset="0"/>
              <a:buNone/>
            </a:pPr>
            <a:r>
              <a:rPr lang="ru-RU" sz="2000" smtClean="0"/>
              <a:t>  	</a:t>
            </a:r>
            <a:r>
              <a:rPr lang="en-US" sz="2400" b="1" i="1" smtClean="0"/>
              <a:t>В суффиксах </a:t>
            </a:r>
            <a:endParaRPr lang="ru-RU" sz="2400" b="1" i="1" smtClean="0"/>
          </a:p>
          <a:p>
            <a:pPr algn="ctr" eaLnBrk="1" hangingPunct="1">
              <a:buFont typeface="Arial" pitchFamily="34" charset="0"/>
              <a:buNone/>
            </a:pPr>
            <a:r>
              <a:rPr lang="en-US" sz="2800" b="1" i="1" smtClean="0">
                <a:solidFill>
                  <a:srgbClr val="C00000"/>
                </a:solidFill>
              </a:rPr>
              <a:t>глаголов, </a:t>
            </a:r>
            <a:endParaRPr lang="ru-RU" sz="2000" b="1" i="1" smtClean="0"/>
          </a:p>
          <a:p>
            <a:pPr algn="ctr" eaLnBrk="1" hangingPunct="1">
              <a:buFont typeface="Arial" pitchFamily="34" charset="0"/>
              <a:buNone/>
            </a:pPr>
            <a:r>
              <a:rPr lang="en-US" sz="2400" b="1" i="1" smtClean="0">
                <a:solidFill>
                  <a:srgbClr val="C00000"/>
                </a:solidFill>
              </a:rPr>
              <a:t>отглагольных существительных</a:t>
            </a:r>
            <a:r>
              <a:rPr lang="en-US" sz="2000" b="1" i="1" smtClean="0"/>
              <a:t> </a:t>
            </a:r>
            <a:r>
              <a:rPr lang="ru-RU" sz="2000" b="1" i="1" smtClean="0"/>
              <a:t>,</a:t>
            </a:r>
          </a:p>
          <a:p>
            <a:pPr algn="ctr" eaLnBrk="1" hangingPunct="1">
              <a:buFont typeface="Arial" pitchFamily="34" charset="0"/>
              <a:buNone/>
            </a:pPr>
            <a:r>
              <a:rPr lang="ru-RU" sz="2400" b="1" i="1" smtClean="0">
                <a:solidFill>
                  <a:srgbClr val="C00000"/>
                </a:solidFill>
              </a:rPr>
              <a:t>отглагольных</a:t>
            </a:r>
            <a:r>
              <a:rPr lang="en-US" sz="2400" b="1" i="1" smtClean="0">
                <a:solidFill>
                  <a:srgbClr val="C00000"/>
                </a:solidFill>
              </a:rPr>
              <a:t> прилагательных, </a:t>
            </a:r>
            <a:endParaRPr lang="ru-RU" sz="2400" b="1" i="1" smtClean="0">
              <a:solidFill>
                <a:srgbClr val="C00000"/>
              </a:solidFill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ru-RU" sz="2400" b="1" i="1" smtClean="0">
                <a:solidFill>
                  <a:srgbClr val="C00000"/>
                </a:solidFill>
              </a:rPr>
              <a:t>страдательных </a:t>
            </a:r>
            <a:r>
              <a:rPr lang="en-US" sz="2400" b="1" i="1" smtClean="0">
                <a:solidFill>
                  <a:srgbClr val="C00000"/>
                </a:solidFill>
              </a:rPr>
              <a:t>причастий </a:t>
            </a:r>
            <a:endParaRPr lang="ru-RU" sz="2400" b="1" i="1" smtClean="0">
              <a:solidFill>
                <a:srgbClr val="C00000"/>
              </a:solidFill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en-US" sz="2800" b="1" i="1" smtClean="0"/>
              <a:t>пишется</a:t>
            </a:r>
            <a:r>
              <a:rPr lang="en-US" sz="2800" b="1" i="1" smtClean="0">
                <a:solidFill>
                  <a:srgbClr val="C00000"/>
                </a:solidFill>
              </a:rPr>
              <a:t> Ё</a:t>
            </a:r>
            <a:endParaRPr lang="ru-RU" sz="2800" b="1" i="1" smtClean="0">
              <a:solidFill>
                <a:srgbClr val="C00000"/>
              </a:solidFill>
            </a:endParaRPr>
          </a:p>
        </p:txBody>
      </p:sp>
      <p:graphicFrame>
        <p:nvGraphicFramePr>
          <p:cNvPr id="12354" name="Group 66"/>
          <p:cNvGraphicFramePr>
            <a:graphicFrameLocks noGrp="1"/>
          </p:cNvGraphicFramePr>
          <p:nvPr>
            <p:ph sz="quarter" idx="2"/>
          </p:nvPr>
        </p:nvGraphicFramePr>
        <p:xfrm>
          <a:off x="4214813" y="1214438"/>
          <a:ext cx="4471990" cy="2071702"/>
        </p:xfrm>
        <a:graphic>
          <a:graphicData uri="http://schemas.openxmlformats.org/drawingml/2006/table">
            <a:tbl>
              <a:tblPr/>
              <a:tblGrid>
                <a:gridCol w="2235995"/>
                <a:gridCol w="2235995"/>
              </a:tblGrid>
              <a:tr h="4077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Глаголы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99">
                        <a:alpha val="3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Причастия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>
                        <a:alpha val="34000"/>
                      </a:srgbClr>
                    </a:solidFill>
                  </a:tcPr>
                </a:tc>
              </a:tr>
              <a:tr h="16639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перекоч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Georgia" pitchFamily="18" charset="0"/>
                        </a:rPr>
                        <a:t>выва</a:t>
                      </a: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ть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размеж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Georgia" pitchFamily="18" charset="0"/>
                        </a:rPr>
                        <a:t>выва</a:t>
                      </a: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ть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выкорч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Georgia" pitchFamily="18" charset="0"/>
                        </a:rPr>
                        <a:t>выва</a:t>
                      </a: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ть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раскорч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Georgia" pitchFamily="18" charset="0"/>
                        </a:rPr>
                        <a:t>выва</a:t>
                      </a: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ть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99">
                        <a:alpha val="3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взбеш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Georgia" pitchFamily="18" charset="0"/>
                        </a:rPr>
                        <a:t>нн</a:t>
                      </a: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ый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смещ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Georgia" pitchFamily="18" charset="0"/>
                        </a:rPr>
                        <a:t>нн</a:t>
                      </a: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ый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освещ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Georgia" pitchFamily="18" charset="0"/>
                        </a:rPr>
                        <a:t>нн</a:t>
                      </a: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ый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улич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Georgia" pitchFamily="18" charset="0"/>
                        </a:rPr>
                        <a:t>нн</a:t>
                      </a: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ый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358" name="Group 70"/>
          <p:cNvGraphicFramePr>
            <a:graphicFrameLocks noGrp="1"/>
          </p:cNvGraphicFramePr>
          <p:nvPr>
            <p:ph sz="quarter" idx="3"/>
          </p:nvPr>
        </p:nvGraphicFramePr>
        <p:xfrm>
          <a:off x="4214813" y="3571875"/>
          <a:ext cx="4714908" cy="2949904"/>
        </p:xfrm>
        <a:graphic>
          <a:graphicData uri="http://schemas.openxmlformats.org/drawingml/2006/table">
            <a:tbl>
              <a:tblPr/>
              <a:tblGrid>
                <a:gridCol w="2480077"/>
                <a:gridCol w="2234831"/>
              </a:tblGrid>
              <a:tr h="5663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Существительные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2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Прилагательные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25000"/>
                      </a:srgbClr>
                    </a:solidFill>
                  </a:tcPr>
                </a:tc>
              </a:tr>
              <a:tr h="23625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туш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нка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сгущ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нка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копч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ности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ноч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вка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корч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вка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коч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вка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протяж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нность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2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туш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ный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копч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ный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золоч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ный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береж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ный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посаж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ный (отец)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жж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ный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лущ</a:t>
                      </a: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ный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25000"/>
                      </a:srgbClr>
                    </a:solidFill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600" b="1" i="1" dirty="0" smtClean="0">
                <a:solidFill>
                  <a:srgbClr val="009900"/>
                </a:solidFill>
                <a:latin typeface="Monotype Corsiva" pitchFamily="66" charset="0"/>
              </a:rPr>
              <a:t>Буквы О – Ё в суффиксах разных частей речи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428750"/>
            <a:ext cx="8229600" cy="4525963"/>
          </a:xfrm>
        </p:spPr>
        <p:txBody>
          <a:bodyPr/>
          <a:lstStyle/>
          <a:p>
            <a:pPr eaLnBrk="1" hangingPunct="1">
              <a:buFont typeface="Arial" pitchFamily="34" charset="0"/>
              <a:buNone/>
            </a:pPr>
            <a:r>
              <a:rPr lang="ru-RU" b="1" i="1" dirty="0" smtClean="0">
                <a:solidFill>
                  <a:srgbClr val="FF0000"/>
                </a:solidFill>
                <a:latin typeface="Georgia" pitchFamily="18" charset="0"/>
              </a:rPr>
              <a:t>Исключения: </a:t>
            </a:r>
          </a:p>
          <a:p>
            <a:pPr eaLnBrk="1" hangingPunct="1">
              <a:buFont typeface="Arial" pitchFamily="34" charset="0"/>
              <a:buNone/>
            </a:pPr>
            <a:r>
              <a:rPr lang="ru-RU" b="1" i="1" dirty="0" smtClean="0">
                <a:latin typeface="Georgia" pitchFamily="18" charset="0"/>
              </a:rPr>
              <a:t>1) уч</a:t>
            </a:r>
            <a:r>
              <a:rPr lang="ru-RU" b="1" i="1" dirty="0" smtClean="0">
                <a:solidFill>
                  <a:srgbClr val="FF0000"/>
                </a:solidFill>
                <a:latin typeface="Georgia" pitchFamily="18" charset="0"/>
              </a:rPr>
              <a:t>ё</a:t>
            </a:r>
            <a:r>
              <a:rPr lang="ru-RU" b="1" i="1" dirty="0" smtClean="0">
                <a:latin typeface="Georgia" pitchFamily="18" charset="0"/>
              </a:rPr>
              <a:t>ба</a:t>
            </a:r>
          </a:p>
          <a:p>
            <a:pPr eaLnBrk="1" hangingPunct="1">
              <a:buFont typeface="Arial" pitchFamily="34" charset="0"/>
              <a:buNone/>
            </a:pPr>
            <a:r>
              <a:rPr lang="ru-RU" b="1" i="1" dirty="0" smtClean="0">
                <a:latin typeface="Georgia" pitchFamily="18" charset="0"/>
              </a:rPr>
              <a:t>2) </a:t>
            </a:r>
            <a:r>
              <a:rPr lang="ru-RU" b="1" i="1" dirty="0" smtClean="0">
                <a:solidFill>
                  <a:srgbClr val="FF0000"/>
                </a:solidFill>
                <a:latin typeface="Georgia" pitchFamily="18" charset="0"/>
              </a:rPr>
              <a:t>Ё</a:t>
            </a:r>
            <a:r>
              <a:rPr lang="ru-RU" i="1" dirty="0" smtClean="0">
                <a:solidFill>
                  <a:srgbClr val="FF0000"/>
                </a:solidFill>
                <a:latin typeface="Georgia" pitchFamily="18" charset="0"/>
              </a:rPr>
              <a:t> </a:t>
            </a:r>
            <a:r>
              <a:rPr lang="ru-RU" i="1" dirty="0" smtClean="0">
                <a:latin typeface="Georgia" pitchFamily="18" charset="0"/>
              </a:rPr>
              <a:t>в заимствованных словах  с</a:t>
            </a:r>
            <a:r>
              <a:rPr lang="ru-RU" i="1" dirty="0" smtClean="0">
                <a:solidFill>
                  <a:srgbClr val="FF0000"/>
                </a:solidFill>
                <a:latin typeface="Georgia" pitchFamily="18" charset="0"/>
              </a:rPr>
              <a:t> </a:t>
            </a:r>
            <a:r>
              <a:rPr lang="ru-RU" i="1" dirty="0" smtClean="0">
                <a:latin typeface="Georgia" pitchFamily="18" charset="0"/>
              </a:rPr>
              <a:t>ударным суффиксом </a:t>
            </a:r>
            <a:r>
              <a:rPr lang="ru-RU" b="1" i="1" dirty="0" smtClean="0">
                <a:solidFill>
                  <a:srgbClr val="FF0000"/>
                </a:solidFill>
                <a:latin typeface="Georgia" pitchFamily="18" charset="0"/>
              </a:rPr>
              <a:t>-ёр-:</a:t>
            </a:r>
          </a:p>
          <a:p>
            <a:pPr eaLnBrk="1" hangingPunct="1">
              <a:buFont typeface="Arial" pitchFamily="34" charset="0"/>
              <a:buNone/>
            </a:pPr>
            <a:r>
              <a:rPr lang="ru-RU" b="1" i="1" dirty="0" smtClean="0">
                <a:latin typeface="Georgia" pitchFamily="18" charset="0"/>
              </a:rPr>
              <a:t>дириж</a:t>
            </a:r>
            <a:r>
              <a:rPr lang="ru-RU" b="1" i="1" dirty="0" smtClean="0">
                <a:solidFill>
                  <a:srgbClr val="FF0000"/>
                </a:solidFill>
                <a:latin typeface="Georgia" pitchFamily="18" charset="0"/>
              </a:rPr>
              <a:t>ёр</a:t>
            </a:r>
          </a:p>
          <a:p>
            <a:pPr eaLnBrk="1" hangingPunct="1">
              <a:buFont typeface="Arial" pitchFamily="34" charset="0"/>
              <a:buNone/>
            </a:pPr>
            <a:r>
              <a:rPr lang="ru-RU" b="1" i="1" dirty="0" smtClean="0">
                <a:latin typeface="Georgia" pitchFamily="18" charset="0"/>
              </a:rPr>
              <a:t>ретуш</a:t>
            </a:r>
            <a:r>
              <a:rPr lang="ru-RU" b="1" i="1" dirty="0" smtClean="0">
                <a:solidFill>
                  <a:srgbClr val="FF0000"/>
                </a:solidFill>
                <a:latin typeface="Georgia" pitchFamily="18" charset="0"/>
              </a:rPr>
              <a:t>ёр</a:t>
            </a:r>
          </a:p>
          <a:p>
            <a:pPr eaLnBrk="1" hangingPunct="1">
              <a:buFont typeface="Arial" pitchFamily="34" charset="0"/>
              <a:buNone/>
            </a:pPr>
            <a:r>
              <a:rPr lang="ru-RU" b="1" i="1" dirty="0" smtClean="0">
                <a:latin typeface="Georgia" pitchFamily="18" charset="0"/>
              </a:rPr>
              <a:t>стаж</a:t>
            </a:r>
            <a:r>
              <a:rPr lang="ru-RU" b="1" i="1" dirty="0" smtClean="0">
                <a:solidFill>
                  <a:srgbClr val="FF0000"/>
                </a:solidFill>
                <a:latin typeface="Georgia" pitchFamily="18" charset="0"/>
              </a:rPr>
              <a:t>ёр</a:t>
            </a:r>
          </a:p>
          <a:p>
            <a:pPr eaLnBrk="1" hangingPunct="1">
              <a:buFont typeface="Arial" pitchFamily="34" charset="0"/>
              <a:buNone/>
            </a:pPr>
            <a:r>
              <a:rPr lang="ru-RU" b="1" i="1" dirty="0" smtClean="0">
                <a:latin typeface="Georgia" pitchFamily="18" charset="0"/>
              </a:rPr>
              <a:t>монтаж</a:t>
            </a:r>
            <a:r>
              <a:rPr lang="ru-RU" b="1" i="1" dirty="0" smtClean="0">
                <a:solidFill>
                  <a:srgbClr val="FF0000"/>
                </a:solidFill>
                <a:latin typeface="Georgia" pitchFamily="18" charset="0"/>
              </a:rPr>
              <a:t>ёр</a:t>
            </a:r>
          </a:p>
          <a:p>
            <a:pPr eaLnBrk="1" hangingPunct="1">
              <a:buFontTx/>
              <a:buNone/>
            </a:pPr>
            <a:endParaRPr lang="ru-RU" b="1" i="1" dirty="0" smtClean="0">
              <a:solidFill>
                <a:srgbClr val="FF0000"/>
              </a:solidFill>
              <a:latin typeface="Georgia" pitchFamily="18" charset="0"/>
            </a:endParaRPr>
          </a:p>
          <a:p>
            <a:pPr eaLnBrk="1" hangingPunct="1">
              <a:buFontTx/>
              <a:buNone/>
            </a:pPr>
            <a:endParaRPr lang="ru-RU" b="1" i="1" dirty="0" smtClean="0">
              <a:solidFill>
                <a:srgbClr val="FF0000"/>
              </a:solidFill>
              <a:latin typeface="Georgia" pitchFamily="18" charset="0"/>
            </a:endParaRPr>
          </a:p>
          <a:p>
            <a:pPr eaLnBrk="1" hangingPunct="1">
              <a:buFontTx/>
              <a:buNone/>
            </a:pPr>
            <a:endParaRPr lang="ru-RU" b="1" i="1" dirty="0" smtClean="0">
              <a:solidFill>
                <a:srgbClr val="FF0000"/>
              </a:solidFill>
              <a:latin typeface="Georgia" pitchFamily="18" charset="0"/>
            </a:endParaRPr>
          </a:p>
          <a:p>
            <a:pPr eaLnBrk="1" hangingPunct="1">
              <a:buFontTx/>
              <a:buNone/>
            </a:pPr>
            <a:endParaRPr lang="ru-RU" b="1" i="1" dirty="0" smtClean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16388" name="Text Box 8"/>
          <p:cNvSpPr txBox="1">
            <a:spLocks noChangeArrowheads="1"/>
          </p:cNvSpPr>
          <p:nvPr/>
        </p:nvSpPr>
        <p:spPr bwMode="auto">
          <a:xfrm>
            <a:off x="4572000" y="3357563"/>
            <a:ext cx="4357688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sz="2400" i="1" dirty="0">
              <a:latin typeface="Georgia" pitchFamily="18" charset="0"/>
            </a:endParaRPr>
          </a:p>
          <a:p>
            <a:pPr algn="ctr"/>
            <a:r>
              <a:rPr lang="ru-RU" sz="2400" i="1" dirty="0">
                <a:latin typeface="Georgia" pitchFamily="18" charset="0"/>
              </a:rPr>
              <a:t>              По аналогии </a:t>
            </a:r>
          </a:p>
          <a:p>
            <a:pPr algn="ctr"/>
            <a:r>
              <a:rPr lang="ru-RU" sz="2400" i="1" dirty="0">
                <a:latin typeface="Georgia" pitchFamily="18" charset="0"/>
              </a:rPr>
              <a:t>         с </a:t>
            </a:r>
            <a:r>
              <a:rPr lang="en-US" sz="2400" i="1" dirty="0">
                <a:latin typeface="Georgia" pitchFamily="18" charset="0"/>
              </a:rPr>
              <a:t> </a:t>
            </a:r>
            <a:r>
              <a:rPr lang="ru-RU" sz="2400" i="1" dirty="0">
                <a:latin typeface="Georgia" pitchFamily="18" charset="0"/>
              </a:rPr>
              <a:t>ними </a:t>
            </a:r>
          </a:p>
          <a:p>
            <a:pPr algn="ctr"/>
            <a:r>
              <a:rPr lang="ru-RU" sz="2400" i="1" dirty="0">
                <a:latin typeface="Georgia" pitchFamily="18" charset="0"/>
              </a:rPr>
              <a:t>             в русском </a:t>
            </a:r>
          </a:p>
          <a:p>
            <a:pPr algn="ctr">
              <a:spcBef>
                <a:spcPct val="50000"/>
              </a:spcBef>
            </a:pPr>
            <a:r>
              <a:rPr lang="ru-RU" sz="3200" b="1" i="1" dirty="0">
                <a:latin typeface="Georgia" pitchFamily="18" charset="0"/>
              </a:rPr>
              <a:t>          ухаж</a:t>
            </a:r>
            <a:r>
              <a:rPr lang="ru-RU" sz="3600" b="1" i="1" dirty="0">
                <a:solidFill>
                  <a:srgbClr val="FF0000"/>
                </a:solidFill>
                <a:latin typeface="Georgia" pitchFamily="18" charset="0"/>
              </a:rPr>
              <a:t>ёр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pPr eaLnBrk="1" hangingPunct="1"/>
            <a:r>
              <a:rPr lang="ru-RU" sz="3600" b="1" i="1" dirty="0" smtClean="0">
                <a:solidFill>
                  <a:srgbClr val="993300"/>
                </a:solidFill>
                <a:latin typeface="Monotype Corsiva" pitchFamily="66" charset="0"/>
              </a:rPr>
              <a:t>Буквы О – Ё в окончаниях разных частей речи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052513"/>
            <a:ext cx="8218488" cy="547211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i="1" dirty="0" smtClean="0">
                <a:solidFill>
                  <a:srgbClr val="FF0000"/>
                </a:solidFill>
                <a:latin typeface="Georgia" pitchFamily="18" charset="0"/>
              </a:rPr>
              <a:t>  </a:t>
            </a:r>
            <a:r>
              <a:rPr lang="ru-RU" sz="2000" b="1" i="1" dirty="0" smtClean="0">
                <a:latin typeface="Georgia" pitchFamily="18" charset="0"/>
              </a:rPr>
              <a:t>В окончаниях </a:t>
            </a:r>
            <a:r>
              <a:rPr lang="ru-RU" sz="2000" b="1" i="1" dirty="0" smtClean="0">
                <a:solidFill>
                  <a:srgbClr val="993300"/>
                </a:solidFill>
                <a:latin typeface="Georgia" pitchFamily="18" charset="0"/>
              </a:rPr>
              <a:t> существительных и прилагательных</a:t>
            </a:r>
            <a:r>
              <a:rPr lang="ru-RU" sz="2000" b="1" i="1" dirty="0" smtClean="0">
                <a:latin typeface="Georgia" pitchFamily="18" charset="0"/>
              </a:rPr>
              <a:t> </a:t>
            </a:r>
          </a:p>
          <a:p>
            <a:pPr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2000" b="1" i="1" dirty="0" smtClean="0">
                <a:solidFill>
                  <a:srgbClr val="FF0000"/>
                </a:solidFill>
                <a:latin typeface="Georgia" pitchFamily="18" charset="0"/>
              </a:rPr>
              <a:t>под ударением пишется О, </a:t>
            </a:r>
          </a:p>
          <a:p>
            <a:pPr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2000" b="1" i="1" dirty="0" smtClean="0">
                <a:solidFill>
                  <a:srgbClr val="FF0000"/>
                </a:solidFill>
                <a:latin typeface="Georgia" pitchFamily="18" charset="0"/>
              </a:rPr>
              <a:t>без ударения – Е,</a:t>
            </a:r>
          </a:p>
          <a:p>
            <a:pPr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2000" b="1" i="1" dirty="0" smtClean="0">
                <a:latin typeface="Georgia" pitchFamily="18" charset="0"/>
              </a:rPr>
              <a:t>в окончаниях 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глаголов</a:t>
            </a:r>
            <a:r>
              <a:rPr lang="ru-RU" sz="2000" b="1" i="1" dirty="0" smtClean="0">
                <a:latin typeface="Georgia" pitchFamily="18" charset="0"/>
              </a:rPr>
              <a:t> </a:t>
            </a:r>
            <a:r>
              <a:rPr lang="ru-RU" sz="2000" b="1" i="1" dirty="0" smtClean="0">
                <a:solidFill>
                  <a:srgbClr val="FF0000"/>
                </a:solidFill>
                <a:latin typeface="Georgia" pitchFamily="18" charset="0"/>
              </a:rPr>
              <a:t>- Ё</a:t>
            </a:r>
            <a:endParaRPr lang="ru-RU" sz="2000" b="1" i="1" dirty="0" smtClean="0">
              <a:latin typeface="Georgia" pitchFamily="18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ru-RU" sz="2000" b="1" i="1" dirty="0" smtClean="0">
              <a:solidFill>
                <a:srgbClr val="993300"/>
              </a:solidFill>
              <a:latin typeface="Georgia" pitchFamily="18" charset="0"/>
            </a:endParaRPr>
          </a:p>
        </p:txBody>
      </p:sp>
      <p:graphicFrame>
        <p:nvGraphicFramePr>
          <p:cNvPr id="19547" name="Group 91"/>
          <p:cNvGraphicFramePr>
            <a:graphicFrameLocks noGrp="1"/>
          </p:cNvGraphicFramePr>
          <p:nvPr>
            <p:ph sz="half" idx="2"/>
          </p:nvPr>
        </p:nvGraphicFramePr>
        <p:xfrm>
          <a:off x="285750" y="3214688"/>
          <a:ext cx="8643998" cy="2773680"/>
        </p:xfrm>
        <a:graphic>
          <a:graphicData uri="http://schemas.openxmlformats.org/drawingml/2006/table">
            <a:tbl>
              <a:tblPr/>
              <a:tblGrid>
                <a:gridCol w="732274"/>
                <a:gridCol w="2982502"/>
                <a:gridCol w="2786082"/>
                <a:gridCol w="2143140"/>
              </a:tblGrid>
              <a:tr h="144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3300"/>
                          </a:solidFill>
                          <a:effectLst/>
                          <a:latin typeface="Georgia" pitchFamily="18" charset="0"/>
                        </a:rPr>
                        <a:t>Существительные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6633">
                        <a:alpha val="35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3300"/>
                          </a:solidFill>
                          <a:effectLst/>
                          <a:latin typeface="Georgia" pitchFamily="18" charset="0"/>
                        </a:rPr>
                        <a:t>Прилагательные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6633">
                        <a:alpha val="35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3300"/>
                          </a:solidFill>
                          <a:effectLst/>
                          <a:latin typeface="Georgia" pitchFamily="18" charset="0"/>
                        </a:rPr>
                        <a:t>Глаголы- </a:t>
                      </a: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6633">
                        <a:alpha val="35001"/>
                      </a:srgbClr>
                    </a:solidFill>
                  </a:tcPr>
                </a:tc>
              </a:tr>
              <a:tr h="588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ó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6633">
                        <a:alpha val="3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плеч</a:t>
                      </a:r>
                      <a:r>
                        <a:rPr kumimoji="0" lang="en-US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ó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калач</a:t>
                      </a:r>
                      <a:r>
                        <a:rPr kumimoji="0" lang="en-US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ó</a:t>
                      </a: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м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Фомич</a:t>
                      </a:r>
                      <a:r>
                        <a:rPr kumimoji="0" lang="en-US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ó</a:t>
                      </a: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м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чуж</a:t>
                      </a:r>
                      <a:r>
                        <a:rPr kumimoji="0" lang="en-US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ó</a:t>
                      </a:r>
                      <a:r>
                        <a:rPr kumimoji="0" lang="ru-RU" sz="20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й</a:t>
                      </a:r>
                      <a:endParaRPr kumimoji="0" lang="ru-RU" sz="20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больш</a:t>
                      </a:r>
                      <a:r>
                        <a:rPr kumimoji="0" lang="en-US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ó</a:t>
                      </a: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го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жж</a:t>
                      </a: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шь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береж</a:t>
                      </a: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м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печ</a:t>
                      </a: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ё</a:t>
                      </a: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690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6633">
                        <a:alpha val="3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каш</a:t>
                      </a: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е</a:t>
                      </a: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смерч</a:t>
                      </a: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е</a:t>
                      </a: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м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Петрович</a:t>
                      </a: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е</a:t>
                      </a: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м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колюч</a:t>
                      </a: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е</a:t>
                      </a: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го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старш</a:t>
                      </a: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е</a:t>
                      </a: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го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229600" cy="6011863"/>
          </a:xfrm>
        </p:spPr>
        <p:txBody>
          <a:bodyPr/>
          <a:lstStyle/>
          <a:p>
            <a:r>
              <a:rPr lang="ru-RU" sz="4800" b="1" i="1" smtClean="0">
                <a:solidFill>
                  <a:srgbClr val="C00000"/>
                </a:solidFill>
              </a:rPr>
              <a:t/>
            </a:r>
            <a:br>
              <a:rPr lang="ru-RU" sz="4800" b="1" i="1" smtClean="0">
                <a:solidFill>
                  <a:srgbClr val="C00000"/>
                </a:solidFill>
              </a:rPr>
            </a:br>
            <a:r>
              <a:rPr lang="ru-RU" sz="4800" b="1" i="1" smtClean="0">
                <a:solidFill>
                  <a:srgbClr val="C00000"/>
                </a:solidFill>
              </a:rPr>
              <a:t>  Правописание О, Е после Ц </a:t>
            </a:r>
            <a:r>
              <a:rPr lang="ru-RU" sz="2800" smtClean="0"/>
              <a:t/>
            </a:r>
            <a:br>
              <a:rPr lang="ru-RU" sz="2800" smtClean="0"/>
            </a:br>
            <a:r>
              <a:rPr lang="ru-RU" sz="2800" smtClean="0"/>
              <a:t/>
            </a:r>
            <a:br>
              <a:rPr lang="ru-RU" sz="2800" smtClean="0"/>
            </a:br>
            <a:r>
              <a:rPr lang="ru-RU" sz="2800" b="1" smtClean="0"/>
              <a:t>П</a:t>
            </a:r>
            <a:r>
              <a:rPr lang="ru-RU" sz="2800" smtClean="0"/>
              <a:t>осле </a:t>
            </a:r>
            <a:r>
              <a:rPr lang="ru-RU" sz="2800" b="1" smtClean="0"/>
              <a:t>ц</a:t>
            </a:r>
            <a:r>
              <a:rPr lang="ru-RU" sz="2800" smtClean="0"/>
              <a:t> в любой части слова </a:t>
            </a:r>
            <a:r>
              <a:rPr lang="ru-RU" sz="2800" smtClean="0">
                <a:solidFill>
                  <a:srgbClr val="C00000"/>
                </a:solidFill>
              </a:rPr>
              <a:t>под ударением – </a:t>
            </a:r>
            <a:r>
              <a:rPr lang="ru-RU" sz="2800" b="1" smtClean="0">
                <a:solidFill>
                  <a:srgbClr val="C00000"/>
                </a:solidFill>
              </a:rPr>
              <a:t>О</a:t>
            </a:r>
            <a:r>
              <a:rPr lang="ru-RU" sz="2800" smtClean="0"/>
              <a:t>,</a:t>
            </a:r>
            <a:br>
              <a:rPr lang="ru-RU" sz="2800" smtClean="0"/>
            </a:br>
            <a:r>
              <a:rPr lang="ru-RU" sz="2800" smtClean="0">
                <a:solidFill>
                  <a:srgbClr val="C00000"/>
                </a:solidFill>
              </a:rPr>
              <a:t>без ударения – </a:t>
            </a:r>
            <a:r>
              <a:rPr lang="ru-RU" sz="2800" b="1" smtClean="0">
                <a:solidFill>
                  <a:srgbClr val="C00000"/>
                </a:solidFill>
              </a:rPr>
              <a:t>Е</a:t>
            </a:r>
            <a:r>
              <a:rPr lang="ru-RU" sz="2800" smtClean="0">
                <a:solidFill>
                  <a:srgbClr val="C00000"/>
                </a:solidFill>
              </a:rPr>
              <a:t> </a:t>
            </a:r>
            <a:r>
              <a:rPr lang="ru-RU" sz="2800" smtClean="0"/>
              <a:t>(в русских словах), </a:t>
            </a:r>
            <a:br>
              <a:rPr lang="ru-RU" sz="2800" smtClean="0"/>
            </a:br>
            <a:r>
              <a:rPr lang="ru-RU" sz="2800" b="1" smtClean="0">
                <a:solidFill>
                  <a:srgbClr val="C00000"/>
                </a:solidFill>
              </a:rPr>
              <a:t>Ë</a:t>
            </a:r>
            <a:r>
              <a:rPr lang="ru-RU" sz="2800" b="1" smtClean="0"/>
              <a:t> </a:t>
            </a:r>
            <a:r>
              <a:rPr lang="ru-RU" sz="2800" smtClean="0"/>
              <a:t>после </a:t>
            </a:r>
            <a:r>
              <a:rPr lang="ru-RU" sz="2800" b="1" smtClean="0">
                <a:solidFill>
                  <a:srgbClr val="C00000"/>
                </a:solidFill>
              </a:rPr>
              <a:t>Ц</a:t>
            </a:r>
            <a:r>
              <a:rPr lang="ru-RU" sz="2800" smtClean="0">
                <a:solidFill>
                  <a:srgbClr val="C00000"/>
                </a:solidFill>
              </a:rPr>
              <a:t> </a:t>
            </a:r>
            <a:r>
              <a:rPr lang="ru-RU" sz="2800" smtClean="0"/>
              <a:t>не пишется никогда. </a:t>
            </a:r>
            <a:br>
              <a:rPr lang="ru-RU" sz="2800" smtClean="0"/>
            </a:br>
            <a:r>
              <a:rPr lang="ru-RU" sz="2800" b="1" i="1" smtClean="0">
                <a:solidFill>
                  <a:srgbClr val="00B050"/>
                </a:solidFill>
              </a:rPr>
              <a:t>ц</a:t>
            </a:r>
            <a:r>
              <a:rPr lang="ru-RU" sz="2800" b="1" i="1" smtClean="0">
                <a:solidFill>
                  <a:srgbClr val="FF0000"/>
                </a:solidFill>
              </a:rPr>
              <a:t>ó</a:t>
            </a:r>
            <a:r>
              <a:rPr lang="ru-RU" sz="2800" b="1" i="1" smtClean="0">
                <a:solidFill>
                  <a:srgbClr val="00B050"/>
                </a:solidFill>
              </a:rPr>
              <a:t>коль</a:t>
            </a:r>
            <a:r>
              <a:rPr lang="ru-RU" sz="2800" b="1" smtClean="0">
                <a:solidFill>
                  <a:srgbClr val="00B050"/>
                </a:solidFill>
              </a:rPr>
              <a:t>,</a:t>
            </a:r>
            <a:br>
              <a:rPr lang="ru-RU" sz="2800" b="1" smtClean="0">
                <a:solidFill>
                  <a:srgbClr val="00B050"/>
                </a:solidFill>
              </a:rPr>
            </a:br>
            <a:r>
              <a:rPr lang="ru-RU" sz="2800" b="1" i="1" smtClean="0">
                <a:solidFill>
                  <a:srgbClr val="00B050"/>
                </a:solidFill>
              </a:rPr>
              <a:t>пальтец</a:t>
            </a:r>
            <a:r>
              <a:rPr lang="ru-RU" sz="2800" b="1" i="1" smtClean="0">
                <a:solidFill>
                  <a:srgbClr val="FF0000"/>
                </a:solidFill>
              </a:rPr>
              <a:t>ó</a:t>
            </a:r>
            <a:r>
              <a:rPr lang="ru-RU" sz="2800" b="1" smtClean="0">
                <a:solidFill>
                  <a:srgbClr val="00B050"/>
                </a:solidFill>
              </a:rPr>
              <a:t> – </a:t>
            </a:r>
            <a:r>
              <a:rPr lang="ru-RU" sz="2800" b="1" i="1" smtClean="0">
                <a:solidFill>
                  <a:srgbClr val="00B050"/>
                </a:solidFill>
              </a:rPr>
              <a:t>зéркальц</a:t>
            </a:r>
            <a:r>
              <a:rPr lang="ru-RU" sz="2800" b="1" i="1" smtClean="0">
                <a:solidFill>
                  <a:srgbClr val="FF0000"/>
                </a:solidFill>
              </a:rPr>
              <a:t>е</a:t>
            </a:r>
            <a:r>
              <a:rPr lang="ru-RU" sz="2800" b="1" smtClean="0">
                <a:solidFill>
                  <a:srgbClr val="00B050"/>
                </a:solidFill>
              </a:rPr>
              <a:t/>
            </a:r>
            <a:br>
              <a:rPr lang="ru-RU" sz="2800" b="1" smtClean="0">
                <a:solidFill>
                  <a:srgbClr val="00B050"/>
                </a:solidFill>
              </a:rPr>
            </a:br>
            <a:r>
              <a:rPr lang="ru-RU" sz="2800" b="1" i="1" smtClean="0">
                <a:solidFill>
                  <a:srgbClr val="00B050"/>
                </a:solidFill>
              </a:rPr>
              <a:t>отц</a:t>
            </a:r>
            <a:r>
              <a:rPr lang="ru-RU" sz="2800" b="1" i="1" smtClean="0">
                <a:solidFill>
                  <a:srgbClr val="FF0000"/>
                </a:solidFill>
              </a:rPr>
              <a:t>ó</a:t>
            </a:r>
            <a:r>
              <a:rPr lang="ru-RU" sz="2800" b="1" i="1" smtClean="0">
                <a:solidFill>
                  <a:srgbClr val="00B050"/>
                </a:solidFill>
              </a:rPr>
              <a:t>в</a:t>
            </a:r>
            <a:r>
              <a:rPr lang="ru-RU" sz="2800" b="1" smtClean="0">
                <a:solidFill>
                  <a:srgbClr val="00B050"/>
                </a:solidFill>
              </a:rPr>
              <a:t> – </a:t>
            </a:r>
            <a:r>
              <a:rPr lang="ru-RU" sz="2800" b="1" i="1" smtClean="0">
                <a:solidFill>
                  <a:srgbClr val="00B050"/>
                </a:solidFill>
              </a:rPr>
              <a:t>колóдц</a:t>
            </a:r>
            <a:r>
              <a:rPr lang="ru-RU" sz="2800" b="1" i="1" smtClean="0">
                <a:solidFill>
                  <a:srgbClr val="FF0000"/>
                </a:solidFill>
              </a:rPr>
              <a:t>е</a:t>
            </a:r>
            <a:r>
              <a:rPr lang="ru-RU" sz="2800" b="1" i="1" smtClean="0">
                <a:solidFill>
                  <a:srgbClr val="00B050"/>
                </a:solidFill>
              </a:rPr>
              <a:t>в</a:t>
            </a:r>
            <a:r>
              <a:rPr lang="ru-RU" sz="2800" b="1" smtClean="0">
                <a:solidFill>
                  <a:srgbClr val="00B050"/>
                </a:solidFill>
              </a:rPr>
              <a:t/>
            </a:r>
            <a:br>
              <a:rPr lang="ru-RU" sz="2800" b="1" smtClean="0">
                <a:solidFill>
                  <a:srgbClr val="00B050"/>
                </a:solidFill>
              </a:rPr>
            </a:br>
            <a:r>
              <a:rPr lang="ru-RU" sz="2800" b="1" i="1" smtClean="0">
                <a:solidFill>
                  <a:srgbClr val="00B050"/>
                </a:solidFill>
              </a:rPr>
              <a:t>облиц</a:t>
            </a:r>
            <a:r>
              <a:rPr lang="ru-RU" sz="2800" b="1" i="1" smtClean="0">
                <a:solidFill>
                  <a:srgbClr val="FF0000"/>
                </a:solidFill>
              </a:rPr>
              <a:t>ó</a:t>
            </a:r>
            <a:r>
              <a:rPr lang="ru-RU" sz="2800" b="1" i="1" smtClean="0">
                <a:solidFill>
                  <a:srgbClr val="00B050"/>
                </a:solidFill>
              </a:rPr>
              <a:t>вывать</a:t>
            </a:r>
            <a:r>
              <a:rPr lang="ru-RU" sz="2800" b="1" smtClean="0">
                <a:solidFill>
                  <a:srgbClr val="00B050"/>
                </a:solidFill>
              </a:rPr>
              <a:t> – </a:t>
            </a:r>
            <a:r>
              <a:rPr lang="ru-RU" sz="2800" b="1" i="1" smtClean="0">
                <a:solidFill>
                  <a:srgbClr val="00B050"/>
                </a:solidFill>
              </a:rPr>
              <a:t>облиц</a:t>
            </a:r>
            <a:r>
              <a:rPr lang="ru-RU" sz="2800" b="1" i="1" smtClean="0">
                <a:solidFill>
                  <a:srgbClr val="FF0000"/>
                </a:solidFill>
              </a:rPr>
              <a:t>е</a:t>
            </a:r>
            <a:r>
              <a:rPr lang="ru-RU" sz="2800" b="1" i="1" smtClean="0">
                <a:solidFill>
                  <a:srgbClr val="00B050"/>
                </a:solidFill>
              </a:rPr>
              <a:t>вáть</a:t>
            </a:r>
            <a:r>
              <a:rPr lang="ru-RU" sz="2800" b="1" smtClean="0">
                <a:solidFill>
                  <a:srgbClr val="00B050"/>
                </a:solidFill>
              </a:rPr>
              <a:t>.</a:t>
            </a:r>
            <a:br>
              <a:rPr lang="ru-RU" sz="2800" b="1" smtClean="0">
                <a:solidFill>
                  <a:srgbClr val="00B050"/>
                </a:solidFill>
              </a:rPr>
            </a:br>
            <a:r>
              <a:rPr lang="ru-RU" smtClean="0"/>
              <a:t/>
            </a:r>
            <a:br>
              <a:rPr lang="ru-RU" smtClean="0"/>
            </a:br>
            <a:r>
              <a:rPr lang="ru-RU" sz="2800" smtClean="0"/>
              <a:t>Исключения: </a:t>
            </a:r>
            <a:r>
              <a:rPr lang="ru-RU" sz="2800" b="1" i="1" smtClean="0"/>
              <a:t>ц</a:t>
            </a:r>
            <a:r>
              <a:rPr lang="ru-RU" sz="2800" b="1" i="1" smtClean="0">
                <a:solidFill>
                  <a:srgbClr val="FF0000"/>
                </a:solidFill>
              </a:rPr>
              <a:t>о</a:t>
            </a:r>
            <a:r>
              <a:rPr lang="ru-RU" sz="2800" b="1" i="1" smtClean="0"/>
              <a:t>котýха</a:t>
            </a:r>
            <a:r>
              <a:rPr lang="ru-RU" sz="2800" b="1" smtClean="0"/>
              <a:t>,  </a:t>
            </a:r>
            <a:r>
              <a:rPr lang="ru-RU" sz="2800" b="1" i="1" smtClean="0"/>
              <a:t>скéрц</a:t>
            </a:r>
            <a:r>
              <a:rPr lang="ru-RU" sz="2800" b="1" i="1" smtClean="0">
                <a:solidFill>
                  <a:srgbClr val="FF0000"/>
                </a:solidFill>
              </a:rPr>
              <a:t>о</a:t>
            </a:r>
            <a:r>
              <a:rPr lang="ru-RU" sz="2800" b="1" smtClean="0"/>
              <a:t>, </a:t>
            </a:r>
            <a:r>
              <a:rPr lang="ru-RU" sz="2800" b="1" i="1" smtClean="0"/>
              <a:t>гéрц</a:t>
            </a:r>
            <a:r>
              <a:rPr lang="ru-RU" sz="2800" b="1" i="1" smtClean="0">
                <a:solidFill>
                  <a:srgbClr val="FF0000"/>
                </a:solidFill>
              </a:rPr>
              <a:t>о</a:t>
            </a:r>
            <a:r>
              <a:rPr lang="ru-RU" sz="2800" b="1" i="1" smtClean="0"/>
              <a:t>г</a:t>
            </a:r>
            <a:r>
              <a:rPr lang="ru-RU" sz="2800" b="1" smtClean="0"/>
              <a:t> и др.</a:t>
            </a:r>
            <a:r>
              <a:rPr lang="ru-RU" sz="2800" smtClean="0"/>
              <a:t/>
            </a:r>
            <a:br>
              <a:rPr lang="ru-RU" sz="2800" smtClean="0"/>
            </a:br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smtClean="0">
                <a:solidFill>
                  <a:srgbClr val="0070C0"/>
                </a:solidFill>
              </a:rPr>
              <a:t>Вывод:</a:t>
            </a:r>
          </a:p>
        </p:txBody>
      </p:sp>
      <p:sp>
        <p:nvSpPr>
          <p:cNvPr id="19459" name="Rectangle 1"/>
          <p:cNvSpPr>
            <a:spLocks noChangeArrowheads="1"/>
          </p:cNvSpPr>
          <p:nvPr/>
        </p:nvSpPr>
        <p:spPr bwMode="auto">
          <a:xfrm>
            <a:off x="214313" y="1785938"/>
            <a:ext cx="8572500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/>
            <a:r>
              <a:rPr lang="ru-RU" sz="3200">
                <a:cs typeface="Arial" pitchFamily="34" charset="0"/>
              </a:rPr>
              <a:t> 	Осознанный выбор написания должен сводиться к двум действиям:</a:t>
            </a:r>
          </a:p>
          <a:p>
            <a:pPr algn="just" eaLnBrk="0" hangingPunct="0"/>
            <a:endParaRPr lang="ru-RU" sz="3200">
              <a:cs typeface="Arial" pitchFamily="34" charset="0"/>
            </a:endParaRPr>
          </a:p>
          <a:p>
            <a:pPr algn="just" eaLnBrk="0" hangingPunct="0">
              <a:buFontTx/>
              <a:buAutoNum type="arabicParenR"/>
            </a:pPr>
            <a:r>
              <a:rPr lang="ru-RU" sz="3200" b="1" i="1">
                <a:solidFill>
                  <a:srgbClr val="C00000"/>
                </a:solidFill>
                <a:cs typeface="Arial" pitchFamily="34" charset="0"/>
              </a:rPr>
              <a:t>определению морфемы  </a:t>
            </a:r>
          </a:p>
          <a:p>
            <a:pPr algn="just" eaLnBrk="0" hangingPunct="0"/>
            <a:r>
              <a:rPr lang="ru-RU" sz="3200" b="1" i="1">
                <a:solidFill>
                  <a:srgbClr val="C00000"/>
                </a:solidFill>
                <a:cs typeface="Arial" pitchFamily="34" charset="0"/>
              </a:rPr>
              <a:t>                                         и</a:t>
            </a:r>
            <a:endParaRPr lang="ru-RU" sz="3200">
              <a:cs typeface="Arial" pitchFamily="34" charset="0"/>
            </a:endParaRPr>
          </a:p>
          <a:p>
            <a:pPr algn="just" eaLnBrk="0" hangingPunct="0"/>
            <a:r>
              <a:rPr lang="ru-RU" sz="3200">
                <a:cs typeface="Arial" pitchFamily="34" charset="0"/>
              </a:rPr>
              <a:t> </a:t>
            </a:r>
            <a:r>
              <a:rPr lang="ru-RU" sz="3200" b="1" i="1">
                <a:solidFill>
                  <a:srgbClr val="C00000"/>
                </a:solidFill>
                <a:cs typeface="Arial" pitchFamily="34" charset="0"/>
              </a:rPr>
              <a:t>2) принадлежности слова к части речи.</a:t>
            </a:r>
            <a:endParaRPr lang="ru-RU" sz="3200" b="1" i="1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357188" y="214313"/>
            <a:ext cx="8229600" cy="642937"/>
          </a:xfrm>
        </p:spPr>
        <p:txBody>
          <a:bodyPr/>
          <a:lstStyle/>
          <a:p>
            <a:r>
              <a:rPr lang="ru-RU" sz="4000" b="1" smtClean="0"/>
              <a:t>Проверка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14313" y="2786063"/>
          <a:ext cx="8715375" cy="3895725"/>
        </p:xfrm>
        <a:graphic>
          <a:graphicData uri="http://schemas.openxmlformats.org/drawingml/2006/table">
            <a:tbl>
              <a:tblPr/>
              <a:tblGrid>
                <a:gridCol w="1714500"/>
                <a:gridCol w="1571625"/>
                <a:gridCol w="2071687"/>
                <a:gridCol w="1857375"/>
                <a:gridCol w="1500188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1 группа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2 группа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3 группа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4 группа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5 группа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ё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ё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ё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774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В суффиксах и окончаниях под ударением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В корне под ударением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В глаголах и отглагольных формах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Слова-исключения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Суффикс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-ёр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1587" name="TextBox 5"/>
          <p:cNvSpPr txBox="1">
            <a:spLocks noChangeArrowheads="1"/>
          </p:cNvSpPr>
          <p:nvPr/>
        </p:nvSpPr>
        <p:spPr bwMode="auto">
          <a:xfrm>
            <a:off x="214313" y="785813"/>
            <a:ext cx="871537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00B050"/>
                </a:solidFill>
              </a:rPr>
              <a:t>	Заполнить таблицу словами, перечисленными ниже</a:t>
            </a:r>
            <a:r>
              <a:rPr lang="ru-RU"/>
              <a:t>.</a:t>
            </a:r>
          </a:p>
          <a:p>
            <a:r>
              <a:rPr lang="ru-RU"/>
              <a:t>Корч_вка,  орош_нный,  дириж_р,  долж_к,  ож_г руки,  ож_г руку,  нож_вка,  княж_н,  беч_вка,  чащ_ба,  выкорч_вывать,  книж_нка,  печ_нка,  ретуш_р, туш_нка,  холщ_вый,  деш_вый,  стаж_р,  смеш_н,  горяч_,  ухаж_р, кипяч_ное,  ш_пот,  обж_ра,  маж_рный,  крыж_вник,  сраж_н,  ч_порный</a:t>
            </a:r>
          </a:p>
          <a:p>
            <a:r>
              <a:rPr lang="ru-RU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357188" y="214313"/>
            <a:ext cx="8229600" cy="642937"/>
          </a:xfrm>
        </p:spPr>
        <p:txBody>
          <a:bodyPr/>
          <a:lstStyle/>
          <a:p>
            <a:r>
              <a:rPr lang="ru-RU" sz="4000" b="1" smtClean="0"/>
              <a:t>Проверка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14313" y="2786063"/>
          <a:ext cx="8715375" cy="3948430"/>
        </p:xfrm>
        <a:graphic>
          <a:graphicData uri="http://schemas.openxmlformats.org/drawingml/2006/table">
            <a:tbl>
              <a:tblPr/>
              <a:tblGrid>
                <a:gridCol w="1714500"/>
                <a:gridCol w="1571625"/>
                <a:gridCol w="2071687"/>
                <a:gridCol w="1857375"/>
                <a:gridCol w="1500188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1 группа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2 группа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3 группа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4 группа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5 группа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ё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ё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ё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774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В суффиксах и окончаниях под ударением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В корне под ударением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В глаголах и отглагольных формах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Слова-исключения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Суффикс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-ёр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медвежонок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чёрный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точёный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шоколад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Times New Roman" pitchFamily="18" charset="0"/>
                        </a:rPr>
                        <a:t>тренажёр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должок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бечёвка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корчёвка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ожог руки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дирижёр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ножовка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печёнка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орошённый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обжора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ретушёр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княжон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дешёвый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ожёг руку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мажорный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стажёр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чащоба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шёпот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выкорчёвывать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крыжовник 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ухажёр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книжонка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тушёнка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чопорный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холщовый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кипячёное 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смешон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сражён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Times New Roman" pitchFamily="18" charset="0"/>
                        </a:rPr>
                        <a:t>горячо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1587" name="TextBox 5"/>
          <p:cNvSpPr txBox="1">
            <a:spLocks noChangeArrowheads="1"/>
          </p:cNvSpPr>
          <p:nvPr/>
        </p:nvSpPr>
        <p:spPr bwMode="auto">
          <a:xfrm>
            <a:off x="214313" y="785813"/>
            <a:ext cx="871537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00B050"/>
                </a:solidFill>
              </a:rPr>
              <a:t>	Заполнить таблицу словами, перечисленными ниже</a:t>
            </a:r>
            <a:r>
              <a:rPr lang="ru-RU"/>
              <a:t>.</a:t>
            </a:r>
          </a:p>
          <a:p>
            <a:r>
              <a:rPr lang="ru-RU"/>
              <a:t>Корч_вка,  орош_нный,  дириж_р,  долж_к,  ож_г руки,  ож_г руку,  нож_вка,  княж_н,  беч_вка,  чащ_ба,  выкорч_вывать,  книж_нка,  печ_нка,  ретуш_р, туш_нка,  холщ_вый,  деш_вый,  стаж_р,  смеш_н,  горяч_,  ухаж_р, кипяч_ное,  ш_пот,  обж_ра,  маж_рный,  крыж_вник,  сраж_н,  ч_порный</a:t>
            </a:r>
          </a:p>
          <a:p>
            <a:r>
              <a:rPr lang="ru-RU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500063" y="285750"/>
            <a:ext cx="8229600" cy="725488"/>
          </a:xfrm>
        </p:spPr>
        <p:txBody>
          <a:bodyPr/>
          <a:lstStyle/>
          <a:p>
            <a:pPr algn="l"/>
            <a:r>
              <a:rPr lang="ru-RU" sz="2800" i="1" dirty="0" smtClean="0"/>
              <a:t/>
            </a:r>
            <a:br>
              <a:rPr lang="ru-RU" sz="2800" i="1" dirty="0" smtClean="0"/>
            </a:br>
            <a:endParaRPr lang="ru-RU" sz="2800" i="1" dirty="0" smtClean="0"/>
          </a:p>
        </p:txBody>
      </p:sp>
      <p:sp>
        <p:nvSpPr>
          <p:cNvPr id="20515" name="Rectangle 1"/>
          <p:cNvSpPr>
            <a:spLocks noChangeArrowheads="1"/>
          </p:cNvSpPr>
          <p:nvPr/>
        </p:nvSpPr>
        <p:spPr bwMode="auto">
          <a:xfrm>
            <a:off x="395536" y="146292"/>
            <a:ext cx="864096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/>
            <a:r>
              <a:rPr lang="ru-RU" sz="2400" b="1" i="1" dirty="0" smtClean="0">
                <a:solidFill>
                  <a:srgbClr val="C00000"/>
                </a:solidFill>
                <a:latin typeface="Arial CYR"/>
                <a:cs typeface="Times New Roman" pitchFamily="18" charset="0"/>
              </a:rPr>
              <a:t>. </a:t>
            </a:r>
            <a:r>
              <a:rPr lang="ru-RU" sz="2400" b="1" i="1" dirty="0" smtClean="0">
                <a:latin typeface="Arial CYR"/>
                <a:cs typeface="Times New Roman" pitchFamily="18" charset="0"/>
              </a:rPr>
              <a:t> </a:t>
            </a:r>
            <a:r>
              <a:rPr lang="ru-RU" sz="2400" b="1" i="1" dirty="0">
                <a:latin typeface="Arial CYR"/>
                <a:cs typeface="Times New Roman" pitchFamily="18" charset="0"/>
              </a:rPr>
              <a:t>Вставьте пропущенные буквы О или Ё.</a:t>
            </a:r>
            <a:endParaRPr lang="ru-RU" sz="2400" b="1" i="1" dirty="0"/>
          </a:p>
          <a:p>
            <a:pPr eaLnBrk="0" hangingPunct="0"/>
            <a:r>
              <a:rPr lang="ru-RU" sz="2400" dirty="0">
                <a:latin typeface="Arial CYR"/>
                <a:cs typeface="Times New Roman" pitchFamily="18" charset="0"/>
              </a:rPr>
              <a:t>В раннее весеннее утро, когда солнце </a:t>
            </a:r>
            <a:r>
              <a:rPr lang="ru-RU" sz="2400" dirty="0" err="1">
                <a:latin typeface="Arial CYR"/>
                <a:cs typeface="Times New Roman" pitchFamily="18" charset="0"/>
              </a:rPr>
              <a:t>ещ</a:t>
            </a:r>
            <a:r>
              <a:rPr lang="ru-RU" sz="2400" dirty="0">
                <a:latin typeface="Arial CYR"/>
                <a:cs typeface="Times New Roman" pitchFamily="18" charset="0"/>
              </a:rPr>
              <a:t>.. не горяч.. и в воздухе свеж., ребята во главе со стаж..ром провели в старом саду борьбу с </a:t>
            </a:r>
            <a:r>
              <a:rPr lang="ru-RU" sz="2400" dirty="0" err="1">
                <a:latin typeface="Arial CYR"/>
                <a:cs typeface="Times New Roman" pitchFamily="18" charset="0"/>
              </a:rPr>
              <a:t>листож</a:t>
            </a:r>
            <a:r>
              <a:rPr lang="ru-RU" sz="2400" dirty="0">
                <a:latin typeface="Arial CYR"/>
                <a:cs typeface="Times New Roman" pitchFamily="18" charset="0"/>
              </a:rPr>
              <a:t>..ром на груш..</a:t>
            </a:r>
            <a:r>
              <a:rPr lang="ru-RU" sz="2400" dirty="0" err="1">
                <a:latin typeface="Arial CYR"/>
                <a:cs typeface="Times New Roman" pitchFamily="18" charset="0"/>
              </a:rPr>
              <a:t>вых</a:t>
            </a:r>
            <a:r>
              <a:rPr lang="ru-RU" sz="2400" dirty="0">
                <a:latin typeface="Arial CYR"/>
                <a:cs typeface="Times New Roman" pitchFamily="18" charset="0"/>
              </a:rPr>
              <a:t> и </a:t>
            </a:r>
            <a:r>
              <a:rPr lang="ru-RU" sz="2400" dirty="0" err="1">
                <a:latin typeface="Arial CYR"/>
                <a:cs typeface="Times New Roman" pitchFamily="18" charset="0"/>
              </a:rPr>
              <a:t>алыч</a:t>
            </a:r>
            <a:r>
              <a:rPr lang="ru-RU" sz="2400" dirty="0">
                <a:latin typeface="Arial CYR"/>
                <a:cs typeface="Times New Roman" pitchFamily="18" charset="0"/>
              </a:rPr>
              <a:t>..</a:t>
            </a:r>
            <a:r>
              <a:rPr lang="ru-RU" sz="2400" dirty="0" err="1">
                <a:latin typeface="Arial CYR"/>
                <a:cs typeface="Times New Roman" pitchFamily="18" charset="0"/>
              </a:rPr>
              <a:t>вых</a:t>
            </a:r>
            <a:r>
              <a:rPr lang="ru-RU" sz="2400" dirty="0">
                <a:latin typeface="Arial CYR"/>
                <a:cs typeface="Times New Roman" pitchFamily="18" charset="0"/>
              </a:rPr>
              <a:t> деревьях. В камыш..</a:t>
            </a:r>
            <a:r>
              <a:rPr lang="ru-RU" sz="2400" dirty="0" err="1">
                <a:latin typeface="Arial CYR"/>
                <a:cs typeface="Times New Roman" pitchFamily="18" charset="0"/>
              </a:rPr>
              <a:t>вом</a:t>
            </a:r>
            <a:r>
              <a:rPr lang="ru-RU" sz="2400" dirty="0">
                <a:latin typeface="Arial CYR"/>
                <a:cs typeface="Times New Roman" pitchFamily="18" charset="0"/>
              </a:rPr>
              <a:t> шалаше ребят ждет сторож. Голову Кузьмича покрывает </a:t>
            </a:r>
            <a:r>
              <a:rPr lang="ru-RU" sz="2400" dirty="0" err="1">
                <a:latin typeface="Arial CYR"/>
                <a:cs typeface="Times New Roman" pitchFamily="18" charset="0"/>
              </a:rPr>
              <a:t>шапч</a:t>
            </a:r>
            <a:r>
              <a:rPr lang="ru-RU" sz="2400" dirty="0">
                <a:latin typeface="Arial CYR"/>
                <a:cs typeface="Times New Roman" pitchFamily="18" charset="0"/>
              </a:rPr>
              <a:t>..</a:t>
            </a:r>
            <a:r>
              <a:rPr lang="ru-RU" sz="2400" dirty="0" err="1">
                <a:latin typeface="Arial CYR"/>
                <a:cs typeface="Times New Roman" pitchFamily="18" charset="0"/>
              </a:rPr>
              <a:t>нка</a:t>
            </a:r>
            <a:r>
              <a:rPr lang="ru-RU" sz="2400" dirty="0">
                <a:latin typeface="Arial CYR"/>
                <a:cs typeface="Times New Roman" pitchFamily="18" charset="0"/>
              </a:rPr>
              <a:t>, из-под пиджака выглядывает </a:t>
            </a:r>
            <a:r>
              <a:rPr lang="ru-RU" sz="2400" dirty="0" err="1">
                <a:latin typeface="Arial CYR"/>
                <a:cs typeface="Times New Roman" pitchFamily="18" charset="0"/>
              </a:rPr>
              <a:t>холщ</a:t>
            </a:r>
            <a:r>
              <a:rPr lang="ru-RU" sz="2400" dirty="0">
                <a:latin typeface="Arial CYR"/>
                <a:cs typeface="Times New Roman" pitchFamily="18" charset="0"/>
              </a:rPr>
              <a:t>..</a:t>
            </a:r>
            <a:r>
              <a:rPr lang="ru-RU" sz="2400" dirty="0" err="1">
                <a:latin typeface="Arial CYR"/>
                <a:cs typeface="Times New Roman" pitchFamily="18" charset="0"/>
              </a:rPr>
              <a:t>вая</a:t>
            </a:r>
            <a:r>
              <a:rPr lang="ru-RU" sz="2400" dirty="0">
                <a:latin typeface="Arial CYR"/>
                <a:cs typeface="Times New Roman" pitchFamily="18" charset="0"/>
              </a:rPr>
              <a:t> </a:t>
            </a:r>
            <a:r>
              <a:rPr lang="ru-RU" sz="2400" dirty="0" err="1">
                <a:latin typeface="Arial CYR"/>
                <a:cs typeface="Times New Roman" pitchFamily="18" charset="0"/>
              </a:rPr>
              <a:t>рубаш</a:t>
            </a:r>
            <a:r>
              <a:rPr lang="ru-RU" sz="2400" dirty="0">
                <a:latin typeface="Arial CYR"/>
                <a:cs typeface="Times New Roman" pitchFamily="18" charset="0"/>
              </a:rPr>
              <a:t>..</a:t>
            </a:r>
            <a:r>
              <a:rPr lang="ru-RU" sz="2400" dirty="0" err="1">
                <a:latin typeface="Arial CYR"/>
                <a:cs typeface="Times New Roman" pitchFamily="18" charset="0"/>
              </a:rPr>
              <a:t>нка</a:t>
            </a:r>
            <a:r>
              <a:rPr lang="ru-RU" sz="2400" dirty="0">
                <a:latin typeface="Arial CYR"/>
                <a:cs typeface="Times New Roman" pitchFamily="18" charset="0"/>
              </a:rPr>
              <a:t>, на шее кумач..вый платок. Кузьмич показывает ребятам самодельные </a:t>
            </a:r>
            <a:r>
              <a:rPr lang="ru-RU" sz="2400" dirty="0" err="1">
                <a:latin typeface="Arial CYR"/>
                <a:cs typeface="Times New Roman" pitchFamily="18" charset="0"/>
              </a:rPr>
              <a:t>щ</a:t>
            </a:r>
            <a:r>
              <a:rPr lang="ru-RU" sz="2400" dirty="0">
                <a:latin typeface="Arial CYR"/>
                <a:cs typeface="Times New Roman" pitchFamily="18" charset="0"/>
              </a:rPr>
              <a:t>..тки и </a:t>
            </a:r>
            <a:r>
              <a:rPr lang="ru-RU" sz="2400" dirty="0" err="1">
                <a:latin typeface="Arial CYR"/>
                <a:cs typeface="Times New Roman" pitchFamily="18" charset="0"/>
              </a:rPr>
              <a:t>трещ</a:t>
            </a:r>
            <a:r>
              <a:rPr lang="ru-RU" sz="2400" dirty="0">
                <a:latin typeface="Arial CYR"/>
                <a:cs typeface="Times New Roman" pitchFamily="18" charset="0"/>
              </a:rPr>
              <a:t>..тки, затем угощает всех спелым крыж..</a:t>
            </a:r>
            <a:r>
              <a:rPr lang="ru-RU" sz="2400" dirty="0" err="1">
                <a:latin typeface="Arial CYR"/>
                <a:cs typeface="Times New Roman" pitchFamily="18" charset="0"/>
              </a:rPr>
              <a:t>вником</a:t>
            </a:r>
            <a:r>
              <a:rPr lang="ru-RU" sz="2400" dirty="0">
                <a:latin typeface="Arial CYR"/>
                <a:cs typeface="Times New Roman" pitchFamily="18" charset="0"/>
              </a:rPr>
              <a:t>. А ребята предлагают ему </a:t>
            </a:r>
            <a:r>
              <a:rPr lang="ru-RU" sz="2400" dirty="0" err="1">
                <a:latin typeface="Arial CYR"/>
                <a:cs typeface="Times New Roman" pitchFamily="18" charset="0"/>
              </a:rPr>
              <a:t>ш</a:t>
            </a:r>
            <a:r>
              <a:rPr lang="ru-RU" sz="2400" dirty="0">
                <a:latin typeface="Arial CYR"/>
                <a:cs typeface="Times New Roman" pitchFamily="18" charset="0"/>
              </a:rPr>
              <a:t>..</a:t>
            </a:r>
            <a:r>
              <a:rPr lang="ru-RU" sz="2400" dirty="0" err="1">
                <a:latin typeface="Arial CYR"/>
                <a:cs typeface="Times New Roman" pitchFamily="18" charset="0"/>
              </a:rPr>
              <a:t>коладки</a:t>
            </a:r>
            <a:r>
              <a:rPr lang="ru-RU" sz="2400" dirty="0">
                <a:latin typeface="Arial CYR"/>
                <a:cs typeface="Times New Roman" pitchFamily="18" charset="0"/>
              </a:rPr>
              <a:t>.</a:t>
            </a:r>
            <a:endParaRPr lang="ru-RU" sz="2400" dirty="0"/>
          </a:p>
        </p:txBody>
      </p:sp>
      <p:sp>
        <p:nvSpPr>
          <p:cNvPr id="20516" name="TextBox 6"/>
          <p:cNvSpPr txBox="1">
            <a:spLocks noChangeArrowheads="1"/>
          </p:cNvSpPr>
          <p:nvPr/>
        </p:nvSpPr>
        <p:spPr bwMode="auto">
          <a:xfrm>
            <a:off x="857250" y="492918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214313" y="274638"/>
            <a:ext cx="8643937" cy="1143000"/>
          </a:xfrm>
        </p:spPr>
        <p:txBody>
          <a:bodyPr/>
          <a:lstStyle/>
          <a:p>
            <a:r>
              <a:rPr lang="ru-RU" sz="2400" b="1" i="1" smtClean="0">
                <a:solidFill>
                  <a:srgbClr val="00B050"/>
                </a:solidFill>
                <a:latin typeface="Arial CYR"/>
                <a:cs typeface="Times New Roman" pitchFamily="18" charset="0"/>
              </a:rPr>
              <a:t>6- ая группа. Вставьте пропущенные буквы О или Ё.</a:t>
            </a:r>
            <a:r>
              <a:rPr lang="ru-RU" sz="2400" b="1" i="1" smtClean="0">
                <a:solidFill>
                  <a:srgbClr val="00B050"/>
                </a:solidFill>
                <a:latin typeface="Arial" pitchFamily="34" charset="0"/>
              </a:rPr>
              <a:t/>
            </a:r>
            <a:br>
              <a:rPr lang="ru-RU" sz="2400" b="1" i="1" smtClean="0">
                <a:solidFill>
                  <a:srgbClr val="00B050"/>
                </a:solidFill>
                <a:latin typeface="Arial" pitchFamily="34" charset="0"/>
              </a:rPr>
            </a:br>
            <a:endParaRPr lang="ru-RU" sz="2400" smtClean="0">
              <a:solidFill>
                <a:srgbClr val="00B050"/>
              </a:solidFill>
            </a:endParaRPr>
          </a:p>
        </p:txBody>
      </p:sp>
      <p:sp>
        <p:nvSpPr>
          <p:cNvPr id="22531" name="Текст 2"/>
          <p:cNvSpPr>
            <a:spLocks noGrp="1"/>
          </p:cNvSpPr>
          <p:nvPr>
            <p:ph type="body" sz="half" idx="1"/>
          </p:nvPr>
        </p:nvSpPr>
        <p:spPr>
          <a:xfrm>
            <a:off x="214313" y="1628775"/>
            <a:ext cx="8572500" cy="452596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ru-RU" sz="2400" smtClean="0">
                <a:latin typeface="Arial CYR"/>
                <a:cs typeface="Times New Roman" pitchFamily="18" charset="0"/>
              </a:rPr>
              <a:t>		В раннее весеннее утро, когда солнце ещё не горяч   и в воздухе свеж  , ребята во главе со стаж  ром провели в старом саду борьбу с листож  ром на груш  вых и алыч  вых деревьях. В камыш  вом шалаше ребят ждет сторож. Голову Кузьмича покрывает шапч  нка, из-под пиджака выглядывает холщ  вая рубаш  нка, на шее кумач</a:t>
            </a:r>
            <a:r>
              <a:rPr lang="ru-RU" sz="2400" b="1" smtClean="0">
                <a:solidFill>
                  <a:srgbClr val="FF0000"/>
                </a:solidFill>
                <a:latin typeface="Arial CYR"/>
                <a:cs typeface="Times New Roman" pitchFamily="18" charset="0"/>
              </a:rPr>
              <a:t>  </a:t>
            </a:r>
            <a:r>
              <a:rPr lang="ru-RU" sz="2400" smtClean="0">
                <a:latin typeface="Arial CYR"/>
                <a:cs typeface="Times New Roman" pitchFamily="18" charset="0"/>
              </a:rPr>
              <a:t>вый платок. Кузьмич показывает ребятам самодельные щ  тки и трещ  тки, затем угощает всех спелым крыж  вником. А ребята предлагают ему    </a:t>
            </a:r>
          </a:p>
          <a:p>
            <a:pPr>
              <a:buFont typeface="Arial" pitchFamily="34" charset="0"/>
              <a:buNone/>
            </a:pPr>
            <a:r>
              <a:rPr lang="ru-RU" sz="2400" smtClean="0">
                <a:latin typeface="Arial CYR"/>
                <a:cs typeface="Times New Roman" pitchFamily="18" charset="0"/>
              </a:rPr>
              <a:t>    ш    коладки.</a:t>
            </a:r>
            <a:endParaRPr lang="ru-RU" sz="2400" smtClean="0">
              <a:latin typeface="Arial" pitchFamily="34" charset="0"/>
            </a:endParaRPr>
          </a:p>
          <a:p>
            <a:pPr>
              <a:buFont typeface="Arial" pitchFamily="34" charset="0"/>
              <a:buNone/>
            </a:pPr>
            <a:endParaRPr lang="ru-RU" smtClean="0"/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8501063" y="1643063"/>
            <a:ext cx="4286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FF0000"/>
                </a:solidFill>
              </a:rPr>
              <a:t>о   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2928938" y="2000250"/>
            <a:ext cx="3460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FF0000"/>
                </a:solidFill>
              </a:rPr>
              <a:t>о</a:t>
            </a: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6215063" y="2357438"/>
            <a:ext cx="2873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FF0000"/>
                </a:solidFill>
              </a:rPr>
              <a:t>о</a:t>
            </a:r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 flipH="1">
            <a:off x="6643688" y="2000250"/>
            <a:ext cx="4206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ё</a:t>
            </a:r>
          </a:p>
        </p:txBody>
      </p:sp>
      <p:sp>
        <p:nvSpPr>
          <p:cNvPr id="22537" name="Rectangle 9"/>
          <p:cNvSpPr>
            <a:spLocks noChangeArrowheads="1"/>
          </p:cNvSpPr>
          <p:nvPr/>
        </p:nvSpPr>
        <p:spPr bwMode="auto">
          <a:xfrm>
            <a:off x="8072438" y="2357438"/>
            <a:ext cx="371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е</a:t>
            </a:r>
          </a:p>
        </p:txBody>
      </p:sp>
      <p:sp>
        <p:nvSpPr>
          <p:cNvPr id="22538" name="Rectangle 10"/>
          <p:cNvSpPr>
            <a:spLocks noChangeArrowheads="1"/>
          </p:cNvSpPr>
          <p:nvPr/>
        </p:nvSpPr>
        <p:spPr bwMode="auto">
          <a:xfrm>
            <a:off x="2143125" y="2714625"/>
            <a:ext cx="4572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о </a:t>
            </a:r>
          </a:p>
        </p:txBody>
      </p:sp>
      <p:sp>
        <p:nvSpPr>
          <p:cNvPr id="22539" name="Rectangle 11"/>
          <p:cNvSpPr>
            <a:spLocks noChangeArrowheads="1"/>
          </p:cNvSpPr>
          <p:nvPr/>
        </p:nvSpPr>
        <p:spPr bwMode="auto">
          <a:xfrm>
            <a:off x="5643563" y="2714625"/>
            <a:ext cx="369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о</a:t>
            </a:r>
          </a:p>
        </p:txBody>
      </p:sp>
      <p:sp>
        <p:nvSpPr>
          <p:cNvPr id="22541" name="Rectangle 13"/>
          <p:cNvSpPr>
            <a:spLocks noChangeArrowheads="1"/>
          </p:cNvSpPr>
          <p:nvPr/>
        </p:nvSpPr>
        <p:spPr bwMode="auto">
          <a:xfrm>
            <a:off x="7215188" y="3071813"/>
            <a:ext cx="43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о</a:t>
            </a:r>
          </a:p>
        </p:txBody>
      </p:sp>
      <p:sp>
        <p:nvSpPr>
          <p:cNvPr id="22542" name="Rectangle 14"/>
          <p:cNvSpPr>
            <a:spLocks noChangeArrowheads="1"/>
          </p:cNvSpPr>
          <p:nvPr/>
        </p:nvSpPr>
        <p:spPr bwMode="auto">
          <a:xfrm>
            <a:off x="5072063" y="3429000"/>
            <a:ext cx="369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о</a:t>
            </a:r>
          </a:p>
        </p:txBody>
      </p:sp>
      <p:sp>
        <p:nvSpPr>
          <p:cNvPr id="22543" name="Rectangle 15"/>
          <p:cNvSpPr>
            <a:spLocks noChangeArrowheads="1"/>
          </p:cNvSpPr>
          <p:nvPr/>
        </p:nvSpPr>
        <p:spPr bwMode="auto">
          <a:xfrm>
            <a:off x="6786563" y="3500438"/>
            <a:ext cx="354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solidFill>
                  <a:srgbClr val="FF0000"/>
                </a:solidFill>
              </a:rPr>
              <a:t>о</a:t>
            </a:r>
          </a:p>
        </p:txBody>
      </p:sp>
      <p:sp>
        <p:nvSpPr>
          <p:cNvPr id="22544" name="Rectangle 16"/>
          <p:cNvSpPr>
            <a:spLocks noChangeArrowheads="1"/>
          </p:cNvSpPr>
          <p:nvPr/>
        </p:nvSpPr>
        <p:spPr bwMode="auto">
          <a:xfrm>
            <a:off x="1357313" y="3857625"/>
            <a:ext cx="354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solidFill>
                  <a:srgbClr val="FF0000"/>
                </a:solidFill>
              </a:rPr>
              <a:t>о</a:t>
            </a:r>
          </a:p>
        </p:txBody>
      </p:sp>
      <p:sp>
        <p:nvSpPr>
          <p:cNvPr id="22545" name="Rectangle 17"/>
          <p:cNvSpPr>
            <a:spLocks noChangeArrowheads="1"/>
          </p:cNvSpPr>
          <p:nvPr/>
        </p:nvSpPr>
        <p:spPr bwMode="auto">
          <a:xfrm>
            <a:off x="2786063" y="4214813"/>
            <a:ext cx="354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ё</a:t>
            </a:r>
          </a:p>
        </p:txBody>
      </p:sp>
      <p:sp>
        <p:nvSpPr>
          <p:cNvPr id="22546" name="Rectangle 18"/>
          <p:cNvSpPr>
            <a:spLocks noChangeArrowheads="1"/>
          </p:cNvSpPr>
          <p:nvPr/>
        </p:nvSpPr>
        <p:spPr bwMode="auto">
          <a:xfrm>
            <a:off x="4500563" y="4214813"/>
            <a:ext cx="369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о</a:t>
            </a:r>
          </a:p>
        </p:txBody>
      </p:sp>
      <p:sp>
        <p:nvSpPr>
          <p:cNvPr id="22547" name="Rectangle 19"/>
          <p:cNvSpPr>
            <a:spLocks noChangeArrowheads="1"/>
          </p:cNvSpPr>
          <p:nvPr/>
        </p:nvSpPr>
        <p:spPr bwMode="auto">
          <a:xfrm>
            <a:off x="2428875" y="4572000"/>
            <a:ext cx="354013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о</a:t>
            </a:r>
          </a:p>
        </p:txBody>
      </p:sp>
      <p:sp>
        <p:nvSpPr>
          <p:cNvPr id="22548" name="Rectangle 20"/>
          <p:cNvSpPr>
            <a:spLocks noChangeArrowheads="1"/>
          </p:cNvSpPr>
          <p:nvPr/>
        </p:nvSpPr>
        <p:spPr bwMode="auto">
          <a:xfrm>
            <a:off x="857250" y="5000625"/>
            <a:ext cx="369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4" grpId="0"/>
      <p:bldP spid="22535" grpId="0"/>
      <p:bldP spid="22536" grpId="0"/>
      <p:bldP spid="22537" grpId="0"/>
      <p:bldP spid="22538" grpId="0"/>
      <p:bldP spid="22539" grpId="0"/>
      <p:bldP spid="22541" grpId="0"/>
      <p:bldP spid="22542" grpId="0"/>
      <p:bldP spid="22543" grpId="0"/>
      <p:bldP spid="22544" grpId="0"/>
      <p:bldP spid="22545" grpId="0"/>
      <p:bldP spid="22546" grpId="0"/>
      <p:bldP spid="22547" grpId="0"/>
      <p:bldP spid="2254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i="1" dirty="0" smtClean="0">
                <a:latin typeface="Arial CYR"/>
                <a:cs typeface="Times New Roman" pitchFamily="18" charset="0"/>
              </a:rPr>
              <a:t>Найдите </a:t>
            </a:r>
            <a:r>
              <a:rPr lang="ru-RU" sz="4000" b="1" i="1" dirty="0" smtClean="0">
                <a:latin typeface="Arial CYR"/>
                <a:cs typeface="Times New Roman" pitchFamily="18" charset="0"/>
              </a:rPr>
              <a:t>и исправьте ошибки</a:t>
            </a:r>
            <a:endParaRPr lang="ru-RU" sz="4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55576" y="1443840"/>
            <a:ext cx="7776864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ru-RU" b="1" i="1" dirty="0" smtClean="0">
                <a:latin typeface="Arial CYR"/>
                <a:cs typeface="Times New Roman" pitchFamily="18" charset="0"/>
              </a:rPr>
              <a:t>.</a:t>
            </a:r>
            <a:r>
              <a:rPr lang="ru-RU" i="1" dirty="0" smtClean="0">
                <a:latin typeface="Arial CYR"/>
                <a:cs typeface="Times New Roman" pitchFamily="18" charset="0"/>
              </a:rPr>
              <a:t> </a:t>
            </a:r>
            <a:endParaRPr lang="ru-RU" dirty="0" smtClean="0"/>
          </a:p>
          <a:p>
            <a:pPr eaLnBrk="0" hangingPunct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Дед рассказывает, как поймал в чащобе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медвежёнка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 научил его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танцовать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Подражая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медвежёнку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он выступает то в роли танцора, то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дирижора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Затем мы ставим вместо стола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бочёнок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 садимся обедать. Из сумок достаём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тушонку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сгущонку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пирожки с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печонкой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копчоности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Девчёнки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заваривают чай. Из-за ближайших кустов раздаётся шорох и показывается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зайчёнок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Увлечонные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обедом, мы не обращаем на него никакого внимания.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i="1" smtClean="0">
                <a:latin typeface="Arial CYR"/>
                <a:cs typeface="Times New Roman" pitchFamily="18" charset="0"/>
              </a:rPr>
              <a:t>7-ая группа</a:t>
            </a:r>
            <a:r>
              <a:rPr lang="ru-RU" sz="2400" smtClean="0">
                <a:latin typeface="Arial CYR"/>
                <a:cs typeface="Times New Roman" pitchFamily="18" charset="0"/>
              </a:rPr>
              <a:t>. </a:t>
            </a:r>
            <a:r>
              <a:rPr lang="ru-RU" sz="2400" b="1" i="1" smtClean="0">
                <a:latin typeface="Arial CYR"/>
                <a:cs typeface="Times New Roman" pitchFamily="18" charset="0"/>
              </a:rPr>
              <a:t>Найдите и исправьте ошибки.</a:t>
            </a:r>
            <a:r>
              <a:rPr lang="ru-RU" sz="2400" i="1" smtClean="0">
                <a:latin typeface="Arial CYR"/>
                <a:cs typeface="Times New Roman" pitchFamily="18" charset="0"/>
              </a:rPr>
              <a:t> </a:t>
            </a:r>
            <a:r>
              <a:rPr lang="ru-RU" sz="2400" smtClean="0">
                <a:latin typeface="Arial" pitchFamily="34" charset="0"/>
              </a:rPr>
              <a:t/>
            </a:r>
            <a:br>
              <a:rPr lang="ru-RU" sz="2400" smtClean="0">
                <a:latin typeface="Arial" pitchFamily="34" charset="0"/>
              </a:rPr>
            </a:br>
            <a:endParaRPr lang="ru-RU" sz="2400" smtClean="0"/>
          </a:p>
        </p:txBody>
      </p:sp>
      <p:sp>
        <p:nvSpPr>
          <p:cNvPr id="23555" name="Текст 2"/>
          <p:cNvSpPr>
            <a:spLocks noGrp="1"/>
          </p:cNvSpPr>
          <p:nvPr>
            <p:ph type="body" sz="half" idx="1"/>
          </p:nvPr>
        </p:nvSpPr>
        <p:spPr>
          <a:xfrm>
            <a:off x="285750" y="1071563"/>
            <a:ext cx="8429625" cy="2357437"/>
          </a:xfrm>
        </p:spPr>
        <p:txBody>
          <a:bodyPr/>
          <a:lstStyle/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ru-RU" sz="2000" b="1" smtClean="0">
                <a:solidFill>
                  <a:srgbClr val="00B050"/>
                </a:solidFill>
                <a:latin typeface="Arial" pitchFamily="34" charset="0"/>
                <a:cs typeface="Times New Roman" pitchFamily="18" charset="0"/>
              </a:rPr>
              <a:t>Исходный текст.</a:t>
            </a:r>
            <a:r>
              <a:rPr lang="ru-RU" sz="2000" smtClean="0">
                <a:latin typeface="Arial" pitchFamily="34" charset="0"/>
                <a:cs typeface="Times New Roman" pitchFamily="18" charset="0"/>
              </a:rPr>
              <a:t>		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ru-RU" sz="2000" smtClean="0">
                <a:latin typeface="Arial" pitchFamily="34" charset="0"/>
                <a:cs typeface="Times New Roman" pitchFamily="18" charset="0"/>
              </a:rPr>
              <a:t>                   Дед рассказывает, как поймал в чащобе медвежёнка и научил его танцовать. Подражая медвежёнку, он выступает то в роли танцора, то дирижора. Затем мы ставим вместо стола бочёнок и садимся обедать. Из сумок достаём тушонку, сгущонку, пирожки с печонкой, копчоности. Девчёнки заваривают чай. Из-за ближайших кустов раздаётся шорох и показывается зайчёнок. Увлечонные обедом, мы не обращаем на него никакого внимания.</a:t>
            </a:r>
            <a:endParaRPr lang="ru-RU" smtClean="0">
              <a:latin typeface="Arial" pitchFamily="34" charset="0"/>
            </a:endParaRP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539750" y="3644900"/>
            <a:ext cx="8135938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00B050"/>
                </a:solidFill>
              </a:rPr>
              <a:t>Исправленный текст.</a:t>
            </a:r>
          </a:p>
          <a:p>
            <a:r>
              <a:rPr lang="ru-RU"/>
              <a:t>		</a:t>
            </a:r>
            <a:r>
              <a:rPr lang="ru-RU" sz="2000">
                <a:latin typeface="Times New Roman" pitchFamily="18" charset="0"/>
              </a:rPr>
              <a:t>Дед рассказывает, как поймал в чащобе медвеж</a:t>
            </a:r>
            <a:r>
              <a:rPr lang="ru-RU" sz="2000" b="1">
                <a:solidFill>
                  <a:srgbClr val="C00000"/>
                </a:solidFill>
                <a:latin typeface="Times New Roman" pitchFamily="18" charset="0"/>
              </a:rPr>
              <a:t>о</a:t>
            </a:r>
            <a:r>
              <a:rPr lang="ru-RU" sz="2000">
                <a:latin typeface="Times New Roman" pitchFamily="18" charset="0"/>
              </a:rPr>
              <a:t>нка и научил его танц</a:t>
            </a:r>
            <a:r>
              <a:rPr lang="ru-RU" sz="2000" b="1">
                <a:solidFill>
                  <a:srgbClr val="C00000"/>
                </a:solidFill>
                <a:latin typeface="Times New Roman" pitchFamily="18" charset="0"/>
              </a:rPr>
              <a:t>е</a:t>
            </a:r>
            <a:r>
              <a:rPr lang="ru-RU" sz="2000">
                <a:latin typeface="Times New Roman" pitchFamily="18" charset="0"/>
              </a:rPr>
              <a:t>вать. Подражая медвеж</a:t>
            </a:r>
            <a:r>
              <a:rPr lang="ru-RU" sz="2000" b="1">
                <a:solidFill>
                  <a:srgbClr val="C00000"/>
                </a:solidFill>
                <a:latin typeface="Times New Roman" pitchFamily="18" charset="0"/>
              </a:rPr>
              <a:t>о</a:t>
            </a:r>
            <a:r>
              <a:rPr lang="ru-RU" sz="2000">
                <a:latin typeface="Times New Roman" pitchFamily="18" charset="0"/>
              </a:rPr>
              <a:t>нку, он выступает то в роли танцора, то дириж</a:t>
            </a:r>
            <a:r>
              <a:rPr lang="ru-RU" sz="2000" b="1">
                <a:solidFill>
                  <a:srgbClr val="C00000"/>
                </a:solidFill>
                <a:latin typeface="Times New Roman" pitchFamily="18" charset="0"/>
              </a:rPr>
              <a:t>ё</a:t>
            </a:r>
            <a:r>
              <a:rPr lang="ru-RU" sz="2000">
                <a:latin typeface="Times New Roman" pitchFamily="18" charset="0"/>
              </a:rPr>
              <a:t>ра. Затем мы ставим вместо стола боч</a:t>
            </a:r>
            <a:r>
              <a:rPr lang="ru-RU" sz="2000" b="1">
                <a:solidFill>
                  <a:srgbClr val="C00000"/>
                </a:solidFill>
                <a:latin typeface="Times New Roman" pitchFamily="18" charset="0"/>
              </a:rPr>
              <a:t>о</a:t>
            </a:r>
            <a:r>
              <a:rPr lang="ru-RU" sz="2000">
                <a:latin typeface="Times New Roman" pitchFamily="18" charset="0"/>
              </a:rPr>
              <a:t>нок и садимся обедать. Из сумок достаём туш</a:t>
            </a:r>
            <a:r>
              <a:rPr lang="ru-RU" sz="2000" b="1">
                <a:solidFill>
                  <a:srgbClr val="C00000"/>
                </a:solidFill>
                <a:latin typeface="Times New Roman" pitchFamily="18" charset="0"/>
              </a:rPr>
              <a:t>ё</a:t>
            </a:r>
            <a:r>
              <a:rPr lang="ru-RU" sz="2000">
                <a:latin typeface="Times New Roman" pitchFamily="18" charset="0"/>
              </a:rPr>
              <a:t>нку, сгущ</a:t>
            </a:r>
            <a:r>
              <a:rPr lang="ru-RU" sz="2000">
                <a:solidFill>
                  <a:srgbClr val="C00000"/>
                </a:solidFill>
                <a:latin typeface="Times New Roman" pitchFamily="18" charset="0"/>
              </a:rPr>
              <a:t>ё</a:t>
            </a:r>
            <a:r>
              <a:rPr lang="ru-RU" sz="2000">
                <a:latin typeface="Times New Roman" pitchFamily="18" charset="0"/>
              </a:rPr>
              <a:t>нку, пирожки с печ</a:t>
            </a:r>
            <a:r>
              <a:rPr lang="ru-RU" sz="2000" b="1">
                <a:solidFill>
                  <a:srgbClr val="C00000"/>
                </a:solidFill>
                <a:latin typeface="Times New Roman" pitchFamily="18" charset="0"/>
              </a:rPr>
              <a:t>ё</a:t>
            </a:r>
            <a:r>
              <a:rPr lang="ru-RU" sz="2000">
                <a:latin typeface="Times New Roman" pitchFamily="18" charset="0"/>
              </a:rPr>
              <a:t>нкой, копч</a:t>
            </a:r>
            <a:r>
              <a:rPr lang="ru-RU" sz="2000" b="1">
                <a:solidFill>
                  <a:srgbClr val="C00000"/>
                </a:solidFill>
                <a:latin typeface="Times New Roman" pitchFamily="18" charset="0"/>
              </a:rPr>
              <a:t>ё</a:t>
            </a:r>
            <a:r>
              <a:rPr lang="ru-RU" sz="2000">
                <a:latin typeface="Times New Roman" pitchFamily="18" charset="0"/>
              </a:rPr>
              <a:t>ности. Девч</a:t>
            </a:r>
            <a:r>
              <a:rPr lang="ru-RU" sz="2000" b="1">
                <a:solidFill>
                  <a:srgbClr val="C00000"/>
                </a:solidFill>
                <a:latin typeface="Times New Roman" pitchFamily="18" charset="0"/>
              </a:rPr>
              <a:t>о</a:t>
            </a:r>
            <a:r>
              <a:rPr lang="ru-RU" sz="2000">
                <a:latin typeface="Times New Roman" pitchFamily="18" charset="0"/>
              </a:rPr>
              <a:t>нки заваривают чай. Из-за ближайших кустов раздаётся ш</a:t>
            </a:r>
            <a:r>
              <a:rPr lang="ru-RU" sz="2000" b="1">
                <a:solidFill>
                  <a:srgbClr val="C00000"/>
                </a:solidFill>
                <a:latin typeface="Times New Roman" pitchFamily="18" charset="0"/>
              </a:rPr>
              <a:t>о</a:t>
            </a:r>
            <a:r>
              <a:rPr lang="ru-RU" sz="2000">
                <a:latin typeface="Times New Roman" pitchFamily="18" charset="0"/>
              </a:rPr>
              <a:t>рох и показывается зайч</a:t>
            </a:r>
            <a:r>
              <a:rPr lang="ru-RU" sz="2000" b="1">
                <a:solidFill>
                  <a:srgbClr val="C00000"/>
                </a:solidFill>
                <a:latin typeface="Times New Roman" pitchFamily="18" charset="0"/>
              </a:rPr>
              <a:t>о</a:t>
            </a:r>
            <a:r>
              <a:rPr lang="ru-RU" sz="2000">
                <a:latin typeface="Times New Roman" pitchFamily="18" charset="0"/>
              </a:rPr>
              <a:t>нок. Увлеч</a:t>
            </a:r>
            <a:r>
              <a:rPr lang="ru-RU" sz="2000" b="1">
                <a:solidFill>
                  <a:srgbClr val="C00000"/>
                </a:solidFill>
                <a:latin typeface="Times New Roman" pitchFamily="18" charset="0"/>
              </a:rPr>
              <a:t>ё</a:t>
            </a:r>
            <a:r>
              <a:rPr lang="ru-RU" sz="2000">
                <a:latin typeface="Times New Roman" pitchFamily="18" charset="0"/>
              </a:rPr>
              <a:t>нные обедом, мы не обращаем на него никакого внимания.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Домашнее задание:</a:t>
            </a:r>
          </a:p>
        </p:txBody>
      </p:sp>
      <p:sp>
        <p:nvSpPr>
          <p:cNvPr id="26627" name="Текст 2"/>
          <p:cNvSpPr>
            <a:spLocks noGrp="1"/>
          </p:cNvSpPr>
          <p:nvPr>
            <p:ph type="body" sz="half" idx="1"/>
          </p:nvPr>
        </p:nvSpPr>
        <p:spPr>
          <a:xfrm>
            <a:off x="1000125" y="1600200"/>
            <a:ext cx="7429500" cy="1973263"/>
          </a:xfrm>
        </p:spPr>
        <p:txBody>
          <a:bodyPr/>
          <a:lstStyle/>
          <a:p>
            <a:pPr algn="ctr">
              <a:buNone/>
            </a:pPr>
            <a:r>
              <a:rPr lang="en-US" dirty="0" smtClean="0"/>
              <a:t>https://saharina.ru/tests/test.php?name=test10.xml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heme/theme1.xml><?xml version="1.0" encoding="utf-8"?>
<a:theme xmlns:a="http://schemas.openxmlformats.org/drawingml/2006/main" name="Тема Office">
  <a:themeElements>
    <a:clrScheme name="Другая 3">
      <a:dk1>
        <a:sysClr val="windowText" lastClr="000000"/>
      </a:dk1>
      <a:lt1>
        <a:sysClr val="window" lastClr="FFFFFF"/>
      </a:lt1>
      <a:dk2>
        <a:srgbClr val="1F497D"/>
      </a:dk2>
      <a:lt2>
        <a:srgbClr val="DBEEF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1333</TotalTime>
  <Words>834</Words>
  <Application>Microsoft Office PowerPoint</Application>
  <PresentationFormat>Экран (4:3)</PresentationFormat>
  <Paragraphs>272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О – Ё после шипящих и Ц </vt:lpstr>
      <vt:lpstr>Цели урока:</vt:lpstr>
      <vt:lpstr>Укажите варианты ответов, в которых во всех словах одного ряда пропущена одна и та же буква.</vt:lpstr>
      <vt:lpstr>Орфографические нормы</vt:lpstr>
      <vt:lpstr>Словообразовательные нормы</vt:lpstr>
      <vt:lpstr>О – Ё после шипящих  в корне слова</vt:lpstr>
      <vt:lpstr>Слайд 7</vt:lpstr>
      <vt:lpstr>Буквы О – Ё в суффиксах разных частей речи</vt:lpstr>
      <vt:lpstr>Буквы О – Ё в суффиксах разных частей речи</vt:lpstr>
      <vt:lpstr>Буквы О – Ё в суффиксах разных частей речи</vt:lpstr>
      <vt:lpstr>Буквы О – Ё в окончаниях разных частей речи</vt:lpstr>
      <vt:lpstr>   Правописание О, Е после Ц   После ц в любой части слова под ударением – О, без ударения – Е (в русских словах),  Ë после Ц не пишется никогда.  цóколь, пальтецó – зéркальце отцóв – колóдцев облицóвывать – облицевáть.  Исключения: цокотýха,  скéрцо, гéрцог и др.  </vt:lpstr>
      <vt:lpstr>Вывод:</vt:lpstr>
      <vt:lpstr>Проверка</vt:lpstr>
      <vt:lpstr>Проверка</vt:lpstr>
      <vt:lpstr> </vt:lpstr>
      <vt:lpstr>6- ая группа. Вставьте пропущенные буквы О или Ё. </vt:lpstr>
      <vt:lpstr>Найдите и исправьте ошибки</vt:lpstr>
      <vt:lpstr>7-ая группа. Найдите и исправьте ошибки.  </vt:lpstr>
      <vt:lpstr>Домашнее задание: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– Ё после шипящих и Ц</dc:title>
  <dc:creator>1</dc:creator>
  <cp:lastModifiedBy>Светлана Чугунова</cp:lastModifiedBy>
  <cp:revision>142</cp:revision>
  <dcterms:created xsi:type="dcterms:W3CDTF">2010-11-23T16:50:43Z</dcterms:created>
  <dcterms:modified xsi:type="dcterms:W3CDTF">2020-11-13T07:03:42Z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141210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