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4" r:id="rId3"/>
    <p:sldId id="286" r:id="rId4"/>
    <p:sldId id="287" r:id="rId5"/>
    <p:sldId id="266" r:id="rId6"/>
    <p:sldId id="259" r:id="rId7"/>
    <p:sldId id="272" r:id="rId8"/>
    <p:sldId id="273" r:id="rId9"/>
    <p:sldId id="267" r:id="rId10"/>
    <p:sldId id="268" r:id="rId11"/>
    <p:sldId id="276" r:id="rId12"/>
    <p:sldId id="281" r:id="rId13"/>
    <p:sldId id="271" r:id="rId14"/>
    <p:sldId id="278" r:id="rId15"/>
    <p:sldId id="261" r:id="rId16"/>
    <p:sldId id="258" r:id="rId17"/>
    <p:sldId id="285" r:id="rId18"/>
    <p:sldId id="263" r:id="rId19"/>
    <p:sldId id="262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5FFE6"/>
    <a:srgbClr val="FFFF00"/>
    <a:srgbClr val="4F4F4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086" autoAdjust="0"/>
  </p:normalViewPr>
  <p:slideViewPr>
    <p:cSldViewPr>
      <p:cViewPr>
        <p:scale>
          <a:sx n="66" d="100"/>
          <a:sy n="66" d="100"/>
        </p:scale>
        <p:origin x="-139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837BD36-CDE2-4C55-A03A-769A3A926343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8E6255A-97F5-4CEB-B937-C4788290D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nfbu.ru/catalog/item34.html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nf-ege.sdamgia.ru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inf-ege.sdamgia.ru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pi.ru/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pi.ru/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К.Ю. Поляков</a:t>
            </a:r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84A9F9-AB35-46F6-A6BE-6A9ECAA5310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Стат Град: Тренировочная работа по информатике 15.02.2013 вариант 1</a:t>
            </a:r>
          </a:p>
        </p:txBody>
      </p:sp>
      <p:sp>
        <p:nvSpPr>
          <p:cNvPr id="2457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D7C9FE0-0B09-4979-BACE-35C06918903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Ройтберг М.А., Зайдельман Я.Н ДИАГНОСТИЧЕСКИЕ РАБОТЫ ЕГЭ 2017 (вариант -1)</a:t>
            </a:r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4D78E75-4EF2-4F7E-8E6B-DDF047184BF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i="1" smtClean="0"/>
              <a:t>Источник: демоверсия ФИПИ по информатике и ИКТ 2016-го года.</a:t>
            </a: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47E6CF7-298C-4246-A231-0E1617068872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174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65CEF4-CF84-4F35-94B3-E8ABFB01091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http://infbu.ru/catalog/1011</a:t>
            </a:r>
            <a:r>
              <a:rPr lang="ru-RU" smtClean="0"/>
              <a:t> информатик БУ. </a:t>
            </a:r>
            <a:r>
              <a:rPr lang="ru-RU" smtClean="0">
                <a:hlinkClick r:id="rId3"/>
              </a:rPr>
              <a:t>Задание 1. Тип заданий 11: рекурсивные алгоритмы.</a:t>
            </a:r>
            <a:endParaRPr lang="ru-RU" smtClean="0"/>
          </a:p>
        </p:txBody>
      </p:sp>
      <p:sp>
        <p:nvSpPr>
          <p:cNvPr id="3481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A47D53A-1DD0-41F1-8D16-9FC771BF16A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u="sng" smtClean="0">
                <a:hlinkClick r:id="rId3"/>
              </a:rPr>
              <a:t>https://inf-ege.sdamgia.ru</a:t>
            </a:r>
            <a:r>
              <a:rPr lang="ru-RU" smtClean="0"/>
              <a:t> Задание 11 № 7756</a:t>
            </a:r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E380048-92EE-40DC-A791-B3858C2E62C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u="sng" smtClean="0">
                <a:hlinkClick r:id="rId3"/>
              </a:rPr>
              <a:t>https://inf-ege.sdamgia.ru</a:t>
            </a:r>
            <a:r>
              <a:rPr lang="ru-RU" smtClean="0"/>
              <a:t> Задание 11 № 7756</a:t>
            </a:r>
          </a:p>
        </p:txBody>
      </p:sp>
      <p:sp>
        <p:nvSpPr>
          <p:cNvPr id="3993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C392016-8219-4CD5-8618-6A09F070F4D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>
                <a:hlinkClick r:id="rId3"/>
              </a:rPr>
              <a:t>http://www.fipi.ru/</a:t>
            </a:r>
            <a:r>
              <a:rPr lang="ru-RU" smtClean="0"/>
              <a:t>  Демо ЕГЭ 2018</a:t>
            </a:r>
          </a:p>
        </p:txBody>
      </p:sp>
      <p:sp>
        <p:nvSpPr>
          <p:cNvPr id="419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9B0AF5-8B35-47C1-BDF8-82613B53E7F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>
                <a:hlinkClick r:id="rId3"/>
              </a:rPr>
              <a:t>http://www.fipi.ru/</a:t>
            </a:r>
            <a:r>
              <a:rPr lang="ru-RU" smtClean="0"/>
              <a:t>  Задание 11. №101</a:t>
            </a:r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773EC3-4931-4991-9F89-2B0275DE3D7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4EFE9-9698-4AD9-9749-1C0D00ED83A2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39015-C848-45DA-9584-FD13492B96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89D4A-A33F-4BBB-9564-04C81CFF73F4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7C48A-6D88-489D-B47B-2417EED71D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24C6F-92E3-40A6-B302-CD49E35B2CAA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BFE03-FFA7-42D9-9C0D-0EECE3EB9F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07768-9959-414D-A59E-6A4BBCB10429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0952D-02E6-44E3-A0B5-4B0F26D6B9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4ACEF-64AB-4C96-BE80-85EC17141E47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60AD4-5524-4476-98F5-9B90F0E8CF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0118C-42ED-473B-8621-F6411612D9EC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DF7EA-E248-4DC2-A907-B0746B8671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443A1-4B2D-4617-991D-3A1CCD03C40B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84702-90A2-4E55-AC3B-8C2035C2D2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6268D-A052-464A-ACCD-BF98435A03C8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BA168-BEF5-4001-89D7-760199E90C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31CDD-FF28-403B-BE01-4C8EB0726303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8A38D-811C-46BC-97C3-F74CD3BB1F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9BA93-7179-430D-95E9-8A4CECF6EE66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336A0-2372-4ED1-9431-8E8A1B4DF9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2A94-E3AE-47A4-AC09-3577FCE67E6D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65BD-6A4D-4365-9B3D-5EC2A0B9A2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D2762A-5B44-4BFC-AB18-E2D97AA65832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6F9989-95E8-4CB8-A505-0F72083AE5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ctrTitle"/>
          </p:nvPr>
        </p:nvSpPr>
        <p:spPr>
          <a:xfrm>
            <a:off x="827088" y="1989138"/>
            <a:ext cx="7772400" cy="2143125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«Рекурсия. Задания типа 16 в КЕГЭ по информатике»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428625"/>
            <a:ext cx="8229600" cy="928688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ea typeface="+mn-ea"/>
                <a:cs typeface="+mn-cs"/>
              </a:rPr>
              <a:t>Рекурсия</a:t>
            </a:r>
            <a:r>
              <a:rPr lang="ru-RU" sz="2400" dirty="0" smtClean="0">
                <a:latin typeface="Times New Roman" pitchFamily="18" charset="0"/>
                <a:ea typeface="+mn-ea"/>
                <a:cs typeface="Times New Roman" pitchFamily="18" charset="0"/>
              </a:rPr>
              <a:t> – это способ определения множества объектов через само это множество на основе заданных простых базовых случаев.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857250" y="1857375"/>
            <a:ext cx="2041525" cy="1643063"/>
          </a:xfrm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25" y="2143125"/>
            <a:ext cx="2495550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50" y="1643063"/>
            <a:ext cx="212407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25" y="4286250"/>
            <a:ext cx="2124075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7" descr="https://cdn.geogebra.org/material/b5Y3CJiHtOhBjfpNlxwZK4yRRhQoJ5Sg/material-SuXUqJbN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57938" y="4429125"/>
            <a:ext cx="2357437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6643688" y="3357563"/>
            <a:ext cx="571500" cy="4286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Могущество, сила и красота Великой Америки!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25" y="115888"/>
            <a:ext cx="8832850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Текст 7"/>
          <p:cNvSpPr>
            <a:spLocks noGrp="1"/>
          </p:cNvSpPr>
          <p:nvPr>
            <p:ph type="body" sz="quarter" idx="4294967295"/>
          </p:nvPr>
        </p:nvSpPr>
        <p:spPr>
          <a:xfrm>
            <a:off x="500063" y="487363"/>
            <a:ext cx="3146425" cy="5846762"/>
          </a:xfrm>
        </p:spPr>
        <p:txBody>
          <a:bodyPr>
            <a:spAutoFit/>
          </a:bodyPr>
          <a:lstStyle/>
          <a:p>
            <a:r>
              <a:rPr lang="ru-RU" sz="2200" smtClean="0"/>
              <a:t>В программировании рекурсия — вызов функции из неё же самой, непосредственно или через другие функции, например, функция A вызывает функцию B, а функция B — функцию A. Количество вложенных вызовов функции или процедуры называется глубиной рекурсии.</a:t>
            </a:r>
            <a:endParaRPr lang="en-US" sz="2200" smtClean="0"/>
          </a:p>
        </p:txBody>
      </p:sp>
      <p:sp>
        <p:nvSpPr>
          <p:cNvPr id="18434" name="Прямоугольник 3"/>
          <p:cNvSpPr>
            <a:spLocks noChangeArrowheads="1"/>
          </p:cNvSpPr>
          <p:nvPr/>
        </p:nvSpPr>
        <p:spPr bwMode="auto">
          <a:xfrm>
            <a:off x="3851275" y="620713"/>
            <a:ext cx="4572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пример рекурсии:</a:t>
            </a:r>
            <a:r>
              <a:rPr lang="ru-RU">
                <a:latin typeface="Calibri" pitchFamily="34" charset="0"/>
              </a:rPr>
              <a:t> Если у вас жирное пятно на платье, не переживайте. Пятна от масла убираются бензином. Пятно от бензина раствором щёлочи. Щелочь убирается эссенцией. След от эссенции потрите маслом. Hу, а как убрать пятна от масла, вы уже знаете!</a:t>
            </a:r>
          </a:p>
        </p:txBody>
      </p:sp>
      <p:pic>
        <p:nvPicPr>
          <p:cNvPr id="18435" name="Picture 2" descr="Gamemag: новые впечатления от Xbox One - Страница 4 - Обсуждение статей - Форумы GameMA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8194" r="8194"/>
          <a:stretch>
            <a:fillRect/>
          </a:stretch>
        </p:blipFill>
        <p:spPr>
          <a:xfrm>
            <a:off x="3857625" y="2643188"/>
            <a:ext cx="5048250" cy="3786187"/>
          </a:xfrm>
        </p:spPr>
      </p:pic>
      <p:sp>
        <p:nvSpPr>
          <p:cNvPr id="2" name="Управляющая кнопка: домой 1">
            <a:hlinkClick r:id="rId3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s://go1.imgsmail.ru/imgpreview?key=7401c1b6b663510d&amp;mb=imgdb_preview_39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14438" y="1857375"/>
            <a:ext cx="6778625" cy="4500563"/>
          </a:xfrm>
        </p:spPr>
      </p:pic>
      <p:sp>
        <p:nvSpPr>
          <p:cNvPr id="19458" name="TextBox 3"/>
          <p:cNvSpPr txBox="1">
            <a:spLocks noChangeArrowheads="1"/>
          </p:cNvSpPr>
          <p:nvPr/>
        </p:nvSpPr>
        <p:spPr bwMode="auto">
          <a:xfrm>
            <a:off x="2714625" y="285750"/>
            <a:ext cx="4214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Georgia" pitchFamily="18" charset="0"/>
              </a:rPr>
              <a:t>Рекурсия в физике</a:t>
            </a:r>
          </a:p>
        </p:txBody>
      </p:sp>
      <p:sp>
        <p:nvSpPr>
          <p:cNvPr id="19459" name="Прямоугольник 4"/>
          <p:cNvSpPr>
            <a:spLocks noChangeArrowheads="1"/>
          </p:cNvSpPr>
          <p:nvPr/>
        </p:nvSpPr>
        <p:spPr bwMode="auto">
          <a:xfrm>
            <a:off x="785813" y="857250"/>
            <a:ext cx="80724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Классическим примером бесконечной рекурсии являются два поставленные друг напротив друга </a:t>
            </a:r>
            <a:r>
              <a:rPr lang="ru-RU" u="sng">
                <a:latin typeface="Times New Roman" pitchFamily="18" charset="0"/>
                <a:cs typeface="Times New Roman" pitchFamily="18" charset="0"/>
              </a:rPr>
              <a:t>зеркала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: в них образуются два коридора из уменьшающихся отражений зеркал.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88" y="714375"/>
            <a:ext cx="7758112" cy="3341688"/>
          </a:xfrm>
        </p:spPr>
        <p:txBody>
          <a:bodyPr rtlCol="0">
            <a:spAutoFit/>
          </a:bodyPr>
          <a:lstStyle/>
          <a:p>
            <a:pPr marL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Рекурсивная процедура (функция)</a:t>
            </a:r>
            <a:r>
              <a:rPr lang="ru-RU" sz="2400" b="1" baseline="50000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*</a:t>
            </a:r>
            <a:r>
              <a:rPr lang="ru-RU" sz="2000" b="1" dirty="0" smtClean="0">
                <a:latin typeface="Georgia" pitchFamily="18" charset="0"/>
              </a:rPr>
              <a:t> </a:t>
            </a:r>
            <a:r>
              <a:rPr lang="ru-RU" sz="2000" dirty="0">
                <a:latin typeface="Georgia" pitchFamily="18" charset="0"/>
              </a:rPr>
              <a:t>–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процедура (функция), которая вызывает сама себя напрямую или через другие процедуры и функции.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dirty="0" smtClean="0">
              <a:latin typeface="Georgia" pitchFamily="18" charset="0"/>
            </a:endParaRPr>
          </a:p>
          <a:p>
            <a:pPr marL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Чтобы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определить рекурсию,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нужно:</a:t>
            </a:r>
          </a:p>
          <a:p>
            <a:pPr marL="114300" indent="-4572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задать условие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остановки рекурсии (базовый случай или несколько базовых случаев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114300" indent="-4572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рекуррентную формулу.</a:t>
            </a:r>
          </a:p>
        </p:txBody>
      </p:sp>
      <p:sp>
        <p:nvSpPr>
          <p:cNvPr id="20482" name="TextBox 3"/>
          <p:cNvSpPr txBox="1">
            <a:spLocks noChangeArrowheads="1"/>
          </p:cNvSpPr>
          <p:nvPr/>
        </p:nvSpPr>
        <p:spPr bwMode="auto">
          <a:xfrm>
            <a:off x="714375" y="6215063"/>
            <a:ext cx="2428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Times New Roman" pitchFamily="18" charset="0"/>
                <a:cs typeface="Times New Roman" pitchFamily="18" charset="0"/>
              </a:rPr>
              <a:t>* К.Ю. Поляков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3"/>
          <p:cNvSpPr>
            <a:spLocks noGrp="1"/>
          </p:cNvSpPr>
          <p:nvPr>
            <p:ph type="ctrTitle"/>
          </p:nvPr>
        </p:nvSpPr>
        <p:spPr>
          <a:xfrm>
            <a:off x="714375" y="1857375"/>
            <a:ext cx="8143875" cy="1470025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КЕГЭ №16. </a:t>
            </a:r>
            <a:br>
              <a:rPr lang="ru-RU" smtClean="0">
                <a:latin typeface="Georgia" pitchFamily="18" charset="0"/>
              </a:rPr>
            </a:br>
            <a:r>
              <a:rPr lang="ru-RU" smtClean="0">
                <a:latin typeface="Georgia" pitchFamily="18" charset="0"/>
              </a:rPr>
              <a:t>Рекурсивные алгоритмы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Georgia" pitchFamily="18" charset="0"/>
              </a:rPr>
              <a:t>Виды заданий:</a:t>
            </a:r>
          </a:p>
        </p:txBody>
      </p:sp>
      <p:sp>
        <p:nvSpPr>
          <p:cNvPr id="22530" name="Содержимое 4"/>
          <p:cNvSpPr>
            <a:spLocks noGrp="1"/>
          </p:cNvSpPr>
          <p:nvPr>
            <p:ph idx="1"/>
          </p:nvPr>
        </p:nvSpPr>
        <p:spPr>
          <a:xfrm>
            <a:off x="1428750" y="1600200"/>
            <a:ext cx="7258050" cy="4525963"/>
          </a:xfrm>
        </p:spPr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Значение функции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«Звездочки»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Сумма напечатанных чисел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Последовательность чисел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atin typeface="Georgia" pitchFamily="18" charset="0"/>
              </a:rPr>
              <a:t>Задание № 1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857250" y="1071563"/>
            <a:ext cx="7829550" cy="4043362"/>
          </a:xfrm>
        </p:spPr>
        <p:txBody>
          <a:bodyPr rtlCol="0">
            <a:normAutofit/>
          </a:bodyPr>
          <a:lstStyle/>
          <a:p>
            <a:pPr marL="1588" indent="-158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Алгоритм вычисления значения функции F(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), где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— натуральное число, задан следующими соотношениями: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F(1) = 1;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F(2) = 1;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F(n) = F(n - 2) * (n - 1),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 &gt; 2.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Чему равно значение функции F(7)?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785813" y="3786188"/>
            <a:ext cx="3357562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>
              <a:spcBef>
                <a:spcPct val="20000"/>
              </a:spcBef>
              <a:buFont typeface="Arial" charset="0"/>
              <a:buNone/>
            </a:pPr>
            <a:r>
              <a:rPr lang="ru-RU" sz="3200" i="1">
                <a:latin typeface="Times New Roman" pitchFamily="18" charset="0"/>
                <a:cs typeface="Times New Roman" pitchFamily="18" charset="0"/>
              </a:rPr>
              <a:t>F(7) = F(5) * 6 = </a:t>
            </a:r>
            <a:endParaRPr lang="ru-RU" sz="320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r>
              <a:rPr lang="ru-RU" sz="3200" i="1">
                <a:latin typeface="Times New Roman" pitchFamily="18" charset="0"/>
                <a:cs typeface="Times New Roman" pitchFamily="18" charset="0"/>
              </a:rPr>
              <a:t>F(5) = F(3) * 4 = </a:t>
            </a:r>
            <a:endParaRPr lang="ru-RU" sz="320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r>
              <a:rPr lang="ru-RU" sz="3200" i="1">
                <a:latin typeface="Times New Roman" pitchFamily="18" charset="0"/>
                <a:cs typeface="Times New Roman" pitchFamily="18" charset="0"/>
              </a:rPr>
              <a:t>F(3) = F(1) * 2 = </a:t>
            </a:r>
            <a:endParaRPr lang="ru-RU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15125" y="5929313"/>
            <a:ext cx="20542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Ответ: 48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 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+mn-cs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785813" y="3714750"/>
            <a:ext cx="8001000" cy="158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81425" y="4946650"/>
            <a:ext cx="714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i="1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786188" y="4357688"/>
            <a:ext cx="714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i="1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786188" y="3786188"/>
            <a:ext cx="714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i="1">
                <a:latin typeface="Times New Roman" pitchFamily="18" charset="0"/>
                <a:cs typeface="Times New Roman" pitchFamily="18" charset="0"/>
              </a:rPr>
              <a:t>48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atin typeface="Georgia" pitchFamily="18" charset="0"/>
              </a:rPr>
              <a:t>Задание № 2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857250" y="1214438"/>
            <a:ext cx="7829550" cy="4525962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Алгоритм вычисления значений функций F(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и G(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где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натуральное число, задан следующими соотношениями: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F(1) = 1;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G(1) = 1;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F(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= 2*F(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–1) – G(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–1),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G(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= 2*F(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–1) + G(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–1), при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&gt;=2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Чему равно значение величины F(5)-G(5)?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642938"/>
            <a:ext cx="7972425" cy="1928812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F(1) = 1; </a:t>
            </a:r>
            <a:r>
              <a:rPr lang="en-US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G(1) = 1;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F(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 = 2*F(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–1) – G(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–1), </a:t>
            </a:r>
            <a:b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G(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 = 2*F(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–1) + G(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–1), при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&gt;=2</a:t>
            </a:r>
            <a:b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F(5)-G(5)  -?</a:t>
            </a:r>
            <a:b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714375" y="2428875"/>
            <a:ext cx="4286250" cy="2214563"/>
          </a:xfrm>
        </p:spPr>
        <p:txBody>
          <a:bodyPr/>
          <a:lstStyle/>
          <a:p>
            <a:pPr marL="514350" indent="-514350">
              <a:buFont typeface="Arial" charset="0"/>
              <a:buNone/>
            </a:pP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F(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*F(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-G(4)=-17</a:t>
            </a:r>
          </a:p>
          <a:p>
            <a:pPr marL="514350" indent="-514350">
              <a:buFont typeface="Arial" charset="0"/>
              <a:buNone/>
            </a:pP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F(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*F(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-G(3)=-7</a:t>
            </a:r>
          </a:p>
          <a:p>
            <a:pPr marL="514350" indent="-514350">
              <a:buFont typeface="Arial" charset="0"/>
              <a:buNone/>
            </a:pP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F(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*F(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-G(2)=-1</a:t>
            </a:r>
          </a:p>
          <a:p>
            <a:pPr marL="514350" indent="-514350">
              <a:buFont typeface="Arial" charset="0"/>
              <a:buNone/>
            </a:pP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F(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*F(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000" i="1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i="1" smtClean="0">
                <a:latin typeface="Times New Roman" pitchFamily="18" charset="0"/>
                <a:cs typeface="Times New Roman" pitchFamily="18" charset="0"/>
              </a:rPr>
              <a:t>-G(1)=1</a:t>
            </a:r>
            <a:endParaRPr lang="ru-RU" sz="300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</a:pPr>
            <a:endParaRPr lang="en-US" sz="3000" i="1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</a:pPr>
            <a:endParaRPr lang="ru-RU" sz="300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</a:pPr>
            <a:endParaRPr lang="ru-RU" sz="300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</a:pPr>
            <a:endParaRPr lang="ru-RU" sz="3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0" y="6143625"/>
            <a:ext cx="20542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Ответ: -6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 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+mn-c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785813" y="2357438"/>
            <a:ext cx="8001000" cy="15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7653" name="Содержимое 2"/>
          <p:cNvSpPr txBox="1">
            <a:spLocks/>
          </p:cNvSpPr>
          <p:nvPr/>
        </p:nvSpPr>
        <p:spPr bwMode="auto">
          <a:xfrm>
            <a:off x="4857750" y="2428875"/>
            <a:ext cx="42862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>
              <a:spcBef>
                <a:spcPct val="20000"/>
              </a:spcBef>
            </a:pPr>
            <a:r>
              <a:rPr lang="en-US" sz="3000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*F(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+G(4)=-11</a:t>
            </a: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r>
              <a:rPr lang="en-US" sz="3000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*F(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+G(3)=3</a:t>
            </a: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r>
              <a:rPr lang="en-US" sz="3000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*F(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+G(2)=5</a:t>
            </a: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r>
              <a:rPr lang="en-US" sz="3000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*F(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000" i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+G(1)=3</a:t>
            </a:r>
            <a:endParaRPr lang="ru-RU" sz="300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endParaRPr lang="en-US" sz="3000" i="1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endParaRPr lang="ru-RU" sz="300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endParaRPr lang="ru-RU" sz="300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spcBef>
                <a:spcPct val="20000"/>
              </a:spcBef>
              <a:buFont typeface="Arial" charset="0"/>
              <a:buNone/>
            </a:pPr>
            <a:endParaRPr lang="ru-RU" sz="3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4" name="Прямоугольник 12"/>
          <p:cNvSpPr>
            <a:spLocks noChangeArrowheads="1"/>
          </p:cNvSpPr>
          <p:nvPr/>
        </p:nvSpPr>
        <p:spPr bwMode="auto">
          <a:xfrm>
            <a:off x="714375" y="5000625"/>
            <a:ext cx="57864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000" i="1">
                <a:latin typeface="Times New Roman" pitchFamily="18" charset="0"/>
                <a:cs typeface="Times New Roman" pitchFamily="18" charset="0"/>
              </a:rPr>
              <a:t>F(5)-G(5) </a:t>
            </a:r>
            <a:r>
              <a:rPr lang="en-US" sz="3000" i="1">
                <a:latin typeface="Times New Roman" pitchFamily="18" charset="0"/>
                <a:cs typeface="Times New Roman" pitchFamily="18" charset="0"/>
              </a:rPr>
              <a:t>=-17-(-11)=-17+11=-6</a:t>
            </a:r>
            <a:endParaRPr lang="ru-RU" sz="3000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atin typeface="Georgia" pitchFamily="18" charset="0"/>
              </a:rPr>
              <a:t>Задание № 3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900113" y="857250"/>
            <a:ext cx="8029575" cy="4643438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Записаны две рекурсивные функции (процедуры): F и G.</a:t>
            </a:r>
          </a:p>
          <a:p>
            <a:pPr fontAlgn="auto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procedure F(n: integer); forward;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procedure G(n: integer); forward;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0005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procedure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F(n: integer);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begin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   if n &gt; 0 then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      G(n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1);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end; </a:t>
            </a:r>
          </a:p>
          <a:p>
            <a:pPr marL="40005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procedure G(n: integer);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begin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  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writeln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('*');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   if n &gt; 1 then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      F(n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3); </a:t>
            </a:r>
            <a:br>
              <a:rPr lang="en-US" sz="1800" dirty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end;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tabLst>
                <a:tab pos="273050" algn="l"/>
              </a:tabLst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Сколько символов «звёздочка» будет напечатано на экране при выполнении вызова F(11)?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14375" y="5572125"/>
            <a:ext cx="77771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F(11)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  <a:sym typeface="Symbol"/>
              </a:rPr>
              <a:t>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G(10)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  <a:sym typeface="Symbol"/>
              </a:rPr>
              <a:t>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 F(7)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  <a:sym typeface="Symbol"/>
              </a:rPr>
              <a:t>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G(6)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  <a:sym typeface="Symbol"/>
              </a:rPr>
              <a:t>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 F(3)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  <a:sym typeface="Symbol"/>
              </a:rPr>
              <a:t>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G(2)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  <a:sym typeface="Symbol"/>
              </a:rPr>
              <a:t>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 F(-1)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5463" y="6092825"/>
            <a:ext cx="20558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Ответ: 3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 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atin typeface="Georgia" pitchFamily="18" charset="0"/>
              </a:rPr>
              <a:t>Задание № 4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0722" name="Содержимое 5"/>
          <p:cNvSpPr>
            <a:spLocks noGrp="1"/>
          </p:cNvSpPr>
          <p:nvPr>
            <p:ph idx="1"/>
          </p:nvPr>
        </p:nvSpPr>
        <p:spPr>
          <a:xfrm>
            <a:off x="785813" y="1071563"/>
            <a:ext cx="7829550" cy="4525962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Записан рекурсивный алгоритм F.</a:t>
            </a: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procedure F(n: integer);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begin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  if n &gt; 0 then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  begin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    writeln('*');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    F(n - 1);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    F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 div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3)</a:t>
            </a: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  end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ct val="0"/>
              </a:spcBef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end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Сколько символов «звёздочка» будет напечатано на экране при выполнении вызова F(6)?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642938"/>
            <a:ext cx="7972425" cy="1143000"/>
          </a:xfrm>
        </p:spPr>
        <p:txBody>
          <a:bodyPr rtlCol="0">
            <a:noAutofit/>
          </a:bodyPr>
          <a:lstStyle/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F(n)</a:t>
            </a: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&gt; 0 </a:t>
            </a: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*, 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F(n 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- 1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); F(n div 3)</a:t>
            </a:r>
            <a:r>
              <a:rPr lang="ru-RU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Сколько  «*»  при вызове 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F(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-?</a:t>
            </a:r>
            <a:b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75463" y="6092825"/>
            <a:ext cx="20558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Ответ: 11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 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+mn-cs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785813" y="1643063"/>
            <a:ext cx="8001000" cy="15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2772" name="Объект 3"/>
          <p:cNvSpPr>
            <a:spLocks noGrp="1"/>
          </p:cNvSpPr>
          <p:nvPr>
            <p:ph idx="1"/>
          </p:nvPr>
        </p:nvSpPr>
        <p:spPr>
          <a:xfrm>
            <a:off x="827088" y="1600200"/>
            <a:ext cx="8002587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ru-RU" smtClean="0"/>
          </a:p>
        </p:txBody>
      </p:sp>
      <p:grpSp>
        <p:nvGrpSpPr>
          <p:cNvPr id="32773" name="Группа 73"/>
          <p:cNvGrpSpPr>
            <a:grpSpLocks/>
          </p:cNvGrpSpPr>
          <p:nvPr/>
        </p:nvGrpSpPr>
        <p:grpSpPr bwMode="auto">
          <a:xfrm>
            <a:off x="1277938" y="1773238"/>
            <a:ext cx="4570412" cy="4319587"/>
            <a:chOff x="1277963" y="1772816"/>
            <a:chExt cx="4569968" cy="4320480"/>
          </a:xfrm>
        </p:grpSpPr>
        <p:sp>
          <p:nvSpPr>
            <p:cNvPr id="5" name="Овал 4"/>
            <p:cNvSpPr/>
            <p:nvPr/>
          </p:nvSpPr>
          <p:spPr>
            <a:xfrm>
              <a:off x="4211378" y="1772816"/>
              <a:ext cx="433345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6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9" name="Овал 8"/>
            <p:cNvSpPr/>
            <p:nvPr/>
          </p:nvSpPr>
          <p:spPr>
            <a:xfrm>
              <a:off x="5005051" y="2204705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2</a:t>
              </a:r>
            </a:p>
          </p:txBody>
        </p:sp>
        <p:sp>
          <p:nvSpPr>
            <p:cNvPr id="13" name="Овал 12"/>
            <p:cNvSpPr/>
            <p:nvPr/>
          </p:nvSpPr>
          <p:spPr>
            <a:xfrm>
              <a:off x="2982772" y="2935106"/>
              <a:ext cx="433345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4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16" name="Овал 15"/>
            <p:cNvSpPr/>
            <p:nvPr/>
          </p:nvSpPr>
          <p:spPr>
            <a:xfrm>
              <a:off x="3492310" y="2233286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5</a:t>
              </a:r>
            </a:p>
          </p:txBody>
        </p:sp>
        <p:sp>
          <p:nvSpPr>
            <p:cNvPr id="17" name="Овал 16"/>
            <p:cNvSpPr/>
            <p:nvPr/>
          </p:nvSpPr>
          <p:spPr>
            <a:xfrm>
              <a:off x="3924068" y="2852539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1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18" name="Овал 17"/>
            <p:cNvSpPr/>
            <p:nvPr/>
          </p:nvSpPr>
          <p:spPr>
            <a:xfrm>
              <a:off x="4590753" y="2865242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1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19" name="Овал 18"/>
            <p:cNvSpPr/>
            <p:nvPr/>
          </p:nvSpPr>
          <p:spPr>
            <a:xfrm>
              <a:off x="5416173" y="2871593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0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2555776" y="3573413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3</a:t>
              </a:r>
            </a:p>
          </p:txBody>
        </p:sp>
        <p:sp>
          <p:nvSpPr>
            <p:cNvPr id="21" name="Овал 20"/>
            <p:cNvSpPr/>
            <p:nvPr/>
          </p:nvSpPr>
          <p:spPr>
            <a:xfrm>
              <a:off x="3419292" y="3573413"/>
              <a:ext cx="433346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1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24" name="Овал 23"/>
            <p:cNvSpPr/>
            <p:nvPr/>
          </p:nvSpPr>
          <p:spPr>
            <a:xfrm>
              <a:off x="1709721" y="5013573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1</a:t>
              </a:r>
            </a:p>
          </p:txBody>
        </p:sp>
        <p:sp>
          <p:nvSpPr>
            <p:cNvPr id="25" name="Овал 24"/>
            <p:cNvSpPr/>
            <p:nvPr/>
          </p:nvSpPr>
          <p:spPr>
            <a:xfrm>
              <a:off x="2455774" y="5013573"/>
              <a:ext cx="433345" cy="431889"/>
            </a:xfrm>
            <a:prstGeom prst="ellips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0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26" name="Овал 25"/>
            <p:cNvSpPr/>
            <p:nvPr/>
          </p:nvSpPr>
          <p:spPr>
            <a:xfrm>
              <a:off x="1277963" y="5661407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0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27" name="Овал 26"/>
            <p:cNvSpPr/>
            <p:nvPr/>
          </p:nvSpPr>
          <p:spPr>
            <a:xfrm>
              <a:off x="2141479" y="5661407"/>
              <a:ext cx="433345" cy="431889"/>
            </a:xfrm>
            <a:prstGeom prst="ellips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0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cxnSp>
          <p:nvCxnSpPr>
            <p:cNvPr id="7" name="Прямая со стрелкой 6"/>
            <p:cNvCxnSpPr>
              <a:stCxn id="5" idx="3"/>
              <a:endCxn id="16" idx="6"/>
            </p:cNvCxnSpPr>
            <p:nvPr/>
          </p:nvCxnSpPr>
          <p:spPr>
            <a:xfrm flipH="1">
              <a:off x="3924068" y="2141192"/>
              <a:ext cx="350804" cy="3080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 стрелкой 28"/>
            <p:cNvCxnSpPr>
              <a:stCxn id="5" idx="5"/>
              <a:endCxn id="9" idx="2"/>
            </p:cNvCxnSpPr>
            <p:nvPr/>
          </p:nvCxnSpPr>
          <p:spPr>
            <a:xfrm>
              <a:off x="4581229" y="2141192"/>
              <a:ext cx="423822" cy="27945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 стрелкой 30"/>
            <p:cNvCxnSpPr>
              <a:stCxn id="16" idx="3"/>
              <a:endCxn id="13" idx="0"/>
            </p:cNvCxnSpPr>
            <p:nvPr/>
          </p:nvCxnSpPr>
          <p:spPr>
            <a:xfrm flipH="1">
              <a:off x="3200238" y="2601662"/>
              <a:ext cx="355565" cy="33344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 стрелкой 32"/>
            <p:cNvCxnSpPr>
              <a:stCxn id="16" idx="5"/>
              <a:endCxn id="17" idx="0"/>
            </p:cNvCxnSpPr>
            <p:nvPr/>
          </p:nvCxnSpPr>
          <p:spPr>
            <a:xfrm>
              <a:off x="3860574" y="2601662"/>
              <a:ext cx="279373" cy="25087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 стрелкой 33"/>
            <p:cNvCxnSpPr>
              <a:stCxn id="13" idx="3"/>
              <a:endCxn id="20" idx="0"/>
            </p:cNvCxnSpPr>
            <p:nvPr/>
          </p:nvCxnSpPr>
          <p:spPr>
            <a:xfrm flipH="1">
              <a:off x="2771655" y="3303482"/>
              <a:ext cx="274611" cy="26993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>
              <a:stCxn id="13" idx="5"/>
              <a:endCxn id="21" idx="0"/>
            </p:cNvCxnSpPr>
            <p:nvPr/>
          </p:nvCxnSpPr>
          <p:spPr>
            <a:xfrm>
              <a:off x="3352623" y="3303482"/>
              <a:ext cx="282548" cy="26993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 стрелкой 35"/>
            <p:cNvCxnSpPr/>
            <p:nvPr/>
          </p:nvCxnSpPr>
          <p:spPr>
            <a:xfrm flipH="1">
              <a:off x="2325611" y="3986248"/>
              <a:ext cx="336517" cy="31439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 стрелкой 36"/>
            <p:cNvCxnSpPr>
              <a:endCxn id="42" idx="0"/>
            </p:cNvCxnSpPr>
            <p:nvPr/>
          </p:nvCxnSpPr>
          <p:spPr>
            <a:xfrm>
              <a:off x="2866896" y="4005302"/>
              <a:ext cx="292072" cy="27628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Овал 40"/>
            <p:cNvSpPr/>
            <p:nvPr/>
          </p:nvSpPr>
          <p:spPr>
            <a:xfrm>
              <a:off x="2079572" y="4281585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2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sp>
          <p:nvSpPr>
            <p:cNvPr id="42" name="Овал 41"/>
            <p:cNvSpPr/>
            <p:nvPr/>
          </p:nvSpPr>
          <p:spPr>
            <a:xfrm>
              <a:off x="2943088" y="4281585"/>
              <a:ext cx="431758" cy="431889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Georgia" panose="02040502050405020303" pitchFamily="18" charset="0"/>
                </a:rPr>
                <a:t>1</a:t>
              </a:r>
              <a:endParaRPr lang="ru-RU" sz="2800" b="1" dirty="0">
                <a:latin typeface="Georgia" panose="02040502050405020303" pitchFamily="18" charset="0"/>
              </a:endParaRPr>
            </a:p>
          </p:txBody>
        </p:sp>
        <p:cxnSp>
          <p:nvCxnSpPr>
            <p:cNvPr id="45" name="Прямая со стрелкой 44"/>
            <p:cNvCxnSpPr>
              <a:stCxn id="41" idx="3"/>
              <a:endCxn id="24" idx="0"/>
            </p:cNvCxnSpPr>
            <p:nvPr/>
          </p:nvCxnSpPr>
          <p:spPr>
            <a:xfrm flipH="1">
              <a:off x="1925600" y="4649961"/>
              <a:ext cx="215879" cy="36361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 стрелкой 46"/>
            <p:cNvCxnSpPr>
              <a:stCxn id="41" idx="5"/>
              <a:endCxn id="25" idx="0"/>
            </p:cNvCxnSpPr>
            <p:nvPr/>
          </p:nvCxnSpPr>
          <p:spPr>
            <a:xfrm>
              <a:off x="2447836" y="4649961"/>
              <a:ext cx="225403" cy="36361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 стрелкой 48"/>
            <p:cNvCxnSpPr>
              <a:stCxn id="24" idx="3"/>
              <a:endCxn id="26" idx="0"/>
            </p:cNvCxnSpPr>
            <p:nvPr/>
          </p:nvCxnSpPr>
          <p:spPr>
            <a:xfrm flipH="1">
              <a:off x="1493842" y="5381949"/>
              <a:ext cx="279373" cy="27945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 стрелкой 50"/>
            <p:cNvCxnSpPr>
              <a:stCxn id="24" idx="5"/>
              <a:endCxn id="27" idx="0"/>
            </p:cNvCxnSpPr>
            <p:nvPr/>
          </p:nvCxnSpPr>
          <p:spPr>
            <a:xfrm>
              <a:off x="2079572" y="5381949"/>
              <a:ext cx="277786" cy="27945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 стрелкой 61"/>
            <p:cNvCxnSpPr>
              <a:stCxn id="9" idx="5"/>
              <a:endCxn id="19" idx="0"/>
            </p:cNvCxnSpPr>
            <p:nvPr/>
          </p:nvCxnSpPr>
          <p:spPr>
            <a:xfrm>
              <a:off x="5374902" y="2573081"/>
              <a:ext cx="257150" cy="29851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 стрелкой 63"/>
            <p:cNvCxnSpPr>
              <a:stCxn id="9" idx="3"/>
              <a:endCxn id="18" idx="0"/>
            </p:cNvCxnSpPr>
            <p:nvPr/>
          </p:nvCxnSpPr>
          <p:spPr>
            <a:xfrm flipH="1">
              <a:off x="4806632" y="2573081"/>
              <a:ext cx="261913" cy="2921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Прямоугольник 37"/>
          <p:cNvSpPr/>
          <p:nvPr/>
        </p:nvSpPr>
        <p:spPr>
          <a:xfrm>
            <a:off x="3571875" y="1928813"/>
            <a:ext cx="857250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572000" y="1857375"/>
            <a:ext cx="1000125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div 3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Georgia" pitchFamily="18" charset="0"/>
              </a:rPr>
              <a:t>Задание № 5</a:t>
            </a:r>
          </a:p>
        </p:txBody>
      </p:sp>
      <p:sp>
        <p:nvSpPr>
          <p:cNvPr id="33794" name="Прямоугольник 5"/>
          <p:cNvSpPr>
            <a:spLocks noChangeArrowheads="1"/>
          </p:cNvSpPr>
          <p:nvPr/>
        </p:nvSpPr>
        <p:spPr bwMode="auto">
          <a:xfrm>
            <a:off x="928688" y="1268413"/>
            <a:ext cx="7858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Сколько символов "звёздочка" будет выведено на экран при вызове процедуры F(6)?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58000" y="6143625"/>
            <a:ext cx="20542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Ответ: 10</a:t>
            </a:r>
          </a:p>
        </p:txBody>
      </p:sp>
      <p:sp>
        <p:nvSpPr>
          <p:cNvPr id="33796" name="Прямоугольник 2"/>
          <p:cNvSpPr>
            <a:spLocks noChangeArrowheads="1"/>
          </p:cNvSpPr>
          <p:nvPr/>
        </p:nvSpPr>
        <p:spPr bwMode="auto">
          <a:xfrm>
            <a:off x="963613" y="2003425"/>
            <a:ext cx="4572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Procedure F(n: integer);</a:t>
            </a:r>
            <a:endParaRPr lang="ru-RU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begin</a:t>
            </a:r>
            <a:endParaRPr lang="ru-RU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 if n mod 2 = 0 then</a:t>
            </a:r>
            <a:endParaRPr lang="ru-RU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    writeln('*')</a:t>
            </a:r>
          </a:p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else</a:t>
            </a:r>
          </a:p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writeln('**');</a:t>
            </a:r>
          </a:p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if n &gt; 0 then</a:t>
            </a:r>
            <a:endParaRPr lang="ru-RU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   F(n - 1);</a:t>
            </a:r>
            <a:endParaRPr lang="ru-RU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1" indent="-285750"/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   end;</a:t>
            </a:r>
            <a:endParaRPr lang="ru-RU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Georgia" pitchFamily="18" charset="0"/>
              </a:rPr>
              <a:t>Задание № 6.1</a:t>
            </a:r>
            <a:endParaRPr lang="ru-RU" smtClean="0"/>
          </a:p>
        </p:txBody>
      </p:sp>
      <p:sp>
        <p:nvSpPr>
          <p:cNvPr id="8195" name="Прямоугольник 4"/>
          <p:cNvSpPr>
            <a:spLocks noChangeArrowheads="1"/>
          </p:cNvSpPr>
          <p:nvPr/>
        </p:nvSpPr>
        <p:spPr bwMode="auto">
          <a:xfrm>
            <a:off x="785813" y="1571625"/>
            <a:ext cx="80724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Чему равна </a:t>
            </a:r>
            <a:r>
              <a:rPr lang="ru-RU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сумма всех чисел</a:t>
            </a:r>
            <a:r>
              <a:rPr lang="ru-RU" sz="20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напечатанных на экране при выполнении вызова F(5)?</a:t>
            </a:r>
          </a:p>
          <a:p>
            <a:endParaRPr 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75463" y="6092825"/>
            <a:ext cx="20558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Ответ: 11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+mn-cs"/>
            </a:endParaRPr>
          </a:p>
        </p:txBody>
      </p:sp>
      <p:sp>
        <p:nvSpPr>
          <p:cNvPr id="8197" name="Прямоугольник 2"/>
          <p:cNvSpPr>
            <a:spLocks noChangeArrowheads="1"/>
          </p:cNvSpPr>
          <p:nvPr/>
        </p:nvSpPr>
        <p:spPr bwMode="auto">
          <a:xfrm>
            <a:off x="857250" y="2357438"/>
            <a:ext cx="364331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Calibri" pitchFamily="34" charset="0"/>
              </a:rPr>
              <a:t>procedure F(n: integer);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begin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writeln(n);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if n &gt; 0 then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    begin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        F(n - 1);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        F</a:t>
            </a:r>
            <a:r>
              <a:rPr lang="ru-RU" sz="2400">
                <a:latin typeface="Calibri" pitchFamily="34" charset="0"/>
              </a:rPr>
              <a:t>(</a:t>
            </a:r>
            <a:r>
              <a:rPr lang="en-US" sz="2400">
                <a:latin typeface="Calibri" pitchFamily="34" charset="0"/>
              </a:rPr>
              <a:t>n</a:t>
            </a:r>
            <a:r>
              <a:rPr lang="ru-RU" sz="2400">
                <a:latin typeface="Calibri" pitchFamily="34" charset="0"/>
              </a:rPr>
              <a:t> - 3)</a:t>
            </a:r>
          </a:p>
          <a:p>
            <a:r>
              <a:rPr lang="en-US" sz="2400">
                <a:latin typeface="Calibri" pitchFamily="34" charset="0"/>
              </a:rPr>
              <a:t>            end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end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81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8193" name="Object 1"/>
          <p:cNvGraphicFramePr>
            <a:graphicFrameLocks noChangeAspect="1"/>
          </p:cNvGraphicFramePr>
          <p:nvPr/>
        </p:nvGraphicFramePr>
        <p:xfrm>
          <a:off x="4429125" y="3429000"/>
          <a:ext cx="4076700" cy="785813"/>
        </p:xfrm>
        <a:graphic>
          <a:graphicData uri="http://schemas.openxmlformats.org/presentationml/2006/ole">
            <p:oleObj spid="_x0000_s8193" name="Формула" r:id="rId4" imgW="2374900" imgH="457200" progId="Equation.3">
              <p:embed/>
            </p:oleObj>
          </a:graphicData>
        </a:graphic>
      </p:graphicFrame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4286250" y="2286000"/>
            <a:ext cx="44291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 u="sng">
                <a:latin typeface="Calibri" pitchFamily="34" charset="0"/>
              </a:rPr>
              <a:t>Решение</a:t>
            </a:r>
            <a:r>
              <a:rPr lang="ru-RU" sz="2400" i="1">
                <a:latin typeface="Calibri" pitchFamily="34" charset="0"/>
              </a:rPr>
              <a:t>:</a:t>
            </a:r>
          </a:p>
          <a:p>
            <a:r>
              <a:rPr lang="ru-RU" sz="2400" i="1">
                <a:latin typeface="Calibri" pitchFamily="34" charset="0"/>
              </a:rPr>
              <a:t>1 способ. </a:t>
            </a:r>
          </a:p>
          <a:p>
            <a:endParaRPr lang="ru-RU" sz="2400" i="1">
              <a:latin typeface="Calibri" pitchFamily="34" charset="0"/>
            </a:endParaRPr>
          </a:p>
          <a:p>
            <a:endParaRPr lang="ru-RU" sz="2400" i="1">
              <a:latin typeface="Calibri" pitchFamily="34" charset="0"/>
            </a:endParaRPr>
          </a:p>
          <a:p>
            <a:endParaRPr lang="ru-RU" sz="2400" i="1">
              <a:latin typeface="Calibri" pitchFamily="34" charset="0"/>
            </a:endParaRPr>
          </a:p>
          <a:p>
            <a:endParaRPr lang="ru-RU" sz="2400" i="1">
              <a:latin typeface="Calibri" pitchFamily="34" charset="0"/>
            </a:endParaRPr>
          </a:p>
          <a:p>
            <a:r>
              <a:rPr lang="en-US" sz="2400" i="1">
                <a:latin typeface="Calibri" pitchFamily="34" charset="0"/>
              </a:rPr>
              <a:t>S</a:t>
            </a:r>
            <a:r>
              <a:rPr lang="ru-RU" sz="2400" i="1">
                <a:latin typeface="Calibri" pitchFamily="34" charset="0"/>
              </a:rPr>
              <a:t>(</a:t>
            </a:r>
            <a:r>
              <a:rPr lang="en-US" sz="2400" i="1">
                <a:latin typeface="Calibri" pitchFamily="34" charset="0"/>
              </a:rPr>
              <a:t>n</a:t>
            </a:r>
            <a:r>
              <a:rPr lang="ru-RU" sz="2400" i="1">
                <a:latin typeface="Calibri" pitchFamily="34" charset="0"/>
              </a:rPr>
              <a:t>) - сумма чисел напечатанных при вызове </a:t>
            </a:r>
            <a:r>
              <a:rPr lang="en-US" sz="2400" i="1">
                <a:latin typeface="Calibri" pitchFamily="34" charset="0"/>
              </a:rPr>
              <a:t>F</a:t>
            </a:r>
            <a:r>
              <a:rPr lang="ru-RU" sz="2400" i="1">
                <a:latin typeface="Calibri" pitchFamily="34" charset="0"/>
              </a:rPr>
              <a:t>(</a:t>
            </a:r>
            <a:r>
              <a:rPr lang="en-US" sz="2400" i="1">
                <a:latin typeface="Calibri" pitchFamily="34" charset="0"/>
              </a:rPr>
              <a:t>n</a:t>
            </a:r>
            <a:r>
              <a:rPr lang="ru-RU" sz="2400" i="1">
                <a:latin typeface="Calibri" pitchFamily="34" charset="0"/>
              </a:rPr>
              <a:t>).</a:t>
            </a:r>
          </a:p>
          <a:p>
            <a:endParaRPr lang="ru-RU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Georgia" pitchFamily="18" charset="0"/>
              </a:rPr>
              <a:t>Задание № 6.2</a:t>
            </a:r>
            <a:endParaRPr lang="ru-RU" smtClean="0"/>
          </a:p>
        </p:txBody>
      </p:sp>
      <p:sp>
        <p:nvSpPr>
          <p:cNvPr id="38914" name="Прямоугольник 4"/>
          <p:cNvSpPr>
            <a:spLocks noChangeArrowheads="1"/>
          </p:cNvSpPr>
          <p:nvPr/>
        </p:nvSpPr>
        <p:spPr bwMode="auto">
          <a:xfrm>
            <a:off x="785813" y="1571625"/>
            <a:ext cx="80724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Чему равна </a:t>
            </a:r>
            <a:r>
              <a:rPr lang="ru-RU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сумма всех чисел</a:t>
            </a:r>
            <a:r>
              <a:rPr lang="ru-RU" sz="20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напечатанных на экране при выполнении вызова F(5)?</a:t>
            </a:r>
          </a:p>
          <a:p>
            <a:endParaRPr 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Прямоугольник 2"/>
          <p:cNvSpPr>
            <a:spLocks noChangeArrowheads="1"/>
          </p:cNvSpPr>
          <p:nvPr/>
        </p:nvSpPr>
        <p:spPr bwMode="auto">
          <a:xfrm>
            <a:off x="857250" y="2357438"/>
            <a:ext cx="364331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Calibri" pitchFamily="34" charset="0"/>
              </a:rPr>
              <a:t>procedure F(n: integer);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begin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writeln(n);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if n &gt; 0 then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    begin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        F(n - 1);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                F</a:t>
            </a:r>
            <a:r>
              <a:rPr lang="ru-RU" sz="2400">
                <a:latin typeface="Calibri" pitchFamily="34" charset="0"/>
              </a:rPr>
              <a:t>(</a:t>
            </a:r>
            <a:r>
              <a:rPr lang="en-US" sz="2400">
                <a:latin typeface="Calibri" pitchFamily="34" charset="0"/>
              </a:rPr>
              <a:t>n</a:t>
            </a:r>
            <a:r>
              <a:rPr lang="ru-RU" sz="2400">
                <a:latin typeface="Calibri" pitchFamily="34" charset="0"/>
              </a:rPr>
              <a:t> - 3)</a:t>
            </a:r>
          </a:p>
          <a:p>
            <a:r>
              <a:rPr lang="en-US" sz="2400">
                <a:latin typeface="Calibri" pitchFamily="34" charset="0"/>
              </a:rPr>
              <a:t>            end</a:t>
            </a:r>
            <a:endParaRPr lang="ru-RU" sz="2400">
              <a:latin typeface="Calibri" pitchFamily="34" charset="0"/>
            </a:endParaRPr>
          </a:p>
          <a:p>
            <a:r>
              <a:rPr lang="en-US" sz="2400">
                <a:latin typeface="Calibri" pitchFamily="34" charset="0"/>
              </a:rPr>
              <a:t>end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3891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4214813" y="2500313"/>
            <a:ext cx="46434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 u="sng">
                <a:latin typeface="Calibri" pitchFamily="34" charset="0"/>
              </a:rPr>
              <a:t>Решение</a:t>
            </a:r>
            <a:r>
              <a:rPr lang="ru-RU" sz="2400" i="1">
                <a:latin typeface="Calibri" pitchFamily="34" charset="0"/>
              </a:rPr>
              <a:t>:</a:t>
            </a:r>
          </a:p>
          <a:p>
            <a:r>
              <a:rPr lang="ru-RU" sz="2400" i="1">
                <a:latin typeface="Calibri" pitchFamily="34" charset="0"/>
              </a:rPr>
              <a:t>2 способ.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38918" name="Rectangle 7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pSp>
        <p:nvGrpSpPr>
          <p:cNvPr id="44035" name="Group 3"/>
          <p:cNvGrpSpPr>
            <a:grpSpLocks noChangeAspect="1"/>
          </p:cNvGrpSpPr>
          <p:nvPr/>
        </p:nvGrpSpPr>
        <p:grpSpPr bwMode="auto">
          <a:xfrm>
            <a:off x="4332288" y="2500313"/>
            <a:ext cx="4811712" cy="3049587"/>
            <a:chOff x="2710" y="1061"/>
            <a:chExt cx="6513" cy="4128"/>
          </a:xfrm>
        </p:grpSpPr>
        <p:sp>
          <p:nvSpPr>
            <p:cNvPr id="38921" name="AutoShape 74"/>
            <p:cNvSpPr>
              <a:spLocks noChangeAspect="1" noChangeArrowheads="1" noTextEdit="1"/>
            </p:cNvSpPr>
            <p:nvPr/>
          </p:nvSpPr>
          <p:spPr bwMode="auto">
            <a:xfrm>
              <a:off x="2710" y="1061"/>
              <a:ext cx="6513" cy="4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8922" name="Group 71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38990" name="Oval 73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91" name="Rectangle 72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5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23" name="Group 68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38988" name="Oval 70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89" name="Rectangle 69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4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24" name="Group 65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38986" name="Oval 6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87" name="Rectangle 6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2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25" name="Group 62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38984" name="Oval 6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85" name="Rectangle 6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1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26" name="Group 59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38982" name="Oval 6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83" name="Rectangle 6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3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27" name="Group 56"/>
            <p:cNvGrpSpPr>
              <a:grpSpLocks/>
            </p:cNvGrpSpPr>
            <p:nvPr/>
          </p:nvGrpSpPr>
          <p:grpSpPr bwMode="auto">
            <a:xfrm>
              <a:off x="3832" y="3065"/>
              <a:ext cx="458" cy="458"/>
              <a:chOff x="5542" y="1069"/>
              <a:chExt cx="458" cy="458"/>
            </a:xfrm>
          </p:grpSpPr>
          <p:sp>
            <p:nvSpPr>
              <p:cNvPr id="38980" name="Oval 5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81" name="Rectangle 5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2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28" name="Group 53"/>
            <p:cNvGrpSpPr>
              <a:grpSpLocks/>
            </p:cNvGrpSpPr>
            <p:nvPr/>
          </p:nvGrpSpPr>
          <p:grpSpPr bwMode="auto">
            <a:xfrm>
              <a:off x="3263" y="3731"/>
              <a:ext cx="458" cy="458"/>
              <a:chOff x="5542" y="1069"/>
              <a:chExt cx="458" cy="458"/>
            </a:xfrm>
          </p:grpSpPr>
          <p:sp>
            <p:nvSpPr>
              <p:cNvPr id="38978" name="Oval 5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79" name="Rectangle 5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1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29" name="Group 50"/>
            <p:cNvGrpSpPr>
              <a:grpSpLocks/>
            </p:cNvGrpSpPr>
            <p:nvPr/>
          </p:nvGrpSpPr>
          <p:grpSpPr bwMode="auto">
            <a:xfrm>
              <a:off x="4410" y="3731"/>
              <a:ext cx="458" cy="458"/>
              <a:chOff x="5542" y="1069"/>
              <a:chExt cx="458" cy="458"/>
            </a:xfrm>
          </p:grpSpPr>
          <p:sp>
            <p:nvSpPr>
              <p:cNvPr id="38976" name="Oval 5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77" name="Rectangle 5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-1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30" name="Group 47"/>
            <p:cNvGrpSpPr>
              <a:grpSpLocks/>
            </p:cNvGrpSpPr>
            <p:nvPr/>
          </p:nvGrpSpPr>
          <p:grpSpPr bwMode="auto">
            <a:xfrm>
              <a:off x="4973" y="3065"/>
              <a:ext cx="458" cy="458"/>
              <a:chOff x="5542" y="1069"/>
              <a:chExt cx="458" cy="458"/>
            </a:xfrm>
          </p:grpSpPr>
          <p:sp>
            <p:nvSpPr>
              <p:cNvPr id="38974" name="Oval 49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75" name="Rectangle 48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0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31" name="Group 44"/>
            <p:cNvGrpSpPr>
              <a:grpSpLocks/>
            </p:cNvGrpSpPr>
            <p:nvPr/>
          </p:nvGrpSpPr>
          <p:grpSpPr bwMode="auto">
            <a:xfrm>
              <a:off x="6501" y="2414"/>
              <a:ext cx="458" cy="458"/>
              <a:chOff x="5542" y="1069"/>
              <a:chExt cx="458" cy="458"/>
            </a:xfrm>
          </p:grpSpPr>
          <p:sp>
            <p:nvSpPr>
              <p:cNvPr id="38972" name="Oval 46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73" name="Rectangle 45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1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32" name="Group 41"/>
            <p:cNvGrpSpPr>
              <a:grpSpLocks/>
            </p:cNvGrpSpPr>
            <p:nvPr/>
          </p:nvGrpSpPr>
          <p:grpSpPr bwMode="auto">
            <a:xfrm>
              <a:off x="7380" y="2380"/>
              <a:ext cx="458" cy="458"/>
              <a:chOff x="5542" y="1069"/>
              <a:chExt cx="458" cy="458"/>
            </a:xfrm>
          </p:grpSpPr>
          <p:sp>
            <p:nvSpPr>
              <p:cNvPr id="38970" name="Oval 43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71" name="Rectangle 42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-1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38933" name="Line 40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4" name="Line 39"/>
            <p:cNvSpPr>
              <a:spLocks noChangeShapeType="1"/>
            </p:cNvSpPr>
            <p:nvPr/>
          </p:nvSpPr>
          <p:spPr bwMode="auto">
            <a:xfrm flipH="1">
              <a:off x="4191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5" name="Line 38"/>
            <p:cNvSpPr>
              <a:spLocks noChangeShapeType="1"/>
            </p:cNvSpPr>
            <p:nvPr/>
          </p:nvSpPr>
          <p:spPr bwMode="auto">
            <a:xfrm flipH="1">
              <a:off x="3630" y="347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6" name="Line 37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7" name="Line 36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8" name="Line 35"/>
            <p:cNvSpPr>
              <a:spLocks noChangeShapeType="1"/>
            </p:cNvSpPr>
            <p:nvPr/>
          </p:nvSpPr>
          <p:spPr bwMode="auto">
            <a:xfrm flipH="1">
              <a:off x="6755" y="217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9" name="Line 34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40" name="Line 33"/>
            <p:cNvSpPr>
              <a:spLocks noChangeShapeType="1"/>
            </p:cNvSpPr>
            <p:nvPr/>
          </p:nvSpPr>
          <p:spPr bwMode="auto">
            <a:xfrm>
              <a:off x="4803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41" name="Line 32"/>
            <p:cNvSpPr>
              <a:spLocks noChangeShapeType="1"/>
            </p:cNvSpPr>
            <p:nvPr/>
          </p:nvSpPr>
          <p:spPr bwMode="auto">
            <a:xfrm>
              <a:off x="4213" y="347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42" name="Line 31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43" name="Text Box 30"/>
            <p:cNvSpPr txBox="1">
              <a:spLocks noChangeArrowheads="1"/>
            </p:cNvSpPr>
            <p:nvPr/>
          </p:nvSpPr>
          <p:spPr bwMode="auto">
            <a:xfrm>
              <a:off x="5223" y="1229"/>
              <a:ext cx="532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100">
                  <a:ea typeface="Calibri" pitchFamily="34" charset="0"/>
                  <a:cs typeface="Times New Roman" pitchFamily="18" charset="0"/>
                </a:rPr>
                <a:t>-1</a:t>
              </a:r>
              <a:endParaRPr lang="ru-RU"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38944" name="Text Box 29"/>
            <p:cNvSpPr txBox="1">
              <a:spLocks noChangeArrowheads="1"/>
            </p:cNvSpPr>
            <p:nvPr/>
          </p:nvSpPr>
          <p:spPr bwMode="auto">
            <a:xfrm>
              <a:off x="6296" y="1229"/>
              <a:ext cx="532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100">
                  <a:ea typeface="Calibri" pitchFamily="34" charset="0"/>
                  <a:cs typeface="Times New Roman" pitchFamily="18" charset="0"/>
                </a:rPr>
                <a:t>-3</a:t>
              </a:r>
              <a:endParaRPr lang="ru-RU"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38945" name="Line 28"/>
            <p:cNvSpPr>
              <a:spLocks noChangeShapeType="1"/>
            </p:cNvSpPr>
            <p:nvPr/>
          </p:nvSpPr>
          <p:spPr bwMode="auto">
            <a:xfrm flipH="1">
              <a:off x="3017" y="4169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46" name="Line 27"/>
            <p:cNvSpPr>
              <a:spLocks noChangeShapeType="1"/>
            </p:cNvSpPr>
            <p:nvPr/>
          </p:nvSpPr>
          <p:spPr bwMode="auto">
            <a:xfrm>
              <a:off x="3630" y="4169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47" name="Line 26"/>
            <p:cNvSpPr>
              <a:spLocks noChangeShapeType="1"/>
            </p:cNvSpPr>
            <p:nvPr/>
          </p:nvSpPr>
          <p:spPr bwMode="auto">
            <a:xfrm flipH="1">
              <a:off x="3017" y="4189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8948" name="Group 23"/>
            <p:cNvGrpSpPr>
              <a:grpSpLocks/>
            </p:cNvGrpSpPr>
            <p:nvPr/>
          </p:nvGrpSpPr>
          <p:grpSpPr bwMode="auto">
            <a:xfrm>
              <a:off x="2805" y="4478"/>
              <a:ext cx="458" cy="458"/>
              <a:chOff x="5542" y="1069"/>
              <a:chExt cx="458" cy="458"/>
            </a:xfrm>
          </p:grpSpPr>
          <p:sp>
            <p:nvSpPr>
              <p:cNvPr id="38968" name="Oval 2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69" name="Rectangle 2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0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49" name="Group 20"/>
            <p:cNvGrpSpPr>
              <a:grpSpLocks/>
            </p:cNvGrpSpPr>
            <p:nvPr/>
          </p:nvGrpSpPr>
          <p:grpSpPr bwMode="auto">
            <a:xfrm>
              <a:off x="3733" y="4478"/>
              <a:ext cx="458" cy="458"/>
              <a:chOff x="5542" y="1069"/>
              <a:chExt cx="458" cy="458"/>
            </a:xfrm>
          </p:grpSpPr>
          <p:sp>
            <p:nvSpPr>
              <p:cNvPr id="38966" name="Oval 2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67" name="Rectangle 2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-2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38950" name="Line 19"/>
            <p:cNvSpPr>
              <a:spLocks noChangeShapeType="1"/>
            </p:cNvSpPr>
            <p:nvPr/>
          </p:nvSpPr>
          <p:spPr bwMode="auto">
            <a:xfrm flipH="1">
              <a:off x="6610" y="2835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51" name="Line 18"/>
            <p:cNvSpPr>
              <a:spLocks noChangeShapeType="1"/>
            </p:cNvSpPr>
            <p:nvPr/>
          </p:nvSpPr>
          <p:spPr bwMode="auto">
            <a:xfrm>
              <a:off x="6959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8952" name="Group 15"/>
            <p:cNvGrpSpPr>
              <a:grpSpLocks/>
            </p:cNvGrpSpPr>
            <p:nvPr/>
          </p:nvGrpSpPr>
          <p:grpSpPr bwMode="auto">
            <a:xfrm>
              <a:off x="6467" y="3110"/>
              <a:ext cx="458" cy="458"/>
              <a:chOff x="5542" y="1069"/>
              <a:chExt cx="458" cy="458"/>
            </a:xfrm>
          </p:grpSpPr>
          <p:sp>
            <p:nvSpPr>
              <p:cNvPr id="38964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65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0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53" name="Group 12"/>
            <p:cNvGrpSpPr>
              <a:grpSpLocks/>
            </p:cNvGrpSpPr>
            <p:nvPr/>
          </p:nvGrpSpPr>
          <p:grpSpPr bwMode="auto">
            <a:xfrm>
              <a:off x="7036" y="3110"/>
              <a:ext cx="458" cy="458"/>
              <a:chOff x="5542" y="1069"/>
              <a:chExt cx="458" cy="458"/>
            </a:xfrm>
          </p:grpSpPr>
          <p:sp>
            <p:nvSpPr>
              <p:cNvPr id="38962" name="Oval 1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63" name="Rectangle 1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-2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38954" name="Line 11"/>
            <p:cNvSpPr>
              <a:spLocks noChangeShapeType="1"/>
            </p:cNvSpPr>
            <p:nvPr/>
          </p:nvSpPr>
          <p:spPr bwMode="auto">
            <a:xfrm flipH="1">
              <a:off x="5592" y="283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55" name="Line 10"/>
            <p:cNvSpPr>
              <a:spLocks noChangeShapeType="1"/>
            </p:cNvSpPr>
            <p:nvPr/>
          </p:nvSpPr>
          <p:spPr bwMode="auto">
            <a:xfrm>
              <a:off x="5873" y="2790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8956" name="Group 7"/>
            <p:cNvGrpSpPr>
              <a:grpSpLocks/>
            </p:cNvGrpSpPr>
            <p:nvPr/>
          </p:nvGrpSpPr>
          <p:grpSpPr bwMode="auto">
            <a:xfrm>
              <a:off x="5471" y="3110"/>
              <a:ext cx="458" cy="458"/>
              <a:chOff x="5542" y="1069"/>
              <a:chExt cx="458" cy="458"/>
            </a:xfrm>
          </p:grpSpPr>
          <p:sp>
            <p:nvSpPr>
              <p:cNvPr id="38960" name="Oval 9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61" name="Rectangle 8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0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957" name="Group 4"/>
            <p:cNvGrpSpPr>
              <a:grpSpLocks/>
            </p:cNvGrpSpPr>
            <p:nvPr/>
          </p:nvGrpSpPr>
          <p:grpSpPr bwMode="auto">
            <a:xfrm>
              <a:off x="5929" y="3099"/>
              <a:ext cx="458" cy="458"/>
              <a:chOff x="5542" y="1069"/>
              <a:chExt cx="458" cy="458"/>
            </a:xfrm>
          </p:grpSpPr>
          <p:sp>
            <p:nvSpPr>
              <p:cNvPr id="38958" name="Oval 6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38959" name="Rectangle 5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1500">
                    <a:ea typeface="Calibri" pitchFamily="34" charset="0"/>
                    <a:cs typeface="Times New Roman" pitchFamily="18" charset="0"/>
                  </a:rPr>
                  <a:t>-2</a:t>
                </a:r>
                <a:endParaRPr lang="ru-RU">
                  <a:ea typeface="Calibri" pitchFamily="34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44127" name="Rectangle 95"/>
          <p:cNvSpPr>
            <a:spLocks noChangeArrowheads="1"/>
          </p:cNvSpPr>
          <p:nvPr/>
        </p:nvSpPr>
        <p:spPr bwMode="auto">
          <a:xfrm>
            <a:off x="714375" y="6072188"/>
            <a:ext cx="8215313" cy="3698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i="1">
                <a:cs typeface="Times New Roman" pitchFamily="18" charset="0"/>
              </a:rPr>
              <a:t>Находим сумму: 5+4+3+2+1+0+(-2)+(-1)+0+1+0+(-2)+2+1+0+(-2)+(-1)=11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441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Georgia" pitchFamily="18" charset="0"/>
              </a:rPr>
              <a:t>Задание № 7</a:t>
            </a:r>
            <a:endParaRPr lang="ru-RU" smtClean="0"/>
          </a:p>
        </p:txBody>
      </p:sp>
      <p:sp>
        <p:nvSpPr>
          <p:cNvPr id="40962" name="Объект 2"/>
          <p:cNvSpPr>
            <a:spLocks noGrp="1"/>
          </p:cNvSpPr>
          <p:nvPr>
            <p:ph idx="1"/>
          </p:nvPr>
        </p:nvSpPr>
        <p:spPr>
          <a:xfrm>
            <a:off x="1042988" y="2781300"/>
            <a:ext cx="3386137" cy="33448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procedure F(n: integer);</a:t>
            </a:r>
          </a:p>
          <a:p>
            <a:pPr marL="0" indent="0"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begin</a:t>
            </a:r>
          </a:p>
          <a:p>
            <a:pPr marL="0" indent="0"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if n &gt; 0 then begin</a:t>
            </a:r>
          </a:p>
          <a:p>
            <a:pPr marL="0" indent="0"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    writeln(n);</a:t>
            </a:r>
          </a:p>
          <a:p>
            <a:pPr marL="0" indent="0"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    F(n - 3);</a:t>
            </a:r>
          </a:p>
          <a:p>
            <a:pPr marL="0" indent="0"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    F(n div 3)</a:t>
            </a:r>
          </a:p>
          <a:p>
            <a:pPr marL="0" indent="0"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end</a:t>
            </a:r>
          </a:p>
          <a:p>
            <a:pPr marL="0" indent="0">
              <a:buFont typeface="Arial" charset="0"/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end;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3" name="Прямоугольник 3"/>
          <p:cNvSpPr>
            <a:spLocks noChangeArrowheads="1"/>
          </p:cNvSpPr>
          <p:nvPr/>
        </p:nvSpPr>
        <p:spPr bwMode="auto">
          <a:xfrm>
            <a:off x="971550" y="1341438"/>
            <a:ext cx="784860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Запишите подряд без пробелов и разделителей все числа, которые будут напечатаны на экране при выполнении вызова F(9). Числа должны быть записаны в том же порядке, в котором они выводятся на экран.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16688" y="6092825"/>
            <a:ext cx="241458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Ответ: </a:t>
            </a: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9631231</a:t>
            </a: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 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+mn-cs"/>
            </a:endParaRPr>
          </a:p>
        </p:txBody>
      </p:sp>
      <p:sp>
        <p:nvSpPr>
          <p:cNvPr id="40965" name="Rectangle 6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pSp>
        <p:nvGrpSpPr>
          <p:cNvPr id="4097" name="Group 1"/>
          <p:cNvGrpSpPr>
            <a:grpSpLocks noChangeAspect="1"/>
          </p:cNvGrpSpPr>
          <p:nvPr/>
        </p:nvGrpSpPr>
        <p:grpSpPr bwMode="auto">
          <a:xfrm>
            <a:off x="4071938" y="2714625"/>
            <a:ext cx="4429125" cy="3228975"/>
            <a:chOff x="3711" y="1061"/>
            <a:chExt cx="4605" cy="3357"/>
          </a:xfrm>
        </p:grpSpPr>
        <p:sp>
          <p:nvSpPr>
            <p:cNvPr id="40974" name="AutoShape 63"/>
            <p:cNvSpPr>
              <a:spLocks noChangeAspect="1" noChangeArrowheads="1" noTextEdit="1"/>
            </p:cNvSpPr>
            <p:nvPr/>
          </p:nvSpPr>
          <p:spPr bwMode="auto">
            <a:xfrm>
              <a:off x="3711" y="1061"/>
              <a:ext cx="4605" cy="3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0975" name="Group 60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41034" name="Oval 6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35" name="Rectangle 6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>
                    <a:ea typeface="Calibri" pitchFamily="34" charset="0"/>
                    <a:cs typeface="Times New Roman" pitchFamily="18" charset="0"/>
                  </a:rPr>
                  <a:t>9</a:t>
                </a:r>
              </a:p>
            </p:txBody>
          </p:sp>
        </p:grpSp>
        <p:grpSp>
          <p:nvGrpSpPr>
            <p:cNvPr id="40976" name="Group 57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41032" name="Oval 59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33" name="Rectangle 58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ea typeface="Calibri" pitchFamily="34" charset="0"/>
                    <a:cs typeface="Times New Roman" pitchFamily="18" charset="0"/>
                  </a:rPr>
                  <a:t>6</a:t>
                </a:r>
              </a:p>
            </p:txBody>
          </p:sp>
        </p:grpSp>
        <p:grpSp>
          <p:nvGrpSpPr>
            <p:cNvPr id="40977" name="Group 54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41030" name="Oval 56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31" name="Rectangle 55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40978" name="Group 51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41028" name="Oval 53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29" name="Rectangle 52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ea typeface="Calibri" pitchFamily="34" charset="0"/>
                    <a:cs typeface="Times New Roman" pitchFamily="18" charset="0"/>
                  </a:rPr>
                  <a:t>2</a:t>
                </a:r>
              </a:p>
            </p:txBody>
          </p:sp>
        </p:grpSp>
        <p:grpSp>
          <p:nvGrpSpPr>
            <p:cNvPr id="40979" name="Group 48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41026" name="Oval 50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27" name="Rectangle 49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40980" name="Group 45"/>
            <p:cNvGrpSpPr>
              <a:grpSpLocks/>
            </p:cNvGrpSpPr>
            <p:nvPr/>
          </p:nvGrpSpPr>
          <p:grpSpPr bwMode="auto">
            <a:xfrm>
              <a:off x="3832" y="3065"/>
              <a:ext cx="458" cy="458"/>
              <a:chOff x="5542" y="1069"/>
              <a:chExt cx="458" cy="458"/>
            </a:xfrm>
          </p:grpSpPr>
          <p:sp>
            <p:nvSpPr>
              <p:cNvPr id="41024" name="Oval 4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25" name="Rectangle 4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0</a:t>
                </a:r>
              </a:p>
            </p:txBody>
          </p:sp>
        </p:grpSp>
        <p:grpSp>
          <p:nvGrpSpPr>
            <p:cNvPr id="40981" name="Group 42"/>
            <p:cNvGrpSpPr>
              <a:grpSpLocks/>
            </p:cNvGrpSpPr>
            <p:nvPr/>
          </p:nvGrpSpPr>
          <p:grpSpPr bwMode="auto">
            <a:xfrm>
              <a:off x="4973" y="3065"/>
              <a:ext cx="458" cy="458"/>
              <a:chOff x="5542" y="1069"/>
              <a:chExt cx="458" cy="458"/>
            </a:xfrm>
          </p:grpSpPr>
          <p:sp>
            <p:nvSpPr>
              <p:cNvPr id="41022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23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ea typeface="Calibri" pitchFamily="34" charset="0"/>
                    <a:cs typeface="Times New Roman" pitchFamily="18" charset="0"/>
                  </a:rPr>
                  <a:t>1</a:t>
                </a:r>
              </a:p>
            </p:txBody>
          </p:sp>
        </p:grpSp>
        <p:grpSp>
          <p:nvGrpSpPr>
            <p:cNvPr id="40982" name="Group 39"/>
            <p:cNvGrpSpPr>
              <a:grpSpLocks/>
            </p:cNvGrpSpPr>
            <p:nvPr/>
          </p:nvGrpSpPr>
          <p:grpSpPr bwMode="auto">
            <a:xfrm>
              <a:off x="6501" y="2414"/>
              <a:ext cx="458" cy="458"/>
              <a:chOff x="5542" y="1069"/>
              <a:chExt cx="458" cy="458"/>
            </a:xfrm>
          </p:grpSpPr>
          <p:sp>
            <p:nvSpPr>
              <p:cNvPr id="41020" name="Oval 4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21" name="Rectangle 4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0</a:t>
                </a:r>
                <a:endParaRPr lang="en-US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0983" name="Group 36"/>
            <p:cNvGrpSpPr>
              <a:grpSpLocks/>
            </p:cNvGrpSpPr>
            <p:nvPr/>
          </p:nvGrpSpPr>
          <p:grpSpPr bwMode="auto">
            <a:xfrm>
              <a:off x="7380" y="2380"/>
              <a:ext cx="458" cy="458"/>
              <a:chOff x="5542" y="1069"/>
              <a:chExt cx="458" cy="458"/>
            </a:xfrm>
          </p:grpSpPr>
          <p:sp>
            <p:nvSpPr>
              <p:cNvPr id="41018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19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ea typeface="Calibri" pitchFamily="34" charset="0"/>
                    <a:cs typeface="Times New Roman" pitchFamily="18" charset="0"/>
                  </a:rPr>
                  <a:t>1</a:t>
                </a:r>
              </a:p>
            </p:txBody>
          </p:sp>
        </p:grpSp>
        <p:sp>
          <p:nvSpPr>
            <p:cNvPr id="40984" name="Line 35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85" name="Line 34"/>
            <p:cNvSpPr>
              <a:spLocks noChangeShapeType="1"/>
            </p:cNvSpPr>
            <p:nvPr/>
          </p:nvSpPr>
          <p:spPr bwMode="auto">
            <a:xfrm flipH="1">
              <a:off x="4191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86" name="Line 33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87" name="Line 32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88" name="Line 31"/>
            <p:cNvSpPr>
              <a:spLocks noChangeShapeType="1"/>
            </p:cNvSpPr>
            <p:nvPr/>
          </p:nvSpPr>
          <p:spPr bwMode="auto">
            <a:xfrm flipH="1">
              <a:off x="6755" y="217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89" name="Line 30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90" name="Line 29"/>
            <p:cNvSpPr>
              <a:spLocks noChangeShapeType="1"/>
            </p:cNvSpPr>
            <p:nvPr/>
          </p:nvSpPr>
          <p:spPr bwMode="auto">
            <a:xfrm>
              <a:off x="4803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91" name="Line 28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92" name="Text Box 27"/>
            <p:cNvSpPr txBox="1">
              <a:spLocks noChangeArrowheads="1"/>
            </p:cNvSpPr>
            <p:nvPr/>
          </p:nvSpPr>
          <p:spPr bwMode="auto">
            <a:xfrm>
              <a:off x="5223" y="1229"/>
              <a:ext cx="532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>
                  <a:ea typeface="Calibri" pitchFamily="34" charset="0"/>
                  <a:cs typeface="Times New Roman" pitchFamily="18" charset="0"/>
                </a:rPr>
                <a:t>-3</a:t>
              </a:r>
            </a:p>
          </p:txBody>
        </p:sp>
        <p:sp>
          <p:nvSpPr>
            <p:cNvPr id="40993" name="Text Box 26"/>
            <p:cNvSpPr txBox="1">
              <a:spLocks noChangeArrowheads="1"/>
            </p:cNvSpPr>
            <p:nvPr/>
          </p:nvSpPr>
          <p:spPr bwMode="auto">
            <a:xfrm>
              <a:off x="6296" y="1229"/>
              <a:ext cx="881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>
                  <a:ea typeface="Calibri" pitchFamily="34" charset="0"/>
                  <a:cs typeface="Times New Roman" pitchFamily="18" charset="0"/>
                </a:rPr>
                <a:t>Div 3</a:t>
              </a:r>
            </a:p>
          </p:txBody>
        </p:sp>
        <p:sp>
          <p:nvSpPr>
            <p:cNvPr id="40994" name="Line 25"/>
            <p:cNvSpPr>
              <a:spLocks noChangeShapeType="1"/>
            </p:cNvSpPr>
            <p:nvPr/>
          </p:nvSpPr>
          <p:spPr bwMode="auto">
            <a:xfrm flipH="1">
              <a:off x="5592" y="283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95" name="Line 24"/>
            <p:cNvSpPr>
              <a:spLocks noChangeShapeType="1"/>
            </p:cNvSpPr>
            <p:nvPr/>
          </p:nvSpPr>
          <p:spPr bwMode="auto">
            <a:xfrm>
              <a:off x="5873" y="2790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0996" name="Group 21"/>
            <p:cNvGrpSpPr>
              <a:grpSpLocks/>
            </p:cNvGrpSpPr>
            <p:nvPr/>
          </p:nvGrpSpPr>
          <p:grpSpPr bwMode="auto">
            <a:xfrm>
              <a:off x="5471" y="3110"/>
              <a:ext cx="458" cy="458"/>
              <a:chOff x="5542" y="1069"/>
              <a:chExt cx="458" cy="458"/>
            </a:xfrm>
          </p:grpSpPr>
          <p:sp>
            <p:nvSpPr>
              <p:cNvPr id="41016" name="Oval 23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17" name="Rectangle 22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-1</a:t>
                </a:r>
                <a:endParaRPr lang="en-US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0997" name="Group 18"/>
            <p:cNvGrpSpPr>
              <a:grpSpLocks/>
            </p:cNvGrpSpPr>
            <p:nvPr/>
          </p:nvGrpSpPr>
          <p:grpSpPr bwMode="auto">
            <a:xfrm>
              <a:off x="5929" y="3099"/>
              <a:ext cx="458" cy="458"/>
              <a:chOff x="5542" y="1069"/>
              <a:chExt cx="458" cy="458"/>
            </a:xfrm>
          </p:grpSpPr>
          <p:sp>
            <p:nvSpPr>
              <p:cNvPr id="41014" name="Oval 20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15" name="Rectangle 19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0</a:t>
                </a:r>
                <a:endParaRPr lang="en-US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40998" name="Line 17"/>
            <p:cNvSpPr>
              <a:spLocks noChangeShapeType="1"/>
            </p:cNvSpPr>
            <p:nvPr/>
          </p:nvSpPr>
          <p:spPr bwMode="auto">
            <a:xfrm flipH="1">
              <a:off x="4803" y="350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99" name="Line 16"/>
            <p:cNvSpPr>
              <a:spLocks noChangeShapeType="1"/>
            </p:cNvSpPr>
            <p:nvPr/>
          </p:nvSpPr>
          <p:spPr bwMode="auto">
            <a:xfrm>
              <a:off x="5311" y="350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000" name="Group 13"/>
            <p:cNvGrpSpPr>
              <a:grpSpLocks/>
            </p:cNvGrpSpPr>
            <p:nvPr/>
          </p:nvGrpSpPr>
          <p:grpSpPr bwMode="auto">
            <a:xfrm>
              <a:off x="4550" y="3740"/>
              <a:ext cx="458" cy="458"/>
              <a:chOff x="5542" y="1069"/>
              <a:chExt cx="458" cy="458"/>
            </a:xfrm>
          </p:grpSpPr>
          <p:sp>
            <p:nvSpPr>
              <p:cNvPr id="41012" name="Oval 1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13" name="Rectangle 1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-2</a:t>
                </a:r>
                <a:endParaRPr lang="en-US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1001" name="Group 10"/>
            <p:cNvGrpSpPr>
              <a:grpSpLocks/>
            </p:cNvGrpSpPr>
            <p:nvPr/>
          </p:nvGrpSpPr>
          <p:grpSpPr bwMode="auto">
            <a:xfrm>
              <a:off x="5402" y="3812"/>
              <a:ext cx="458" cy="458"/>
              <a:chOff x="5542" y="1069"/>
              <a:chExt cx="458" cy="458"/>
            </a:xfrm>
          </p:grpSpPr>
          <p:sp>
            <p:nvSpPr>
              <p:cNvPr id="41010" name="Oval 1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11" name="Rectangle 1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0</a:t>
                </a:r>
                <a:endParaRPr lang="en-US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41002" name="Line 9"/>
            <p:cNvSpPr>
              <a:spLocks noChangeShapeType="1"/>
            </p:cNvSpPr>
            <p:nvPr/>
          </p:nvSpPr>
          <p:spPr bwMode="auto">
            <a:xfrm flipH="1">
              <a:off x="7250" y="281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003" name="Group 6"/>
            <p:cNvGrpSpPr>
              <a:grpSpLocks/>
            </p:cNvGrpSpPr>
            <p:nvPr/>
          </p:nvGrpSpPr>
          <p:grpSpPr bwMode="auto">
            <a:xfrm>
              <a:off x="7036" y="3099"/>
              <a:ext cx="458" cy="458"/>
              <a:chOff x="5542" y="1069"/>
              <a:chExt cx="458" cy="458"/>
            </a:xfrm>
          </p:grpSpPr>
          <p:sp>
            <p:nvSpPr>
              <p:cNvPr id="41008" name="Oval 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09" name="Rectangle 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-2</a:t>
                </a:r>
                <a:endParaRPr lang="en-US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1004" name="Group 3"/>
            <p:cNvGrpSpPr>
              <a:grpSpLocks/>
            </p:cNvGrpSpPr>
            <p:nvPr/>
          </p:nvGrpSpPr>
          <p:grpSpPr bwMode="auto">
            <a:xfrm>
              <a:off x="7696" y="3079"/>
              <a:ext cx="458" cy="458"/>
              <a:chOff x="5542" y="1069"/>
              <a:chExt cx="458" cy="458"/>
            </a:xfrm>
          </p:grpSpPr>
          <p:sp>
            <p:nvSpPr>
              <p:cNvPr id="41006" name="Oval 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libri" pitchFamily="34" charset="0"/>
                </a:endParaRPr>
              </a:p>
            </p:txBody>
          </p:sp>
          <p:sp>
            <p:nvSpPr>
              <p:cNvPr id="41007" name="Rectangle 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0</a:t>
                </a:r>
                <a:endParaRPr lang="en-US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41005" name="Line 2"/>
            <p:cNvSpPr>
              <a:spLocks noChangeShapeType="1"/>
            </p:cNvSpPr>
            <p:nvPr/>
          </p:nvSpPr>
          <p:spPr bwMode="auto">
            <a:xfrm>
              <a:off x="7731" y="281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6000750" y="2428875"/>
            <a:ext cx="5715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№1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143500" y="3000375"/>
            <a:ext cx="5715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№2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500563" y="3643313"/>
            <a:ext cx="5715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№3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214938" y="4357688"/>
            <a:ext cx="5715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№4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715000" y="3714750"/>
            <a:ext cx="5715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№5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072313" y="3071813"/>
            <a:ext cx="5715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№6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572375" y="3643313"/>
            <a:ext cx="5715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№7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0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Объект 2"/>
          <p:cNvSpPr>
            <a:spLocks noGrp="1"/>
          </p:cNvSpPr>
          <p:nvPr>
            <p:ph idx="1"/>
          </p:nvPr>
        </p:nvSpPr>
        <p:spPr>
          <a:xfrm>
            <a:off x="827088" y="1600200"/>
            <a:ext cx="52451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2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Что выведет программа при вызове F(5)? </a:t>
            </a:r>
          </a:p>
          <a:p>
            <a:pPr>
              <a:buFont typeface="Arial" charset="0"/>
              <a:buNone/>
            </a:pPr>
            <a:endParaRPr lang="ru-RU" sz="220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en-US" sz="2400" b="1" smtClean="0"/>
              <a:t>procedure F(n: integer); </a:t>
            </a:r>
            <a:endParaRPr lang="ru-RU" sz="2400" smtClean="0"/>
          </a:p>
          <a:p>
            <a:pPr>
              <a:buFont typeface="Arial" charset="0"/>
              <a:buNone/>
            </a:pPr>
            <a:r>
              <a:rPr lang="en-US" sz="2400" b="1" smtClean="0"/>
              <a:t>begin</a:t>
            </a:r>
            <a:endParaRPr lang="ru-RU" sz="2400" smtClean="0"/>
          </a:p>
          <a:p>
            <a:pPr>
              <a:buFont typeface="Arial" charset="0"/>
              <a:buNone/>
            </a:pPr>
            <a:r>
              <a:rPr lang="en-US" sz="2400" b="1" smtClean="0"/>
              <a:t>  if n &gt;= 3 then begin </a:t>
            </a:r>
            <a:endParaRPr lang="ru-RU" sz="2400" smtClean="0"/>
          </a:p>
          <a:p>
            <a:pPr>
              <a:buFont typeface="Arial" charset="0"/>
              <a:buNone/>
            </a:pPr>
            <a:r>
              <a:rPr lang="en-US" sz="2400" b="1" smtClean="0"/>
              <a:t>    write(n+1);</a:t>
            </a:r>
            <a:endParaRPr lang="ru-RU" sz="2400" smtClean="0"/>
          </a:p>
          <a:p>
            <a:pPr>
              <a:buFont typeface="Arial" charset="0"/>
              <a:buNone/>
            </a:pPr>
            <a:r>
              <a:rPr lang="en-US" sz="2400" b="1" smtClean="0"/>
              <a:t>    F(n - 1); </a:t>
            </a:r>
            <a:endParaRPr lang="ru-RU" sz="2400" smtClean="0"/>
          </a:p>
          <a:p>
            <a:pPr>
              <a:buFont typeface="Arial" charset="0"/>
              <a:buNone/>
            </a:pPr>
            <a:r>
              <a:rPr lang="en-US" sz="2400" b="1" smtClean="0"/>
              <a:t>    F(n - 2) </a:t>
            </a:r>
            <a:endParaRPr lang="ru-RU" sz="2400" smtClean="0"/>
          </a:p>
          <a:p>
            <a:pPr>
              <a:buFont typeface="Arial" charset="0"/>
              <a:buNone/>
            </a:pPr>
            <a:r>
              <a:rPr lang="en-US" sz="2400" b="1" smtClean="0"/>
              <a:t>  end</a:t>
            </a:r>
            <a:endParaRPr lang="ru-RU" sz="2400" smtClean="0"/>
          </a:p>
          <a:p>
            <a:pPr>
              <a:buFont typeface="Arial" charset="0"/>
              <a:buNone/>
            </a:pPr>
            <a:r>
              <a:rPr lang="en-US" sz="2400" b="1" smtClean="0"/>
              <a:t>end;</a:t>
            </a:r>
            <a:endParaRPr lang="ru-RU" sz="2400" smtClean="0"/>
          </a:p>
          <a:p>
            <a:endParaRPr lang="ru-RU" smtClean="0"/>
          </a:p>
        </p:txBody>
      </p:sp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Georgia" pitchFamily="18" charset="0"/>
              </a:rPr>
              <a:t>Задание № 8</a:t>
            </a:r>
            <a:endParaRPr lang="ru-RU" smtClean="0"/>
          </a:p>
        </p:txBody>
      </p:sp>
      <p:sp>
        <p:nvSpPr>
          <p:cNvPr id="5" name="TextBox 4"/>
          <p:cNvSpPr txBox="1"/>
          <p:nvPr/>
        </p:nvSpPr>
        <p:spPr>
          <a:xfrm>
            <a:off x="5929313" y="6092825"/>
            <a:ext cx="30019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+mn-cs"/>
              </a:rPr>
              <a:t>Ответ: 6544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+mn-cs"/>
            </a:endParaRPr>
          </a:p>
        </p:txBody>
      </p:sp>
      <p:sp>
        <p:nvSpPr>
          <p:cNvPr id="43012" name="Rectangle 4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pSp>
        <p:nvGrpSpPr>
          <p:cNvPr id="6145" name="Group 1"/>
          <p:cNvGrpSpPr>
            <a:grpSpLocks noChangeAspect="1"/>
          </p:cNvGrpSpPr>
          <p:nvPr/>
        </p:nvGrpSpPr>
        <p:grpSpPr bwMode="auto">
          <a:xfrm>
            <a:off x="3940175" y="2500313"/>
            <a:ext cx="4918075" cy="2935287"/>
            <a:chOff x="3711" y="1061"/>
            <a:chExt cx="4605" cy="2598"/>
          </a:xfrm>
        </p:grpSpPr>
        <p:sp>
          <p:nvSpPr>
            <p:cNvPr id="43014" name="AutoShape 39"/>
            <p:cNvSpPr>
              <a:spLocks noChangeAspect="1" noChangeArrowheads="1" noTextEdit="1"/>
            </p:cNvSpPr>
            <p:nvPr/>
          </p:nvSpPr>
          <p:spPr bwMode="auto">
            <a:xfrm>
              <a:off x="3711" y="1061"/>
              <a:ext cx="4605" cy="25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3015" name="Group 36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43050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51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24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43016" name="Group 33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43048" name="Oval 3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49" name="Rectangle 3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2400">
                    <a:ea typeface="Calibri" pitchFamily="34" charset="0"/>
                    <a:cs typeface="Times New Roman" pitchFamily="18" charset="0"/>
                  </a:rPr>
                  <a:t>4</a:t>
                </a:r>
              </a:p>
            </p:txBody>
          </p:sp>
        </p:grpSp>
        <p:grpSp>
          <p:nvGrpSpPr>
            <p:cNvPr id="43017" name="Group 30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43046" name="Oval 3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47" name="Rectangle 3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sz="24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43018" name="Group 27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43044" name="Oval 29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45" name="Rectangle 28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sz="2400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2</a:t>
                </a:r>
                <a:endParaRPr lang="en-US" sz="24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3019" name="Group 24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43042" name="Oval 26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43" name="Rectangle 25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24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43020" name="Group 21"/>
            <p:cNvGrpSpPr>
              <a:grpSpLocks/>
            </p:cNvGrpSpPr>
            <p:nvPr/>
          </p:nvGrpSpPr>
          <p:grpSpPr bwMode="auto">
            <a:xfrm>
              <a:off x="3832" y="3065"/>
              <a:ext cx="458" cy="458"/>
              <a:chOff x="5542" y="1069"/>
              <a:chExt cx="458" cy="458"/>
            </a:xfrm>
          </p:grpSpPr>
          <p:sp>
            <p:nvSpPr>
              <p:cNvPr id="43040" name="Oval 23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41" name="Rectangle 22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2400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2</a:t>
                </a:r>
                <a:endParaRPr lang="ru-RU" sz="24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3021" name="Group 18"/>
            <p:cNvGrpSpPr>
              <a:grpSpLocks/>
            </p:cNvGrpSpPr>
            <p:nvPr/>
          </p:nvGrpSpPr>
          <p:grpSpPr bwMode="auto">
            <a:xfrm>
              <a:off x="4973" y="3065"/>
              <a:ext cx="458" cy="458"/>
              <a:chOff x="5542" y="1069"/>
              <a:chExt cx="458" cy="458"/>
            </a:xfrm>
          </p:grpSpPr>
          <p:sp>
            <p:nvSpPr>
              <p:cNvPr id="43038" name="Oval 20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39" name="Rectangle 19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sz="2400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1</a:t>
                </a:r>
                <a:endParaRPr lang="en-US" sz="24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3022" name="Group 15"/>
            <p:cNvGrpSpPr>
              <a:grpSpLocks/>
            </p:cNvGrpSpPr>
            <p:nvPr/>
          </p:nvGrpSpPr>
          <p:grpSpPr bwMode="auto">
            <a:xfrm>
              <a:off x="6501" y="2414"/>
              <a:ext cx="458" cy="458"/>
              <a:chOff x="5542" y="1069"/>
              <a:chExt cx="458" cy="458"/>
            </a:xfrm>
          </p:grpSpPr>
          <p:sp>
            <p:nvSpPr>
              <p:cNvPr id="43036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37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sz="2400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2</a:t>
                </a:r>
                <a:endParaRPr lang="ru-RU" sz="24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3023" name="Group 12"/>
            <p:cNvGrpSpPr>
              <a:grpSpLocks/>
            </p:cNvGrpSpPr>
            <p:nvPr/>
          </p:nvGrpSpPr>
          <p:grpSpPr bwMode="auto">
            <a:xfrm>
              <a:off x="7380" y="2380"/>
              <a:ext cx="458" cy="458"/>
              <a:chOff x="5542" y="1069"/>
              <a:chExt cx="458" cy="458"/>
            </a:xfrm>
          </p:grpSpPr>
          <p:sp>
            <p:nvSpPr>
              <p:cNvPr id="43034" name="Oval 1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Calibri" pitchFamily="34" charset="0"/>
                </a:endParaRPr>
              </a:p>
            </p:txBody>
          </p:sp>
          <p:sp>
            <p:nvSpPr>
              <p:cNvPr id="43035" name="Rectangle 1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sz="2400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1</a:t>
                </a:r>
                <a:endParaRPr lang="en-US" sz="24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43024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25" name="Line 10"/>
            <p:cNvSpPr>
              <a:spLocks noChangeShapeType="1"/>
            </p:cNvSpPr>
            <p:nvPr/>
          </p:nvSpPr>
          <p:spPr bwMode="auto">
            <a:xfrm flipH="1">
              <a:off x="4191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26" name="Line 9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27" name="Line 8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28" name="Line 7"/>
            <p:cNvSpPr>
              <a:spLocks noChangeShapeType="1"/>
            </p:cNvSpPr>
            <p:nvPr/>
          </p:nvSpPr>
          <p:spPr bwMode="auto">
            <a:xfrm flipH="1">
              <a:off x="6755" y="217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29" name="Line 6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30" name="Line 5"/>
            <p:cNvSpPr>
              <a:spLocks noChangeShapeType="1"/>
            </p:cNvSpPr>
            <p:nvPr/>
          </p:nvSpPr>
          <p:spPr bwMode="auto">
            <a:xfrm>
              <a:off x="4803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31" name="Line 4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32" name="Text Box 3"/>
            <p:cNvSpPr txBox="1">
              <a:spLocks noChangeArrowheads="1"/>
            </p:cNvSpPr>
            <p:nvPr/>
          </p:nvSpPr>
          <p:spPr bwMode="auto">
            <a:xfrm>
              <a:off x="5223" y="1229"/>
              <a:ext cx="532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2400">
                  <a:ea typeface="Calibri" pitchFamily="34" charset="0"/>
                  <a:cs typeface="Times New Roman" pitchFamily="18" charset="0"/>
                </a:rPr>
                <a:t>-1</a:t>
              </a:r>
            </a:p>
          </p:txBody>
        </p:sp>
        <p:sp>
          <p:nvSpPr>
            <p:cNvPr id="43033" name="Text Box 2"/>
            <p:cNvSpPr txBox="1">
              <a:spLocks noChangeArrowheads="1"/>
            </p:cNvSpPr>
            <p:nvPr/>
          </p:nvSpPr>
          <p:spPr bwMode="auto">
            <a:xfrm>
              <a:off x="6296" y="1229"/>
              <a:ext cx="881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2400">
                  <a:ea typeface="Calibri" pitchFamily="34" charset="0"/>
                  <a:cs typeface="Times New Roman" pitchFamily="18" charset="0"/>
                </a:rPr>
                <a:t>-2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882</TotalTime>
  <Words>796</Words>
  <Application>Microsoft Office PowerPoint</Application>
  <PresentationFormat>Экран (4:3)</PresentationFormat>
  <Paragraphs>234</Paragraphs>
  <Slides>19</Slides>
  <Notes>10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Calibri</vt:lpstr>
      <vt:lpstr>Arial</vt:lpstr>
      <vt:lpstr>Georgia</vt:lpstr>
      <vt:lpstr>Times New Roman</vt:lpstr>
      <vt:lpstr>Symbol</vt:lpstr>
      <vt:lpstr>Тема Office</vt:lpstr>
      <vt:lpstr>Формула</vt:lpstr>
      <vt:lpstr>«Рекурсия. Задания типа 16 в КЕГЭ по информатике» </vt:lpstr>
      <vt:lpstr>Рекурсия – это способ определения множества объектов через само это множество на основе заданных простых базовых случаев.</vt:lpstr>
      <vt:lpstr>Слайд 3</vt:lpstr>
      <vt:lpstr>Слайд 4</vt:lpstr>
      <vt:lpstr>Слайд 5</vt:lpstr>
      <vt:lpstr>Слайд 6</vt:lpstr>
      <vt:lpstr>КЕГЭ №16.  Рекурсивные алгоритмы</vt:lpstr>
      <vt:lpstr>Виды заданий:</vt:lpstr>
      <vt:lpstr>Задание № 1</vt:lpstr>
      <vt:lpstr>Задание № 2</vt:lpstr>
      <vt:lpstr>F(1) = 1; G(1) = 1; F(n) = 2*F(n–1) – G(n–1),  G(n) = 2*F(n–1) + G(n–1), при n &gt;=2 F(5)-G(5)  -? </vt:lpstr>
      <vt:lpstr>Задание № 3</vt:lpstr>
      <vt:lpstr>Задание № 4</vt:lpstr>
      <vt:lpstr>F(n): n &gt; 0 , *, F(n - 1); F(n div 3) Сколько  «*»  при вызове F(6) -? </vt:lpstr>
      <vt:lpstr>Задание № 5</vt:lpstr>
      <vt:lpstr>Задание № 6.1</vt:lpstr>
      <vt:lpstr>Задание № 6.2</vt:lpstr>
      <vt:lpstr>Задание № 7</vt:lpstr>
      <vt:lpstr>Задание №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школа 12</dc:creator>
  <cp:lastModifiedBy>Учитель</cp:lastModifiedBy>
  <cp:revision>73</cp:revision>
  <dcterms:created xsi:type="dcterms:W3CDTF">2017-10-17T05:37:48Z</dcterms:created>
  <dcterms:modified xsi:type="dcterms:W3CDTF">2020-11-18T04:41:02Z</dcterms:modified>
</cp:coreProperties>
</file>