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63" r:id="rId2"/>
    <p:sldId id="256" r:id="rId3"/>
    <p:sldId id="257" r:id="rId4"/>
    <p:sldId id="258" r:id="rId5"/>
    <p:sldId id="259" r:id="rId6"/>
    <p:sldId id="260" r:id="rId7"/>
    <p:sldId id="261" r:id="rId8"/>
    <p:sldId id="262" r:id="rId9"/>
  </p:sldIdLst>
  <p:sldSz cx="9144000" cy="5143500" type="screen16x9"/>
  <p:notesSz cx="6858000" cy="9144000"/>
  <p:defaultTextStyle>
    <a:defPPr>
      <a:defRPr lang="ru-RU"/>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505E3EF-67EA-436B-97B2-0124C06EBD24}" styleName="Средний стиль 4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34" autoAdjust="0"/>
    <p:restoredTop sz="94660"/>
  </p:normalViewPr>
  <p:slideViewPr>
    <p:cSldViewPr snapToGrid="0">
      <p:cViewPr>
        <p:scale>
          <a:sx n="100" d="100"/>
          <a:sy n="100" d="100"/>
        </p:scale>
        <p:origin x="-420" y="-30"/>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1E8DC7-D29E-4462-868E-861EE29F9916}" type="datetimeFigureOut">
              <a:rPr lang="ru-RU" smtClean="0"/>
              <a:pPr/>
              <a:t>26.03.2020</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36C6E-3393-4D3C-9A79-DE36260F5B7F}" type="slidenum">
              <a:rPr lang="ru-RU" smtClean="0"/>
              <a:pPr/>
              <a:t>‹#›</a:t>
            </a:fld>
            <a:endParaRPr lang="ru-RU" dirty="0"/>
          </a:p>
        </p:txBody>
      </p:sp>
    </p:spTree>
    <p:extLst>
      <p:ext uri="{BB962C8B-B14F-4D97-AF65-F5344CB8AC3E}">
        <p14:creationId xmlns:p14="http://schemas.microsoft.com/office/powerpoint/2010/main" xmlns="" val="229380689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0936C6E-3393-4D3C-9A79-DE36260F5B7F}" type="slidenum">
              <a:rPr lang="ru-RU" smtClean="0"/>
              <a:pPr/>
              <a:t>2</a:t>
            </a:fld>
            <a:endParaRPr lang="ru-RU" dirty="0"/>
          </a:p>
        </p:txBody>
      </p:sp>
    </p:spTree>
    <p:extLst>
      <p:ext uri="{BB962C8B-B14F-4D97-AF65-F5344CB8AC3E}">
        <p14:creationId xmlns:p14="http://schemas.microsoft.com/office/powerpoint/2010/main" xmlns="" val="40045026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2900190"/>
            <a:ext cx="9144000" cy="224331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290019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1989233"/>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200150"/>
            <a:ext cx="9144000" cy="38290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3789409"/>
            <a:ext cx="5637010" cy="66158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F43EF62-DF2F-4C16-AC64-5D2E2072CC0F}" type="slidenum">
              <a:rPr lang="ru-RU" smtClean="0"/>
              <a:pPr/>
              <a:t>‹#›</a:t>
            </a:fld>
            <a:endParaRPr lang="ru-RU" dirty="0"/>
          </a:p>
        </p:txBody>
      </p:sp>
      <p:sp>
        <p:nvSpPr>
          <p:cNvPr id="2" name="Title 1"/>
          <p:cNvSpPr>
            <a:spLocks noGrp="1"/>
          </p:cNvSpPr>
          <p:nvPr>
            <p:ph type="ctrTitle"/>
          </p:nvPr>
        </p:nvSpPr>
        <p:spPr>
          <a:xfrm>
            <a:off x="817582" y="2349218"/>
            <a:ext cx="7175351" cy="1344875"/>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F43EF62-DF2F-4C16-AC64-5D2E2072CC0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548640"/>
            <a:ext cx="6400800" cy="26060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2900190"/>
            <a:ext cx="9144000" cy="224331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290019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1989233"/>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200150"/>
            <a:ext cx="9144000" cy="38290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1629486"/>
            <a:ext cx="5966666" cy="1817510"/>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3455633"/>
            <a:ext cx="5970494" cy="626595"/>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F43EF62-DF2F-4C16-AC64-5D2E2072CC0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1F43EF62-DF2F-4C16-AC64-5D2E2072CC0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548639"/>
            <a:ext cx="3346704" cy="26060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548640"/>
            <a:ext cx="3346704" cy="260604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548640"/>
            <a:ext cx="3346704" cy="47982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050245"/>
            <a:ext cx="3346704" cy="20574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548640"/>
            <a:ext cx="3346704" cy="47982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049274"/>
            <a:ext cx="3346704" cy="20574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1F43EF62-DF2F-4C16-AC64-5D2E2072CC0F}" type="slidenum">
              <a:rPr lang="ru-RU" smtClean="0"/>
              <a:pPr/>
              <a:t>‹#›</a:t>
            </a:fld>
            <a:endParaRPr lang="ru-RU"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1F43EF62-DF2F-4C16-AC64-5D2E2072CC0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1F43EF62-DF2F-4C16-AC64-5D2E2072CC0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6" y="1657350"/>
            <a:ext cx="3636085" cy="943870"/>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6" y="548640"/>
            <a:ext cx="4017085" cy="3671048"/>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2623351"/>
            <a:ext cx="3388660" cy="160463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1F43EF62-DF2F-4C16-AC64-5D2E2072CC0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2900190"/>
            <a:ext cx="9144000" cy="224331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290019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1989233"/>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200150"/>
            <a:ext cx="9144000" cy="38290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857250"/>
            <a:ext cx="4114800" cy="2345855"/>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757865"/>
            <a:ext cx="3694114" cy="1622265"/>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1F43EF62-DF2F-4C16-AC64-5D2E2072CC0F}" type="slidenum">
              <a:rPr lang="ru-RU" smtClean="0"/>
              <a:pPr/>
              <a:t>‹#›</a:t>
            </a:fld>
            <a:endParaRPr lang="ru-RU" dirty="0"/>
          </a:p>
        </p:txBody>
      </p:sp>
      <p:sp>
        <p:nvSpPr>
          <p:cNvPr id="2" name="Title 1"/>
          <p:cNvSpPr>
            <a:spLocks noGrp="1"/>
          </p:cNvSpPr>
          <p:nvPr>
            <p:ph type="title"/>
          </p:nvPr>
        </p:nvSpPr>
        <p:spPr>
          <a:xfrm>
            <a:off x="727268" y="3348316"/>
            <a:ext cx="6383538" cy="85725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548639"/>
            <a:ext cx="6400800" cy="260604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F43EF62-DF2F-4C16-AC64-5D2E2072CC0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282388"/>
            <a:ext cx="2057400" cy="3928754"/>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4" y="548640"/>
            <a:ext cx="4829287" cy="367104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C7668224-C864-4A87-918B-E1E964867993}" type="datetimeFigureOut">
              <a:rPr lang="ru-RU" smtClean="0"/>
              <a:pPr/>
              <a:t>26.03.2020</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F43EF62-DF2F-4C16-AC64-5D2E2072CC0F}" type="slidenum">
              <a:rPr lang="ru-RU" smtClean="0"/>
              <a:pPr/>
              <a:t>‹#›</a:t>
            </a:fld>
            <a:endParaRPr lang="ru-RU"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3829050"/>
            <a:ext cx="9144000" cy="131445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2905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826228"/>
            <a:ext cx="9144000" cy="1714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200150"/>
            <a:ext cx="9144000" cy="382905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90" y="3279126"/>
            <a:ext cx="6512511" cy="85725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549195"/>
            <a:ext cx="6400800" cy="260604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4629150"/>
            <a:ext cx="2514600" cy="273844"/>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C7668224-C864-4A87-918B-E1E964867993}" type="datetimeFigureOut">
              <a:rPr lang="ru-RU" smtClean="0"/>
              <a:pPr/>
              <a:t>26.03.2020</a:t>
            </a:fld>
            <a:endParaRPr lang="ru-RU" dirty="0"/>
          </a:p>
        </p:txBody>
      </p:sp>
      <p:sp>
        <p:nvSpPr>
          <p:cNvPr id="5" name="Footer Placeholder 4"/>
          <p:cNvSpPr>
            <a:spLocks noGrp="1"/>
          </p:cNvSpPr>
          <p:nvPr>
            <p:ph type="ftr" sz="quarter" idx="3"/>
          </p:nvPr>
        </p:nvSpPr>
        <p:spPr>
          <a:xfrm>
            <a:off x="457200" y="4629150"/>
            <a:ext cx="3352801" cy="273844"/>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dirty="0"/>
          </a:p>
        </p:txBody>
      </p:sp>
      <p:sp>
        <p:nvSpPr>
          <p:cNvPr id="6" name="Slide Number Placeholder 5"/>
          <p:cNvSpPr>
            <a:spLocks noGrp="1"/>
          </p:cNvSpPr>
          <p:nvPr>
            <p:ph type="sldNum" sz="quarter" idx="4"/>
          </p:nvPr>
        </p:nvSpPr>
        <p:spPr>
          <a:xfrm>
            <a:off x="3810000" y="4629150"/>
            <a:ext cx="1828800" cy="273844"/>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1F43EF62-DF2F-4C16-AC64-5D2E2072CC0F}"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3918856" y="3396343"/>
            <a:ext cx="4809507" cy="1460665"/>
          </a:xfrm>
        </p:spPr>
        <p:txBody>
          <a:bodyPr>
            <a:normAutofit fontScale="70000" lnSpcReduction="20000"/>
          </a:bodyPr>
          <a:lstStyle/>
          <a:p>
            <a:pPr>
              <a:lnSpc>
                <a:spcPct val="160000"/>
              </a:lnSpc>
              <a:spcBef>
                <a:spcPts val="0"/>
              </a:spcBef>
              <a:spcAft>
                <a:spcPts val="0"/>
              </a:spcAft>
            </a:pPr>
            <a:r>
              <a:rPr lang="ru-RU" dirty="0" smtClean="0"/>
              <a:t>учитель математики</a:t>
            </a:r>
          </a:p>
          <a:p>
            <a:pPr>
              <a:lnSpc>
                <a:spcPct val="160000"/>
              </a:lnSpc>
              <a:spcBef>
                <a:spcPts val="0"/>
              </a:spcBef>
              <a:spcAft>
                <a:spcPts val="0"/>
              </a:spcAft>
            </a:pPr>
            <a:r>
              <a:rPr lang="ru-RU" dirty="0" smtClean="0"/>
              <a:t>МАОУ «Лицей № </a:t>
            </a:r>
            <a:r>
              <a:rPr lang="ru-RU" dirty="0" smtClean="0"/>
              <a:t>62</a:t>
            </a:r>
            <a:r>
              <a:rPr lang="ru-RU" dirty="0" smtClean="0"/>
              <a:t>» Октябрьского </a:t>
            </a:r>
            <a:r>
              <a:rPr lang="ru-RU" dirty="0" smtClean="0"/>
              <a:t>района </a:t>
            </a:r>
          </a:p>
          <a:p>
            <a:pPr>
              <a:lnSpc>
                <a:spcPct val="160000"/>
              </a:lnSpc>
              <a:spcBef>
                <a:spcPts val="0"/>
              </a:spcBef>
              <a:spcAft>
                <a:spcPts val="0"/>
              </a:spcAft>
            </a:pPr>
            <a:r>
              <a:rPr lang="ru-RU" dirty="0" smtClean="0"/>
              <a:t>города Саратова</a:t>
            </a:r>
          </a:p>
          <a:p>
            <a:pPr>
              <a:lnSpc>
                <a:spcPct val="160000"/>
              </a:lnSpc>
              <a:spcBef>
                <a:spcPts val="0"/>
              </a:spcBef>
              <a:spcAft>
                <a:spcPts val="0"/>
              </a:spcAft>
            </a:pPr>
            <a:r>
              <a:rPr lang="ru-RU" dirty="0" err="1" smtClean="0"/>
              <a:t>Нетреба</a:t>
            </a:r>
            <a:r>
              <a:rPr lang="ru-RU" dirty="0" smtClean="0"/>
              <a:t> Елена Владимировна</a:t>
            </a:r>
            <a:endParaRPr lang="ru-RU" dirty="0"/>
          </a:p>
        </p:txBody>
      </p:sp>
      <p:sp>
        <p:nvSpPr>
          <p:cNvPr id="3" name="Заголовок 2"/>
          <p:cNvSpPr>
            <a:spLocks noGrp="1"/>
          </p:cNvSpPr>
          <p:nvPr>
            <p:ph type="ctrTitle"/>
          </p:nvPr>
        </p:nvSpPr>
        <p:spPr>
          <a:xfrm>
            <a:off x="888834" y="686673"/>
            <a:ext cx="7175351" cy="1344875"/>
          </a:xfrm>
        </p:spPr>
        <p:txBody>
          <a:bodyPr/>
          <a:lstStyle/>
          <a:p>
            <a:pPr marL="182880" indent="0" algn="ctr">
              <a:buNone/>
            </a:pPr>
            <a:r>
              <a:rPr lang="ru-RU" dirty="0">
                <a:effectLst/>
                <a:latin typeface="Garamond" pitchFamily="18" charset="0"/>
              </a:rPr>
              <a:t>Решение текстовых задач при </a:t>
            </a:r>
            <a:r>
              <a:rPr lang="ru-RU" dirty="0" smtClean="0">
                <a:effectLst/>
                <a:latin typeface="Garamond" pitchFamily="18" charset="0"/>
              </a:rPr>
              <a:t>подготовке </a:t>
            </a:r>
            <a:r>
              <a:rPr lang="ru-RU" dirty="0">
                <a:effectLst/>
                <a:latin typeface="Garamond" pitchFamily="18" charset="0"/>
              </a:rPr>
              <a:t>к ОГЭ </a:t>
            </a:r>
            <a:endParaRPr lang="ru-RU" dirty="0">
              <a:latin typeface="Garamond" pitchFamily="18" charset="0"/>
            </a:endParaRPr>
          </a:p>
        </p:txBody>
      </p:sp>
    </p:spTree>
    <p:extLst>
      <p:ext uri="{BB962C8B-B14F-4D97-AF65-F5344CB8AC3E}">
        <p14:creationId xmlns:p14="http://schemas.microsoft.com/office/powerpoint/2010/main" xmlns="" val="311698946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4825" y="600075"/>
            <a:ext cx="8067675" cy="4408899"/>
          </a:xfrm>
          <a:prstGeom prst="rect">
            <a:avLst/>
          </a:prstGeom>
          <a:noFill/>
        </p:spPr>
        <p:txBody>
          <a:bodyPr wrap="square" lIns="68580" tIns="34290" rIns="68580" bIns="34290" rtlCol="0">
            <a:spAutoFit/>
          </a:bodyPr>
          <a:lstStyle/>
          <a:p>
            <a:r>
              <a:rPr lang="ru-RU" sz="1500" dirty="0"/>
              <a:t>Если две точки одновременно начинают движение по окружности в одну сторону со скоростями</a:t>
            </a:r>
            <a:r>
              <a:rPr lang="en-US" sz="1500" dirty="0"/>
              <a:t> V₁</a:t>
            </a:r>
            <a:r>
              <a:rPr lang="ru-RU" sz="1500" dirty="0"/>
              <a:t> и</a:t>
            </a:r>
            <a:r>
              <a:rPr lang="en-US" sz="1500" dirty="0"/>
              <a:t> V₂</a:t>
            </a:r>
            <a:r>
              <a:rPr lang="ru-RU" sz="1500" dirty="0"/>
              <a:t> , </a:t>
            </a:r>
            <a:r>
              <a:rPr lang="ru-RU" sz="1500" b="1" dirty="0"/>
              <a:t>где  </a:t>
            </a:r>
            <a:r>
              <a:rPr lang="en-US" sz="1500" b="1" dirty="0"/>
              <a:t>V₁ &gt; </a:t>
            </a:r>
            <a:r>
              <a:rPr lang="ru-RU" sz="1500" b="1" dirty="0"/>
              <a:t> </a:t>
            </a:r>
            <a:r>
              <a:rPr lang="en-US" sz="1500" b="1" dirty="0"/>
              <a:t>V₂</a:t>
            </a:r>
            <a:r>
              <a:rPr lang="ru-RU" sz="1500" b="1" dirty="0"/>
              <a:t> </a:t>
            </a:r>
            <a:r>
              <a:rPr lang="ru-RU" sz="1500" dirty="0"/>
              <a:t>то первая точка приближается ко второй со скоростью  </a:t>
            </a:r>
            <a:r>
              <a:rPr lang="en-US" sz="1500" b="1" dirty="0"/>
              <a:t>V₁ </a:t>
            </a:r>
            <a:r>
              <a:rPr lang="ru-RU" sz="1500" b="1" dirty="0"/>
              <a:t>- </a:t>
            </a:r>
            <a:r>
              <a:rPr lang="en-US" sz="1500" b="1" dirty="0"/>
              <a:t>V₂ </a:t>
            </a:r>
            <a:r>
              <a:rPr lang="ru-RU" sz="1500" b="1" dirty="0"/>
              <a:t> </a:t>
            </a:r>
            <a:r>
              <a:rPr lang="ru-RU" sz="1500" dirty="0"/>
              <a:t>и в момент, когда первая точка в первый раз догоняет вторую, она проходит расстояние на один круг больше.</a:t>
            </a:r>
          </a:p>
          <a:p>
            <a:endParaRPr lang="ru-RU" sz="1500" dirty="0"/>
          </a:p>
          <a:p>
            <a:r>
              <a:rPr lang="ru-RU" sz="1500" b="1" dirty="0"/>
              <a:t>Задача №1 </a:t>
            </a:r>
          </a:p>
          <a:p>
            <a:r>
              <a:rPr lang="ru-RU" sz="1500" dirty="0"/>
              <a:t>Из одной точки круговой трассы, длина которой равна 14 км, одновременно стартовали два автомобиля. Скорость первого автомобиля равна 80 км/ч, и через 40 минут после старта он опережал второй автомобиль на один круг. Найдите скорость второго автомобиля. Ответ дайте в км/ч.</a:t>
            </a:r>
          </a:p>
          <a:p>
            <a:endParaRPr lang="ru-RU" sz="1500" dirty="0"/>
          </a:p>
          <a:p>
            <a:r>
              <a:rPr lang="ru-RU" sz="1500" b="1" dirty="0"/>
              <a:t>Решение</a:t>
            </a:r>
            <a:r>
              <a:rPr lang="ru-RU" sz="1500" dirty="0"/>
              <a:t> </a:t>
            </a:r>
          </a:p>
          <a:p>
            <a:r>
              <a:rPr lang="ru-RU" sz="1500" dirty="0"/>
              <a:t>Пусть скорость второго автомобиля х км/ч. 40 минут это 2/3 часа и это – то время, за которое первый автомобиль будет опережать второй на один круг, составим и решим уравнение:</a:t>
            </a:r>
          </a:p>
          <a:p>
            <a:endParaRPr lang="ru-RU" sz="1500" dirty="0"/>
          </a:p>
          <a:p>
            <a:pPr algn="ctr"/>
            <a:r>
              <a:rPr lang="ru-RU" sz="1500" dirty="0"/>
              <a:t>14: (80-х)=2/3</a:t>
            </a:r>
          </a:p>
          <a:p>
            <a:pPr algn="ctr"/>
            <a:r>
              <a:rPr lang="ru-RU" sz="1500" dirty="0"/>
              <a:t>х=59 </a:t>
            </a:r>
          </a:p>
          <a:p>
            <a:endParaRPr lang="ru-RU" dirty="0" smtClean="0"/>
          </a:p>
          <a:p>
            <a:endParaRPr lang="ru-RU" dirty="0"/>
          </a:p>
        </p:txBody>
      </p:sp>
    </p:spTree>
    <p:extLst>
      <p:ext uri="{BB962C8B-B14F-4D97-AF65-F5344CB8AC3E}">
        <p14:creationId xmlns:p14="http://schemas.microsoft.com/office/powerpoint/2010/main" xmlns="" val="26042292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85775" y="619125"/>
            <a:ext cx="8067675" cy="3762569"/>
          </a:xfrm>
          <a:prstGeom prst="rect">
            <a:avLst/>
          </a:prstGeom>
          <a:noFill/>
        </p:spPr>
        <p:txBody>
          <a:bodyPr wrap="square" lIns="68580" tIns="34290" rIns="68580" bIns="34290" rtlCol="0">
            <a:spAutoFit/>
          </a:bodyPr>
          <a:lstStyle/>
          <a:p>
            <a:r>
              <a:rPr lang="ru-RU" sz="1500" dirty="0"/>
              <a:t>Задача на нахождение средней скорости.</a:t>
            </a:r>
          </a:p>
          <a:p>
            <a:endParaRPr lang="ru-RU" sz="1500" dirty="0"/>
          </a:p>
          <a:p>
            <a:r>
              <a:rPr lang="ru-RU" sz="1500" b="1" dirty="0"/>
              <a:t>Средняя скорость вычисляется по формуле </a:t>
            </a:r>
            <a:r>
              <a:rPr lang="en-US" sz="1500" b="1" dirty="0"/>
              <a:t>V=S</a:t>
            </a:r>
            <a:r>
              <a:rPr lang="ru-RU" sz="1500" b="1" dirty="0"/>
              <a:t>/</a:t>
            </a:r>
            <a:r>
              <a:rPr lang="en-US" sz="1500" b="1" dirty="0"/>
              <a:t>t</a:t>
            </a:r>
            <a:r>
              <a:rPr lang="ru-RU" sz="1500" b="1" dirty="0"/>
              <a:t>, где </a:t>
            </a:r>
            <a:r>
              <a:rPr lang="en-US" sz="1500" b="1" dirty="0"/>
              <a:t>S</a:t>
            </a:r>
            <a:r>
              <a:rPr lang="ru-RU" sz="1500" b="1" dirty="0"/>
              <a:t> - ВСЕ РАССТОЯНИЕ, ПРОЙДЕННОЕ ТЕЛОМ, а </a:t>
            </a:r>
            <a:r>
              <a:rPr lang="en-US" sz="1500" b="1" dirty="0"/>
              <a:t>t</a:t>
            </a:r>
            <a:r>
              <a:rPr lang="ru-RU" sz="1500" b="1" dirty="0"/>
              <a:t> – ВСЕ ВРЕМЯ, ЗА КОТОРОЕ ЭТОТ ПУТЬ ПРОЙДЕН. </a:t>
            </a:r>
          </a:p>
          <a:p>
            <a:endParaRPr lang="ru-RU" sz="1500" dirty="0"/>
          </a:p>
          <a:p>
            <a:endParaRPr lang="ru-RU" sz="1500" dirty="0"/>
          </a:p>
          <a:p>
            <a:r>
              <a:rPr lang="ru-RU" sz="1500" b="1" dirty="0"/>
              <a:t>Задача №2</a:t>
            </a:r>
          </a:p>
          <a:p>
            <a:endParaRPr lang="ru-RU" sz="1500" dirty="0"/>
          </a:p>
          <a:p>
            <a:r>
              <a:rPr lang="ru-RU" sz="1500" dirty="0"/>
              <a:t>Первую треть трассы велосипедист ехал со скоростью 12 км/ч, вторую треть – со скоростью 16 км/ч, а последнюю треть – 24 км/ч. Найдите среднюю скорость велосипедиста на протяжении всего пути. Ответ дайте в км/ч.</a:t>
            </a:r>
          </a:p>
          <a:p>
            <a:endParaRPr lang="ru-RU" sz="1500" dirty="0"/>
          </a:p>
          <a:p>
            <a:r>
              <a:rPr lang="ru-RU" sz="1500" b="1" dirty="0"/>
              <a:t>Решение</a:t>
            </a:r>
            <a:r>
              <a:rPr lang="ru-RU" sz="1500" dirty="0"/>
              <a:t> </a:t>
            </a:r>
          </a:p>
          <a:p>
            <a:r>
              <a:rPr lang="ru-RU" sz="1500" dirty="0"/>
              <a:t>Обозначим длину трассы через 3 </a:t>
            </a:r>
            <a:r>
              <a:rPr lang="en-US" sz="1500" dirty="0"/>
              <a:t>S</a:t>
            </a:r>
            <a:r>
              <a:rPr lang="ru-RU" sz="1500" dirty="0"/>
              <a:t>. Тогда первую треть трассы велосипедист проехал за время </a:t>
            </a:r>
            <a:r>
              <a:rPr lang="en-US" sz="1500" dirty="0"/>
              <a:t>S</a:t>
            </a:r>
            <a:r>
              <a:rPr lang="ru-RU" sz="1500" dirty="0"/>
              <a:t>/12, вторую треть за время </a:t>
            </a:r>
            <a:r>
              <a:rPr lang="en-US" sz="1500" dirty="0"/>
              <a:t>S</a:t>
            </a:r>
            <a:r>
              <a:rPr lang="ru-RU" sz="1500" dirty="0"/>
              <a:t>/16, а последнюю за </a:t>
            </a:r>
            <a:r>
              <a:rPr lang="en-US" sz="1500" dirty="0"/>
              <a:t>S</a:t>
            </a:r>
            <a:r>
              <a:rPr lang="ru-RU" sz="1500" dirty="0"/>
              <a:t>/24. значит, время, затраченное на весь путь равно </a:t>
            </a:r>
            <a:r>
              <a:rPr lang="en-US" sz="1500" dirty="0"/>
              <a:t>S</a:t>
            </a:r>
            <a:r>
              <a:rPr lang="ru-RU" sz="1500" dirty="0"/>
              <a:t>/12 + </a:t>
            </a:r>
            <a:r>
              <a:rPr lang="en-US" sz="1500" dirty="0"/>
              <a:t>S</a:t>
            </a:r>
            <a:r>
              <a:rPr lang="ru-RU" sz="1500" dirty="0"/>
              <a:t>/16 + </a:t>
            </a:r>
            <a:r>
              <a:rPr lang="en-US" sz="1500" dirty="0"/>
              <a:t> S/24</a:t>
            </a:r>
            <a:r>
              <a:rPr lang="ru-RU" sz="1500" dirty="0"/>
              <a:t>= 9</a:t>
            </a:r>
            <a:r>
              <a:rPr lang="en-US" sz="1500" dirty="0"/>
              <a:t>S</a:t>
            </a:r>
            <a:r>
              <a:rPr lang="ru-RU" sz="1500" dirty="0" smtClean="0"/>
              <a:t>/48</a:t>
            </a:r>
            <a:r>
              <a:rPr lang="ru-RU" sz="1500" dirty="0"/>
              <a:t>.</a:t>
            </a:r>
            <a:r>
              <a:rPr lang="ru-RU" sz="1500" dirty="0" smtClean="0"/>
              <a:t> </a:t>
            </a:r>
            <a:r>
              <a:rPr lang="en-US" sz="1500" dirty="0"/>
              <a:t>V</a:t>
            </a:r>
            <a:r>
              <a:rPr lang="ru-RU" sz="1500" dirty="0" smtClean="0"/>
              <a:t>=</a:t>
            </a:r>
            <a:r>
              <a:rPr lang="en-US" sz="1500" dirty="0" smtClean="0"/>
              <a:t>3S</a:t>
            </a:r>
            <a:r>
              <a:rPr lang="ru-RU" sz="1500" dirty="0" smtClean="0"/>
              <a:t>/9</a:t>
            </a:r>
            <a:r>
              <a:rPr lang="en-US" sz="1500" dirty="0" smtClean="0"/>
              <a:t>S</a:t>
            </a:r>
            <a:r>
              <a:rPr lang="ru-RU" sz="1500" dirty="0" smtClean="0"/>
              <a:t>/48</a:t>
            </a:r>
            <a:r>
              <a:rPr lang="en-US" sz="1500" smtClean="0"/>
              <a:t> = 16 </a:t>
            </a:r>
            <a:r>
              <a:rPr lang="ru-RU" sz="1500" smtClean="0"/>
              <a:t>км/ч</a:t>
            </a:r>
            <a:r>
              <a:rPr lang="ru-RU" sz="1500" dirty="0"/>
              <a:t>.</a:t>
            </a:r>
          </a:p>
        </p:txBody>
      </p:sp>
    </p:spTree>
    <p:extLst>
      <p:ext uri="{BB962C8B-B14F-4D97-AF65-F5344CB8AC3E}">
        <p14:creationId xmlns:p14="http://schemas.microsoft.com/office/powerpoint/2010/main" xmlns="" val="3950497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1025" y="480685"/>
            <a:ext cx="7934325" cy="4662815"/>
          </a:xfrm>
          <a:prstGeom prst="rect">
            <a:avLst/>
          </a:prstGeom>
          <a:noFill/>
        </p:spPr>
        <p:txBody>
          <a:bodyPr wrap="square" lIns="68580" tIns="34290" rIns="68580" bIns="34290" rtlCol="0">
            <a:spAutoFit/>
          </a:bodyPr>
          <a:lstStyle/>
          <a:p>
            <a:r>
              <a:rPr lang="ru-RU" sz="1500" b="1" dirty="0"/>
              <a:t>Задача на движение протяженных тел.</a:t>
            </a:r>
          </a:p>
          <a:p>
            <a:endParaRPr lang="ru-RU" sz="1500" dirty="0"/>
          </a:p>
          <a:p>
            <a:r>
              <a:rPr lang="ru-RU" sz="1500" dirty="0"/>
              <a:t>В задачах такого типа требуется, как правило, определить длину одного из этих тел. Наиболее типичная ситуация: определение длины поезда, проезжающего мимо столба или протяженной платформы. В первом случае поезд проходит мимо столба расстояние, равное длине поезда, во втором случае-расстояние, равное сумме длин поезда и платформы.</a:t>
            </a:r>
          </a:p>
          <a:p>
            <a:endParaRPr lang="ru-RU" sz="1500" dirty="0"/>
          </a:p>
          <a:p>
            <a:r>
              <a:rPr lang="ru-RU" sz="1500" b="1" dirty="0"/>
              <a:t>Задача №3</a:t>
            </a:r>
            <a:endParaRPr lang="ru-RU" sz="1500" dirty="0"/>
          </a:p>
          <a:p>
            <a:r>
              <a:rPr lang="ru-RU" sz="1500" dirty="0"/>
              <a:t>Найти скорость и длину поезда, зная, что он проходит с постоянной скоростью мимо неподвижного наблюдателя в течении 7 с и затратил 25 секунд на то, чтобы пройти с той же скоростью вдоль платформы длиной 378 м.</a:t>
            </a:r>
          </a:p>
          <a:p>
            <a:endParaRPr lang="ru-RU" sz="1500" dirty="0"/>
          </a:p>
          <a:p>
            <a:r>
              <a:rPr lang="ru-RU" sz="1500" b="1" dirty="0"/>
              <a:t>Решение</a:t>
            </a:r>
            <a:r>
              <a:rPr lang="ru-RU" sz="1500" dirty="0"/>
              <a:t> </a:t>
            </a:r>
          </a:p>
          <a:p>
            <a:r>
              <a:rPr lang="ru-RU" sz="1500" dirty="0"/>
              <a:t>Пусть длина поезда –у метров, а скорость поезда – х м/с. Тогда х=у/7. За 25 секунд поезд пройдет расстояние равное (378+у) метров. Составим и решим уравнение:</a:t>
            </a:r>
          </a:p>
          <a:p>
            <a:pPr algn="ctr"/>
            <a:r>
              <a:rPr lang="ru-RU" sz="1500" dirty="0"/>
              <a:t>25*у/7=у+378</a:t>
            </a:r>
          </a:p>
          <a:p>
            <a:pPr algn="ctr"/>
            <a:r>
              <a:rPr lang="ru-RU" sz="1500" dirty="0"/>
              <a:t>У=147 метров </a:t>
            </a:r>
          </a:p>
          <a:p>
            <a:r>
              <a:rPr lang="ru-RU" sz="1500" dirty="0"/>
              <a:t>Длина поезда 147 метров. Скорость поезда = 147/7 м/с=75,6 км/ч</a:t>
            </a:r>
          </a:p>
          <a:p>
            <a:r>
              <a:rPr lang="ru-RU" sz="1500" dirty="0"/>
              <a:t>  </a:t>
            </a:r>
          </a:p>
          <a:p>
            <a:endParaRPr lang="ru-RU" dirty="0" smtClean="0"/>
          </a:p>
        </p:txBody>
      </p:sp>
    </p:spTree>
    <p:extLst>
      <p:ext uri="{BB962C8B-B14F-4D97-AF65-F5344CB8AC3E}">
        <p14:creationId xmlns:p14="http://schemas.microsoft.com/office/powerpoint/2010/main" xmlns="" val="25394243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8650" y="676276"/>
            <a:ext cx="7772400" cy="3947234"/>
          </a:xfrm>
          <a:prstGeom prst="rect">
            <a:avLst/>
          </a:prstGeom>
          <a:noFill/>
        </p:spPr>
        <p:txBody>
          <a:bodyPr wrap="square" lIns="68580" tIns="34290" rIns="68580" bIns="34290" rtlCol="0">
            <a:spAutoFit/>
          </a:bodyPr>
          <a:lstStyle/>
          <a:p>
            <a:r>
              <a:rPr lang="ru-RU" sz="1800" b="1" dirty="0"/>
              <a:t>Задача №4 </a:t>
            </a:r>
          </a:p>
          <a:p>
            <a:endParaRPr lang="ru-RU" sz="1800" dirty="0"/>
          </a:p>
          <a:p>
            <a:r>
              <a:rPr lang="ru-RU" sz="1800" dirty="0"/>
              <a:t>По морю параллельными курсами в одном направлении следуют два сухогруза: первый длиной 120 метров, второй-длиной 80 метров. Сначала второй сухогруз отстает от первого и в некоторый момент времени расстояние от кормы первого сухогруза до носа второго сухогруза составляет  400 м. через 12 минут после этого уже первый сухогруз отстает от второго так, что расстояние от кормы второго сухогруза до носа первого равно 600 м. На сколько км/ч скорость первого сухогруза меньше скорости второго?</a:t>
            </a:r>
          </a:p>
          <a:p>
            <a:endParaRPr lang="ru-RU" sz="1800" dirty="0"/>
          </a:p>
          <a:p>
            <a:r>
              <a:rPr lang="ru-RU" sz="1800" b="1" dirty="0"/>
              <a:t>Решение</a:t>
            </a:r>
            <a:r>
              <a:rPr lang="ru-RU" sz="1800" dirty="0"/>
              <a:t> </a:t>
            </a:r>
          </a:p>
          <a:p>
            <a:r>
              <a:rPr lang="ru-RU" sz="1800" dirty="0"/>
              <a:t>За 12 минут второй сухогруз проходит расстояние равное 400+120+600+80</a:t>
            </a:r>
          </a:p>
          <a:p>
            <a:r>
              <a:rPr lang="ru-RU" sz="1800" dirty="0"/>
              <a:t>Поэтому скорость второго равна 1200/12=100 м/мин или 6 км/ч.</a:t>
            </a:r>
          </a:p>
          <a:p>
            <a:endParaRPr lang="ru-RU" sz="1800" dirty="0"/>
          </a:p>
        </p:txBody>
      </p:sp>
    </p:spTree>
    <p:extLst>
      <p:ext uri="{BB962C8B-B14F-4D97-AF65-F5344CB8AC3E}">
        <p14:creationId xmlns:p14="http://schemas.microsoft.com/office/powerpoint/2010/main" xmlns="" val="9431180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850" y="180975"/>
            <a:ext cx="8534400" cy="6163226"/>
          </a:xfrm>
          <a:prstGeom prst="rect">
            <a:avLst/>
          </a:prstGeom>
          <a:noFill/>
        </p:spPr>
        <p:txBody>
          <a:bodyPr wrap="square" lIns="68580" tIns="34290" rIns="68580" bIns="34290" rtlCol="0">
            <a:spAutoFit/>
          </a:bodyPr>
          <a:lstStyle/>
          <a:p>
            <a:r>
              <a:rPr lang="ru-RU" b="1" dirty="0" smtClean="0"/>
              <a:t>Задачи на производительность.</a:t>
            </a:r>
          </a:p>
          <a:p>
            <a:endParaRPr lang="ru-RU" dirty="0"/>
          </a:p>
          <a:p>
            <a:r>
              <a:rPr lang="ru-RU" sz="1500" dirty="0"/>
              <a:t>В определенном смысле задачи на работу схожи с задачами на движение: роль скорости здесь играет производительность труда, роль расстояния- объем работы. В тех случаях, когда объем работы не задан, его удобно принять равным единице.</a:t>
            </a:r>
          </a:p>
          <a:p>
            <a:r>
              <a:rPr lang="ru-RU" sz="1500" dirty="0"/>
              <a:t>Существенно разных задач здесь практически нет, во всех случаях речь идет о выполнении определенной работы, меняются только сюжеты, а математическая фабула остается одной и той же. Иногда в задачах на работу выделяют группу задач на трубы и бассейны, решение которых, вообще говоря, не имеет никаких специфических  черт по сравнению с другими задачами на работу.</a:t>
            </a:r>
          </a:p>
          <a:p>
            <a:endParaRPr lang="ru-RU" sz="1500" dirty="0"/>
          </a:p>
          <a:p>
            <a:r>
              <a:rPr lang="ru-RU" sz="1500" b="1" dirty="0"/>
              <a:t>Задача №5</a:t>
            </a:r>
          </a:p>
          <a:p>
            <a:r>
              <a:rPr lang="ru-RU" sz="1500" dirty="0"/>
              <a:t>Каждый из двух рабочих одинаковый квалификации может выполнить заказ за 15 часов. Через 3 часа после того, как один из них приступил к выполнению заказа, к нему присоединился второй рабочий, и работу над заказом они довели до конца уже вместе. Сколько часов потребовалось на выполнение всего заказа?</a:t>
            </a:r>
          </a:p>
          <a:p>
            <a:endParaRPr lang="ru-RU" sz="1500" dirty="0"/>
          </a:p>
          <a:p>
            <a:r>
              <a:rPr lang="ru-RU" sz="1500" b="1" dirty="0"/>
              <a:t>Решение</a:t>
            </a:r>
            <a:r>
              <a:rPr lang="ru-RU" sz="1500" dirty="0"/>
              <a:t> </a:t>
            </a:r>
          </a:p>
          <a:p>
            <a:pPr algn="r"/>
            <a:r>
              <a:rPr lang="ru-RU" sz="1500" dirty="0"/>
              <a:t>Пусть х часов они работали вместе,</a:t>
            </a:r>
          </a:p>
          <a:p>
            <a:pPr algn="r"/>
            <a:r>
              <a:rPr lang="ru-RU" sz="1500" dirty="0"/>
              <a:t>Тогда можно составить уравнение</a:t>
            </a:r>
          </a:p>
          <a:p>
            <a:pPr algn="r"/>
            <a:r>
              <a:rPr lang="ru-RU" sz="1500" dirty="0"/>
              <a:t>3*1/15+х*2/15=1</a:t>
            </a:r>
          </a:p>
          <a:p>
            <a:pPr algn="r"/>
            <a:r>
              <a:rPr lang="ru-RU" sz="1500" dirty="0"/>
              <a:t>Х=6 часов</a:t>
            </a:r>
          </a:p>
          <a:p>
            <a:endParaRPr lang="ru-RU" sz="1500" dirty="0"/>
          </a:p>
          <a:p>
            <a:endParaRPr lang="ru-RU" sz="1500" dirty="0"/>
          </a:p>
          <a:p>
            <a:endParaRPr lang="ru-RU" dirty="0"/>
          </a:p>
          <a:p>
            <a:endParaRPr lang="ru-RU" dirty="0" smtClean="0"/>
          </a:p>
          <a:p>
            <a:pPr algn="r"/>
            <a:endParaRPr lang="ru-RU" dirty="0" smtClean="0"/>
          </a:p>
          <a:p>
            <a:endParaRPr lang="ru-RU" dirty="0" smtClean="0"/>
          </a:p>
        </p:txBody>
      </p:sp>
      <p:graphicFrame>
        <p:nvGraphicFramePr>
          <p:cNvPr id="5" name="Таблица 4"/>
          <p:cNvGraphicFramePr>
            <a:graphicFrameLocks noGrp="1"/>
          </p:cNvGraphicFramePr>
          <p:nvPr>
            <p:extLst>
              <p:ext uri="{D42A27DB-BD31-4B8C-83A1-F6EECF244321}">
                <p14:modId xmlns:p14="http://schemas.microsoft.com/office/powerpoint/2010/main" xmlns="" val="728468884"/>
              </p:ext>
            </p:extLst>
          </p:nvPr>
        </p:nvGraphicFramePr>
        <p:xfrm>
          <a:off x="1238250" y="3828420"/>
          <a:ext cx="4162424" cy="1145540"/>
        </p:xfrm>
        <a:graphic>
          <a:graphicData uri="http://schemas.openxmlformats.org/drawingml/2006/table">
            <a:tbl>
              <a:tblPr firstRow="1" bandRow="1">
                <a:tableStyleId>{F5AB1C69-6EDB-4FF4-983F-18BD219EF322}</a:tableStyleId>
              </a:tblPr>
              <a:tblGrid>
                <a:gridCol w="1040606"/>
                <a:gridCol w="1040606"/>
                <a:gridCol w="1040606"/>
                <a:gridCol w="1040606"/>
              </a:tblGrid>
              <a:tr h="299720">
                <a:tc>
                  <a:txBody>
                    <a:bodyPr/>
                    <a:lstStyle/>
                    <a:p>
                      <a:endParaRPr lang="ru-RU" sz="1400" dirty="0"/>
                    </a:p>
                  </a:txBody>
                  <a:tcPr marL="68580" marR="68580" marT="34290" marB="34290"/>
                </a:tc>
                <a:tc>
                  <a:txBody>
                    <a:bodyPr/>
                    <a:lstStyle/>
                    <a:p>
                      <a:pPr algn="ctr"/>
                      <a:r>
                        <a:rPr lang="en-US" sz="1400" dirty="0" smtClean="0"/>
                        <a:t>V</a:t>
                      </a:r>
                      <a:endParaRPr lang="ru-RU" sz="1400" b="1" dirty="0">
                        <a:solidFill>
                          <a:schemeClr val="tx1"/>
                        </a:solidFill>
                      </a:endParaRPr>
                    </a:p>
                  </a:txBody>
                  <a:tcPr marL="68580" marR="68580" marT="34290" marB="34290"/>
                </a:tc>
                <a:tc>
                  <a:txBody>
                    <a:bodyPr/>
                    <a:lstStyle/>
                    <a:p>
                      <a:pPr algn="ctr"/>
                      <a:r>
                        <a:rPr lang="en-US" sz="1400" dirty="0" smtClean="0"/>
                        <a:t>T</a:t>
                      </a:r>
                      <a:endParaRPr lang="ru-RU" sz="1400" b="1" dirty="0">
                        <a:solidFill>
                          <a:schemeClr val="tx1"/>
                        </a:solidFill>
                      </a:endParaRPr>
                    </a:p>
                  </a:txBody>
                  <a:tcPr marL="68580" marR="68580" marT="34290" marB="34290"/>
                </a:tc>
                <a:tc>
                  <a:txBody>
                    <a:bodyPr/>
                    <a:lstStyle/>
                    <a:p>
                      <a:pPr algn="ctr"/>
                      <a:r>
                        <a:rPr lang="en-US" sz="1400" dirty="0" smtClean="0"/>
                        <a:t>A</a:t>
                      </a:r>
                      <a:endParaRPr lang="ru-RU" sz="1400" dirty="0">
                        <a:solidFill>
                          <a:schemeClr val="tx1"/>
                        </a:solidFill>
                      </a:endParaRPr>
                    </a:p>
                  </a:txBody>
                  <a:tcPr marL="68580" marR="68580" marT="34290" marB="34290"/>
                </a:tc>
              </a:tr>
              <a:tr h="274320">
                <a:tc>
                  <a:txBody>
                    <a:bodyPr/>
                    <a:lstStyle/>
                    <a:p>
                      <a:r>
                        <a:rPr lang="ru-RU" sz="1400" dirty="0" smtClean="0"/>
                        <a:t>1 рабочий</a:t>
                      </a:r>
                      <a:endParaRPr lang="ru-RU" sz="1400" dirty="0"/>
                    </a:p>
                  </a:txBody>
                  <a:tcPr marL="68580" marR="68580" marT="34290" marB="34290"/>
                </a:tc>
                <a:tc>
                  <a:txBody>
                    <a:bodyPr/>
                    <a:lstStyle/>
                    <a:p>
                      <a:r>
                        <a:rPr lang="ru-RU" sz="1400" dirty="0" smtClean="0"/>
                        <a:t>1/15</a:t>
                      </a:r>
                      <a:endParaRPr lang="ru-RU" sz="1400" dirty="0"/>
                    </a:p>
                  </a:txBody>
                  <a:tcPr marL="68580" marR="68580" marT="34290" marB="34290"/>
                </a:tc>
                <a:tc>
                  <a:txBody>
                    <a:bodyPr/>
                    <a:lstStyle/>
                    <a:p>
                      <a:r>
                        <a:rPr lang="ru-RU" sz="1400" dirty="0" smtClean="0"/>
                        <a:t>15</a:t>
                      </a:r>
                      <a:endParaRPr lang="ru-RU" sz="1400" dirty="0"/>
                    </a:p>
                  </a:txBody>
                  <a:tcPr marL="68580" marR="68580" marT="34290" marB="34290"/>
                </a:tc>
                <a:tc>
                  <a:txBody>
                    <a:bodyPr/>
                    <a:lstStyle/>
                    <a:p>
                      <a:r>
                        <a:rPr lang="ru-RU" sz="1400" dirty="0" smtClean="0"/>
                        <a:t>1</a:t>
                      </a:r>
                      <a:endParaRPr lang="ru-RU" sz="1400" dirty="0"/>
                    </a:p>
                  </a:txBody>
                  <a:tcPr marL="68580" marR="68580" marT="34290" marB="34290"/>
                </a:tc>
              </a:tr>
              <a:tr h="274320">
                <a:tc>
                  <a:txBody>
                    <a:bodyPr/>
                    <a:lstStyle/>
                    <a:p>
                      <a:r>
                        <a:rPr lang="ru-RU" sz="1400" dirty="0" smtClean="0"/>
                        <a:t>2 рабочий</a:t>
                      </a:r>
                      <a:endParaRPr lang="ru-RU" sz="1400" dirty="0"/>
                    </a:p>
                  </a:txBody>
                  <a:tcPr marL="68580" marR="68580" marT="34290" marB="34290"/>
                </a:tc>
                <a:tc>
                  <a:txBody>
                    <a:bodyPr/>
                    <a:lstStyle/>
                    <a:p>
                      <a:r>
                        <a:rPr lang="ru-RU" sz="1400" dirty="0" smtClean="0"/>
                        <a:t>1/15</a:t>
                      </a:r>
                      <a:endParaRPr lang="ru-RU" sz="1400" dirty="0"/>
                    </a:p>
                  </a:txBody>
                  <a:tcPr marL="68580" marR="68580" marT="34290" marB="34290"/>
                </a:tc>
                <a:tc>
                  <a:txBody>
                    <a:bodyPr/>
                    <a:lstStyle/>
                    <a:p>
                      <a:r>
                        <a:rPr lang="ru-RU" sz="1400" dirty="0" smtClean="0"/>
                        <a:t>15</a:t>
                      </a:r>
                      <a:endParaRPr lang="ru-RU" sz="1400" dirty="0"/>
                    </a:p>
                  </a:txBody>
                  <a:tcPr marL="68580" marR="68580" marT="34290" marB="34290"/>
                </a:tc>
                <a:tc>
                  <a:txBody>
                    <a:bodyPr/>
                    <a:lstStyle/>
                    <a:p>
                      <a:r>
                        <a:rPr lang="ru-RU" sz="1400" dirty="0" smtClean="0"/>
                        <a:t>1</a:t>
                      </a:r>
                      <a:endParaRPr lang="ru-RU" sz="1400" dirty="0"/>
                    </a:p>
                  </a:txBody>
                  <a:tcPr marL="68580" marR="68580" marT="34290" marB="34290"/>
                </a:tc>
              </a:tr>
              <a:tr h="274320">
                <a:tc>
                  <a:txBody>
                    <a:bodyPr/>
                    <a:lstStyle/>
                    <a:p>
                      <a:r>
                        <a:rPr lang="ru-RU" sz="1400" dirty="0" smtClean="0"/>
                        <a:t>Вместе </a:t>
                      </a:r>
                      <a:endParaRPr lang="ru-RU" sz="1400" dirty="0"/>
                    </a:p>
                  </a:txBody>
                  <a:tcPr marL="68580" marR="68580" marT="34290" marB="34290"/>
                </a:tc>
                <a:tc>
                  <a:txBody>
                    <a:bodyPr/>
                    <a:lstStyle/>
                    <a:p>
                      <a:r>
                        <a:rPr lang="ru-RU" sz="1400" dirty="0" smtClean="0"/>
                        <a:t>2/15</a:t>
                      </a:r>
                      <a:endParaRPr lang="ru-RU" sz="1400" dirty="0"/>
                    </a:p>
                  </a:txBody>
                  <a:tcPr marL="68580" marR="68580" marT="34290" marB="34290"/>
                </a:tc>
                <a:tc>
                  <a:txBody>
                    <a:bodyPr/>
                    <a:lstStyle/>
                    <a:p>
                      <a:endParaRPr lang="ru-RU" sz="1400" dirty="0"/>
                    </a:p>
                  </a:txBody>
                  <a:tcPr marL="68580" marR="68580" marT="34290" marB="34290"/>
                </a:tc>
                <a:tc>
                  <a:txBody>
                    <a:bodyPr/>
                    <a:lstStyle/>
                    <a:p>
                      <a:r>
                        <a:rPr lang="ru-RU" sz="1400" dirty="0" smtClean="0"/>
                        <a:t>1</a:t>
                      </a:r>
                      <a:endParaRPr lang="ru-RU" sz="1400" dirty="0"/>
                    </a:p>
                  </a:txBody>
                  <a:tcPr marL="68580" marR="68580" marT="34290" marB="34290"/>
                </a:tc>
              </a:tr>
            </a:tbl>
          </a:graphicData>
        </a:graphic>
      </p:graphicFrame>
    </p:spTree>
    <p:extLst>
      <p:ext uri="{BB962C8B-B14F-4D97-AF65-F5344CB8AC3E}">
        <p14:creationId xmlns:p14="http://schemas.microsoft.com/office/powerpoint/2010/main" xmlns="" val="2437080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09575" y="114300"/>
            <a:ext cx="8124825" cy="5355312"/>
          </a:xfrm>
          <a:prstGeom prst="rect">
            <a:avLst/>
          </a:prstGeom>
          <a:noFill/>
        </p:spPr>
        <p:txBody>
          <a:bodyPr wrap="square" lIns="68580" tIns="34290" rIns="68580" bIns="34290" rtlCol="0">
            <a:spAutoFit/>
          </a:bodyPr>
          <a:lstStyle/>
          <a:p>
            <a:r>
              <a:rPr lang="ru-RU" sz="1500" b="1" u="sng" dirty="0"/>
              <a:t>Задачи на проценты, концентрацию, части ,доли.</a:t>
            </a:r>
          </a:p>
          <a:p>
            <a:endParaRPr lang="ru-RU" sz="1500" dirty="0"/>
          </a:p>
          <a:p>
            <a:r>
              <a:rPr lang="ru-RU" sz="1500" dirty="0"/>
              <a:t>При решении задач на проценты важно четко понимать что процент- это просто сотая часть числа.</a:t>
            </a:r>
          </a:p>
          <a:p>
            <a:endParaRPr lang="ru-RU" sz="1500" dirty="0"/>
          </a:p>
          <a:p>
            <a:r>
              <a:rPr lang="ru-RU" sz="1500" b="1" dirty="0"/>
              <a:t>Задача №6</a:t>
            </a:r>
          </a:p>
          <a:p>
            <a:r>
              <a:rPr lang="ru-RU" sz="1500" dirty="0"/>
              <a:t>Брюки дороже рубашки на 20% и дешевле пиджака на 46%. На сколько процентов рубашка дешевле пиджака? </a:t>
            </a:r>
          </a:p>
          <a:p>
            <a:endParaRPr lang="ru-RU" sz="1500" dirty="0"/>
          </a:p>
          <a:p>
            <a:r>
              <a:rPr lang="ru-RU" sz="1500" b="1" dirty="0"/>
              <a:t>Решение </a:t>
            </a:r>
          </a:p>
          <a:p>
            <a:endParaRPr lang="ru-RU" sz="1500" dirty="0"/>
          </a:p>
          <a:p>
            <a:r>
              <a:rPr lang="ru-RU" sz="1500" dirty="0"/>
              <a:t>Брюки             120% - ? р                 х*1.2 р стоят брюки </a:t>
            </a:r>
          </a:p>
          <a:p>
            <a:r>
              <a:rPr lang="ru-RU" sz="1500" dirty="0"/>
              <a:t>Рубашка         100%-х р</a:t>
            </a:r>
          </a:p>
          <a:p>
            <a:endParaRPr lang="ru-RU" sz="1500" dirty="0"/>
          </a:p>
          <a:p>
            <a:r>
              <a:rPr lang="ru-RU" sz="1500" dirty="0"/>
              <a:t>Брюки             1.2 * х р                54%</a:t>
            </a:r>
          </a:p>
          <a:p>
            <a:r>
              <a:rPr lang="ru-RU" sz="1500" dirty="0"/>
              <a:t>Пиджак            ? Р                         100%             120х/54 р  стоит пиджак </a:t>
            </a:r>
          </a:p>
          <a:p>
            <a:endParaRPr lang="ru-RU" sz="1500" dirty="0"/>
          </a:p>
          <a:p>
            <a:r>
              <a:rPr lang="ru-RU" sz="1500" dirty="0"/>
              <a:t>Рубашка          х р                         ? %</a:t>
            </a:r>
          </a:p>
          <a:p>
            <a:r>
              <a:rPr lang="ru-RU" sz="1500" dirty="0"/>
              <a:t>Пиджак           120х/54 р             100%              (100х) </a:t>
            </a:r>
            <a:r>
              <a:rPr lang="ru-RU" sz="1500" dirty="0">
                <a:sym typeface="Wingdings" panose="05000000000000000000" pitchFamily="2" charset="2"/>
              </a:rPr>
              <a:t>: (120х/54)=45%</a:t>
            </a:r>
          </a:p>
          <a:p>
            <a:endParaRPr lang="ru-RU" sz="1500" dirty="0">
              <a:sym typeface="Wingdings" panose="05000000000000000000" pitchFamily="2" charset="2"/>
            </a:endParaRPr>
          </a:p>
          <a:p>
            <a:r>
              <a:rPr lang="ru-RU" sz="1500" dirty="0">
                <a:sym typeface="Wingdings" panose="05000000000000000000" pitchFamily="2" charset="2"/>
              </a:rPr>
              <a:t>100-45=55%</a:t>
            </a:r>
          </a:p>
          <a:p>
            <a:endParaRPr lang="ru-RU" sz="1500" dirty="0">
              <a:sym typeface="Wingdings" panose="05000000000000000000" pitchFamily="2" charset="2"/>
            </a:endParaRPr>
          </a:p>
          <a:p>
            <a:endParaRPr lang="ru-RU" dirty="0"/>
          </a:p>
        </p:txBody>
      </p:sp>
    </p:spTree>
    <p:extLst>
      <p:ext uri="{BB962C8B-B14F-4D97-AF65-F5344CB8AC3E}">
        <p14:creationId xmlns:p14="http://schemas.microsoft.com/office/powerpoint/2010/main" xmlns="" val="8072770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1025" y="561975"/>
            <a:ext cx="8039100" cy="3970318"/>
          </a:xfrm>
          <a:prstGeom prst="rect">
            <a:avLst/>
          </a:prstGeom>
          <a:noFill/>
        </p:spPr>
        <p:txBody>
          <a:bodyPr wrap="square" lIns="68580" tIns="34290" rIns="68580" bIns="34290" rtlCol="0">
            <a:spAutoFit/>
          </a:bodyPr>
          <a:lstStyle/>
          <a:p>
            <a:r>
              <a:rPr lang="ru-RU" sz="1500" b="1" dirty="0"/>
              <a:t>Задача №7</a:t>
            </a:r>
          </a:p>
          <a:p>
            <a:endParaRPr lang="ru-RU" sz="1500" dirty="0"/>
          </a:p>
          <a:p>
            <a:r>
              <a:rPr lang="ru-RU" sz="1500" dirty="0"/>
              <a:t>Виноград содержит 91% влаги, а изюм-7%. Сколько кг винограда требуется для получения 21 кг изюма?</a:t>
            </a:r>
          </a:p>
          <a:p>
            <a:endParaRPr lang="ru-RU" sz="1500" dirty="0"/>
          </a:p>
          <a:p>
            <a:endParaRPr lang="ru-RU" sz="1500" dirty="0"/>
          </a:p>
          <a:p>
            <a:endParaRPr lang="ru-RU" sz="1500" dirty="0"/>
          </a:p>
          <a:p>
            <a:endParaRPr lang="ru-RU" sz="1500" dirty="0"/>
          </a:p>
          <a:p>
            <a:endParaRPr lang="ru-RU" sz="1500" dirty="0"/>
          </a:p>
          <a:p>
            <a:endParaRPr lang="ru-RU" sz="1500" dirty="0"/>
          </a:p>
          <a:p>
            <a:endParaRPr lang="ru-RU" sz="1500" dirty="0"/>
          </a:p>
          <a:p>
            <a:r>
              <a:rPr lang="ru-RU" sz="1500" dirty="0"/>
              <a:t>Отслеживаем ситуацию с веществом, которое не изменяется ( то есть сухое вещество)</a:t>
            </a:r>
          </a:p>
          <a:p>
            <a:endParaRPr lang="ru-RU" sz="1500" dirty="0"/>
          </a:p>
          <a:p>
            <a:r>
              <a:rPr lang="ru-RU" sz="1500" dirty="0"/>
              <a:t>Х*0,09=21*0,93х</a:t>
            </a:r>
          </a:p>
          <a:p>
            <a:r>
              <a:rPr lang="ru-RU" sz="1500" dirty="0"/>
              <a:t>х=217 кг</a:t>
            </a:r>
          </a:p>
          <a:p>
            <a:endParaRPr lang="ru-RU" sz="1500" dirty="0"/>
          </a:p>
          <a:p>
            <a:endParaRPr lang="ru-RU" dirty="0"/>
          </a:p>
        </p:txBody>
      </p:sp>
      <p:graphicFrame>
        <p:nvGraphicFramePr>
          <p:cNvPr id="6" name="Таблица 5"/>
          <p:cNvGraphicFramePr>
            <a:graphicFrameLocks noGrp="1"/>
          </p:cNvGraphicFramePr>
          <p:nvPr>
            <p:extLst>
              <p:ext uri="{D42A27DB-BD31-4B8C-83A1-F6EECF244321}">
                <p14:modId xmlns:p14="http://schemas.microsoft.com/office/powerpoint/2010/main" xmlns="" val="1719371791"/>
              </p:ext>
            </p:extLst>
          </p:nvPr>
        </p:nvGraphicFramePr>
        <p:xfrm>
          <a:off x="1085850" y="1825625"/>
          <a:ext cx="6096000" cy="845820"/>
        </p:xfrm>
        <a:graphic>
          <a:graphicData uri="http://schemas.openxmlformats.org/drawingml/2006/table">
            <a:tbl>
              <a:tblPr firstRow="1" bandRow="1">
                <a:tableStyleId>{0505E3EF-67EA-436B-97B2-0124C06EBD24}</a:tableStyleId>
              </a:tblPr>
              <a:tblGrid>
                <a:gridCol w="1524000"/>
                <a:gridCol w="1524000"/>
                <a:gridCol w="1524000"/>
                <a:gridCol w="1524000"/>
              </a:tblGrid>
              <a:tr h="278130">
                <a:tc>
                  <a:txBody>
                    <a:bodyPr/>
                    <a:lstStyle/>
                    <a:p>
                      <a:endParaRPr lang="ru-RU" sz="1400" dirty="0"/>
                    </a:p>
                  </a:txBody>
                  <a:tcPr marL="68580" marR="68580" marT="34290" marB="34290"/>
                </a:tc>
                <a:tc>
                  <a:txBody>
                    <a:bodyPr/>
                    <a:lstStyle/>
                    <a:p>
                      <a:r>
                        <a:rPr lang="ru-RU" sz="1400" dirty="0" smtClean="0"/>
                        <a:t>Сухое вещ-во</a:t>
                      </a:r>
                      <a:endParaRPr lang="ru-RU" sz="1400" dirty="0"/>
                    </a:p>
                  </a:txBody>
                  <a:tcPr marL="68580" marR="68580" marT="34290" marB="34290"/>
                </a:tc>
                <a:tc>
                  <a:txBody>
                    <a:bodyPr/>
                    <a:lstStyle/>
                    <a:p>
                      <a:r>
                        <a:rPr lang="ru-RU" sz="1400" dirty="0" smtClean="0"/>
                        <a:t>Вода</a:t>
                      </a:r>
                      <a:r>
                        <a:rPr lang="ru-RU" sz="1400" baseline="0" dirty="0" smtClean="0"/>
                        <a:t> </a:t>
                      </a:r>
                      <a:endParaRPr lang="ru-RU" sz="1400" dirty="0"/>
                    </a:p>
                  </a:txBody>
                  <a:tcPr marL="68580" marR="68580" marT="34290" marB="34290"/>
                </a:tc>
                <a:tc>
                  <a:txBody>
                    <a:bodyPr/>
                    <a:lstStyle/>
                    <a:p>
                      <a:r>
                        <a:rPr lang="ru-RU" sz="1400" dirty="0" smtClean="0"/>
                        <a:t>Всего </a:t>
                      </a:r>
                      <a:endParaRPr lang="ru-RU" sz="1400" dirty="0"/>
                    </a:p>
                  </a:txBody>
                  <a:tcPr marL="68580" marR="68580" marT="34290" marB="34290"/>
                </a:tc>
              </a:tr>
              <a:tr h="278130">
                <a:tc>
                  <a:txBody>
                    <a:bodyPr/>
                    <a:lstStyle/>
                    <a:p>
                      <a:r>
                        <a:rPr lang="ru-RU" sz="1400" dirty="0" smtClean="0"/>
                        <a:t>Виноград </a:t>
                      </a:r>
                      <a:endParaRPr lang="ru-RU" sz="1400" dirty="0"/>
                    </a:p>
                  </a:txBody>
                  <a:tcPr marL="68580" marR="68580" marT="34290" marB="34290"/>
                </a:tc>
                <a:tc>
                  <a:txBody>
                    <a:bodyPr/>
                    <a:lstStyle/>
                    <a:p>
                      <a:r>
                        <a:rPr lang="ru-RU" sz="1400" dirty="0" smtClean="0"/>
                        <a:t>9%</a:t>
                      </a:r>
                      <a:endParaRPr lang="ru-RU" sz="1400" dirty="0"/>
                    </a:p>
                  </a:txBody>
                  <a:tcPr marL="68580" marR="68580" marT="34290" marB="34290"/>
                </a:tc>
                <a:tc>
                  <a:txBody>
                    <a:bodyPr/>
                    <a:lstStyle/>
                    <a:p>
                      <a:r>
                        <a:rPr lang="ru-RU" sz="1400" dirty="0" smtClean="0"/>
                        <a:t>91%</a:t>
                      </a:r>
                      <a:endParaRPr lang="ru-RU" sz="1400" dirty="0"/>
                    </a:p>
                  </a:txBody>
                  <a:tcPr marL="68580" marR="68580" marT="34290" marB="34290"/>
                </a:tc>
                <a:tc>
                  <a:txBody>
                    <a:bodyPr/>
                    <a:lstStyle/>
                    <a:p>
                      <a:r>
                        <a:rPr lang="ru-RU" sz="1400" dirty="0" smtClean="0"/>
                        <a:t>Х кг</a:t>
                      </a:r>
                      <a:endParaRPr lang="ru-RU" sz="1400" dirty="0"/>
                    </a:p>
                  </a:txBody>
                  <a:tcPr marL="68580" marR="68580" marT="34290" marB="34290"/>
                </a:tc>
              </a:tr>
              <a:tr h="278130">
                <a:tc>
                  <a:txBody>
                    <a:bodyPr/>
                    <a:lstStyle/>
                    <a:p>
                      <a:r>
                        <a:rPr lang="ru-RU" sz="1400" dirty="0" smtClean="0"/>
                        <a:t>Изюм </a:t>
                      </a:r>
                      <a:endParaRPr lang="ru-RU" sz="1400" dirty="0"/>
                    </a:p>
                  </a:txBody>
                  <a:tcPr marL="68580" marR="68580" marT="34290" marB="34290"/>
                </a:tc>
                <a:tc>
                  <a:txBody>
                    <a:bodyPr/>
                    <a:lstStyle/>
                    <a:p>
                      <a:r>
                        <a:rPr lang="ru-RU" sz="1400" dirty="0" smtClean="0"/>
                        <a:t>93%</a:t>
                      </a:r>
                      <a:endParaRPr lang="ru-RU" sz="1400" dirty="0"/>
                    </a:p>
                  </a:txBody>
                  <a:tcPr marL="68580" marR="68580" marT="34290" marB="34290"/>
                </a:tc>
                <a:tc>
                  <a:txBody>
                    <a:bodyPr/>
                    <a:lstStyle/>
                    <a:p>
                      <a:r>
                        <a:rPr lang="ru-RU" sz="1400" dirty="0" smtClean="0"/>
                        <a:t>7%</a:t>
                      </a:r>
                      <a:endParaRPr lang="ru-RU" sz="1400" dirty="0"/>
                    </a:p>
                  </a:txBody>
                  <a:tcPr marL="68580" marR="68580" marT="34290" marB="34290"/>
                </a:tc>
                <a:tc>
                  <a:txBody>
                    <a:bodyPr/>
                    <a:lstStyle/>
                    <a:p>
                      <a:r>
                        <a:rPr lang="ru-RU" sz="1400" dirty="0" smtClean="0"/>
                        <a:t>21 кг</a:t>
                      </a:r>
                      <a:endParaRPr lang="ru-RU" sz="1400" dirty="0"/>
                    </a:p>
                  </a:txBody>
                  <a:tcPr marL="68580" marR="68580" marT="34290" marB="34290"/>
                </a:tc>
              </a:tr>
            </a:tbl>
          </a:graphicData>
        </a:graphic>
      </p:graphicFrame>
    </p:spTree>
    <p:extLst>
      <p:ext uri="{BB962C8B-B14F-4D97-AF65-F5344CB8AC3E}">
        <p14:creationId xmlns:p14="http://schemas.microsoft.com/office/powerpoint/2010/main" xmlns="" val="1143999934"/>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Slipstream</Template>
  <TotalTime>189</TotalTime>
  <Words>924</Words>
  <Application>Microsoft Office PowerPoint</Application>
  <PresentationFormat>Экран (16:9)</PresentationFormat>
  <Paragraphs>122</Paragraphs>
  <Slides>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Воздушный поток</vt:lpstr>
      <vt:lpstr>Решение текстовых задач при подготовке к ОГЭ </vt:lpstr>
      <vt:lpstr>Слайд 2</vt:lpstr>
      <vt:lpstr>Слайд 3</vt:lpstr>
      <vt:lpstr>Слайд 4</vt:lpstr>
      <vt:lpstr>Слайд 5</vt:lpstr>
      <vt:lpstr>Слайд 6</vt:lpstr>
      <vt:lpstr>Слайд 7</vt:lpstr>
      <vt:lpstr>Слайд 8</vt:lpstr>
    </vt:vector>
  </TitlesOfParts>
  <Company>diakov.net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мв</dc:creator>
  <cp:lastModifiedBy>Acer</cp:lastModifiedBy>
  <cp:revision>18</cp:revision>
  <dcterms:created xsi:type="dcterms:W3CDTF">2020-02-25T16:17:39Z</dcterms:created>
  <dcterms:modified xsi:type="dcterms:W3CDTF">2020-03-26T15:04:05Z</dcterms:modified>
</cp:coreProperties>
</file>