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309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402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635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95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042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15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948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539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141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50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689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C89B1-7E61-4DEC-9F51-78853C8B820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32F81-1CA7-463B-8D16-264C39FA92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270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Разрушение почв. </a:t>
            </a:r>
            <a:br>
              <a:rPr lang="ru-RU" dirty="0" smtClean="0"/>
            </a:br>
            <a:r>
              <a:rPr lang="ru-RU" dirty="0" smtClean="0"/>
              <a:t>Загрязнение почв.</a:t>
            </a:r>
            <a:br>
              <a:rPr lang="ru-RU" dirty="0" smtClean="0"/>
            </a:br>
            <a:r>
              <a:rPr lang="ru-RU" dirty="0" smtClean="0"/>
              <a:t>Сокращение площади лесов.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532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1737"/>
            <a:ext cx="10515600" cy="780629"/>
          </a:xfrm>
        </p:spPr>
        <p:txBody>
          <a:bodyPr/>
          <a:lstStyle/>
          <a:p>
            <a:pPr algn="ctr"/>
            <a:r>
              <a:rPr lang="ru-RU" dirty="0" smtClean="0"/>
              <a:t>Разрушение почв.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523" y="801056"/>
            <a:ext cx="1101227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Эрозия почв – </a:t>
            </a:r>
            <a:r>
              <a:rPr lang="ru-RU" sz="2400" dirty="0"/>
              <a:t>это разрушение плодородного (верхнего) слоя земли</a:t>
            </a:r>
            <a:r>
              <a:rPr lang="ru-RU" sz="2400" dirty="0" smtClean="0"/>
              <a:t> водой и ветром, смыв и рассеивание частиц почвы и осаждение их в новых местах. </a:t>
            </a:r>
          </a:p>
          <a:p>
            <a:pPr marL="0" indent="0">
              <a:buNone/>
            </a:pPr>
            <a:r>
              <a:rPr lang="ru-RU" sz="2400" dirty="0"/>
              <a:t>По причинам появления различают естественную (природную) и антропогенную эрозию, вызванную последствиями </a:t>
            </a:r>
            <a:r>
              <a:rPr lang="ru-RU" sz="2400" dirty="0" smtClean="0"/>
              <a:t>деятельности </a:t>
            </a:r>
            <a:r>
              <a:rPr lang="ru-RU" sz="2400" dirty="0"/>
              <a:t>человека</a:t>
            </a:r>
            <a:r>
              <a:rPr lang="ru-RU" sz="2400" dirty="0" smtClean="0"/>
              <a:t>. Естественная эрозия происходит очень медленно. </a:t>
            </a:r>
            <a:r>
              <a:rPr lang="ru-RU" sz="2400" dirty="0"/>
              <a:t>Нерациональное использование </a:t>
            </a:r>
            <a:r>
              <a:rPr lang="ru-RU" sz="2400" dirty="0" smtClean="0"/>
              <a:t>почв,</a:t>
            </a:r>
            <a:r>
              <a:rPr lang="ru-RU" sz="2400" dirty="0"/>
              <a:t> </a:t>
            </a:r>
            <a:r>
              <a:rPr lang="ru-RU" sz="2400" dirty="0" smtClean="0"/>
              <a:t>отсутствие лесозащитных полос, вырубка </a:t>
            </a:r>
            <a:r>
              <a:rPr lang="ru-RU" sz="2400" dirty="0"/>
              <a:t>лесов, пожары и уничтожение растений значительно </a:t>
            </a:r>
            <a:r>
              <a:rPr lang="ru-RU" sz="2400" dirty="0" smtClean="0"/>
              <a:t>ускоряют эрозию почв, снижается плодородие.</a:t>
            </a:r>
            <a:r>
              <a:rPr lang="ru-RU" sz="2400" dirty="0"/>
              <a:t>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57" y="3535046"/>
            <a:ext cx="4968608" cy="33229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7571" y="3535046"/>
            <a:ext cx="4436125" cy="33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01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Меры борьбы с эрозией: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Правильная обработка почвы.</a:t>
            </a:r>
          </a:p>
          <a:p>
            <a:pPr marL="0" indent="0">
              <a:buNone/>
            </a:pPr>
            <a:r>
              <a:rPr lang="ru-RU" dirty="0" smtClean="0"/>
              <a:t>Почвозащитные севообороты.</a:t>
            </a:r>
          </a:p>
          <a:p>
            <a:pPr marL="0" indent="0">
              <a:buNone/>
            </a:pPr>
            <a:r>
              <a:rPr lang="ru-RU" dirty="0" smtClean="0"/>
              <a:t>Снегозадержание.</a:t>
            </a:r>
          </a:p>
          <a:p>
            <a:pPr marL="0" indent="0">
              <a:buNone/>
            </a:pPr>
            <a:r>
              <a:rPr lang="ru-RU" dirty="0" smtClean="0"/>
              <a:t>Лесозащитные насаждения.</a:t>
            </a:r>
          </a:p>
          <a:p>
            <a:pPr marL="0" indent="0">
              <a:buNone/>
            </a:pPr>
            <a:r>
              <a:rPr lang="ru-RU" dirty="0" smtClean="0"/>
              <a:t>Оврагоукрепительные работы.</a:t>
            </a:r>
          </a:p>
          <a:p>
            <a:pPr marL="0" indent="0">
              <a:buNone/>
            </a:pPr>
            <a:r>
              <a:rPr lang="ru-RU" dirty="0" smtClean="0"/>
              <a:t>Террасирование склонов.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4001" y="1690688"/>
            <a:ext cx="5985006" cy="386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762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Загрязнение почв.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Источник загрязнения: сельское хозяйство.</a:t>
            </a:r>
          </a:p>
          <a:p>
            <a:pPr marL="0" indent="0">
              <a:buNone/>
            </a:pPr>
            <a:r>
              <a:rPr lang="ru-RU" dirty="0" smtClean="0"/>
              <a:t>Основные загрязнители: пестициды – химические средства для борьбы с вредителями сельского хозяйства.</a:t>
            </a:r>
          </a:p>
          <a:p>
            <a:pPr marL="0" indent="0" algn="ctr">
              <a:buNone/>
            </a:pPr>
            <a:r>
              <a:rPr lang="ru-RU" dirty="0" smtClean="0"/>
              <a:t>Пестициды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80501" y="4065224"/>
            <a:ext cx="1663547" cy="96948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Гербициды – для борьбы с сорняками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768467" y="4065224"/>
            <a:ext cx="1764535" cy="96948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Инсектициды – для борьбы с насекомыми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525219" y="4065224"/>
            <a:ext cx="2398923" cy="96948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Фунгициды – для борьбы с грибковыми болезнями растений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8" name="Прямая со стрелкой 7"/>
          <p:cNvCxnSpPr>
            <a:endCxn id="6" idx="0"/>
          </p:cNvCxnSpPr>
          <p:nvPr/>
        </p:nvCxnSpPr>
        <p:spPr>
          <a:xfrm>
            <a:off x="6096000" y="3569465"/>
            <a:ext cx="3628681" cy="4957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1812274" y="3580482"/>
            <a:ext cx="4283726" cy="420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5728771" y="3569465"/>
            <a:ext cx="367229" cy="4318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3331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6029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 загрязнения почв пестицидами.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762" y="925418"/>
            <a:ext cx="10515600" cy="27547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ДДТ - </a:t>
            </a:r>
            <a:r>
              <a:rPr lang="ru-RU" sz="2400" dirty="0" err="1" smtClean="0"/>
              <a:t>дихлордифенилтрихлорметилметан</a:t>
            </a:r>
            <a:r>
              <a:rPr lang="ru-RU" sz="2400" dirty="0"/>
              <a:t>, </a:t>
            </a:r>
            <a:r>
              <a:rPr lang="ru-RU" sz="2400" dirty="0" smtClean="0"/>
              <a:t>дуст.</a:t>
            </a: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Активно применялся с 40-х гг. 20 в. </a:t>
            </a:r>
            <a:r>
              <a:rPr lang="ru-RU" sz="2400" dirty="0"/>
              <a:t>для уничтожения комаров, в том числе малярийных, сельскохозяйственных вредителей, </a:t>
            </a:r>
            <a:r>
              <a:rPr lang="ru-RU" sz="2400" dirty="0" smtClean="0"/>
              <a:t>саранчи, тараканов.</a:t>
            </a:r>
          </a:p>
          <a:p>
            <a:pPr marL="0" indent="0">
              <a:buNone/>
            </a:pPr>
            <a:r>
              <a:rPr lang="ru-RU" sz="2400" dirty="0" smtClean="0"/>
              <a:t>Запрещён </a:t>
            </a:r>
            <a:r>
              <a:rPr lang="ru-RU" sz="2400" dirty="0"/>
              <a:t>для применения во многих странах из-за того, что способен накапливаться в организме животных, человека. </a:t>
            </a:r>
            <a:r>
              <a:rPr lang="ru-RU" sz="2400" dirty="0" smtClean="0"/>
              <a:t>Пагубное </a:t>
            </a:r>
            <a:r>
              <a:rPr lang="ru-RU" sz="2400" dirty="0"/>
              <a:t>действие он оказывает на </a:t>
            </a:r>
            <a:r>
              <a:rPr lang="ru-RU" sz="2400" dirty="0" smtClean="0"/>
              <a:t>размножение</a:t>
            </a:r>
            <a:r>
              <a:rPr lang="ru-RU" sz="2400" dirty="0"/>
              <a:t> </a:t>
            </a:r>
            <a:r>
              <a:rPr lang="ru-RU" sz="2400" dirty="0" smtClean="0"/>
              <a:t>птиц</a:t>
            </a:r>
            <a:r>
              <a:rPr lang="ru-RU" sz="2400" dirty="0"/>
              <a:t> (накапливается в скорлупе </a:t>
            </a:r>
            <a:r>
              <a:rPr lang="ru-RU" sz="2400" dirty="0" smtClean="0"/>
              <a:t>яиц, нарушает обмен кальция. При насиживании яиц скорлупа трескается, птенец погибает). 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954" y="3680177"/>
            <a:ext cx="4473222" cy="26839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17600" y="6491111"/>
            <a:ext cx="3894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Распыление ДДТ</a:t>
            </a:r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5496260" y="3609351"/>
            <a:ext cx="5857540" cy="2754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400" dirty="0" smtClean="0"/>
              <a:t>Стойкий загрязнитель.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dirty="0" smtClean="0"/>
              <a:t>Был запрещен в СССР несколько десятилетий назад (с 70-ых гг.) , но обнаруживается в почвах.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dirty="0" smtClean="0"/>
              <a:t>Обнаружен в Антарктиде.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10188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Меры борьбы с загрязнением почв: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Мероприятия </a:t>
            </a:r>
            <a:r>
              <a:rPr lang="ru-RU" dirty="0"/>
              <a:t>по недопущению попадания в нее твердых бытовых </a:t>
            </a:r>
            <a:r>
              <a:rPr lang="ru-RU" dirty="0" smtClean="0"/>
              <a:t>отходов.</a:t>
            </a:r>
          </a:p>
          <a:p>
            <a:pPr marL="0" indent="0">
              <a:buNone/>
            </a:pPr>
            <a:r>
              <a:rPr lang="ru-RU" dirty="0" smtClean="0"/>
              <a:t>Уменьшение </a:t>
            </a:r>
            <a:r>
              <a:rPr lang="ru-RU" dirty="0"/>
              <a:t>количества применяемых пестицидов и изменение их ассортимента в сторону менее опасных</a:t>
            </a:r>
            <a:r>
              <a:rPr lang="ru-RU" dirty="0" smtClean="0"/>
              <a:t>. </a:t>
            </a:r>
          </a:p>
          <a:p>
            <a:pPr marL="0" indent="0">
              <a:buNone/>
            </a:pPr>
            <a:r>
              <a:rPr lang="ru-RU" dirty="0" smtClean="0"/>
              <a:t>Замена химических средств защиты растений биологическими (естественными врагами насекомых-вредителей).</a:t>
            </a:r>
          </a:p>
          <a:p>
            <a:pPr marL="0" indent="0">
              <a:buNone/>
            </a:pPr>
            <a:r>
              <a:rPr lang="ru-RU" dirty="0" smtClean="0"/>
              <a:t>Выращивание </a:t>
            </a:r>
            <a:r>
              <a:rPr lang="ru-RU" dirty="0" err="1" smtClean="0"/>
              <a:t>трансгенных</a:t>
            </a:r>
            <a:r>
              <a:rPr lang="ru-RU" dirty="0" smtClean="0"/>
              <a:t> растений, устойчивых к сорнякам и вредителям.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7521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Сокращение площади лесов.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Обезлесение – сокращение площади лесов.</a:t>
            </a:r>
          </a:p>
          <a:p>
            <a:pPr marL="0" indent="0">
              <a:buNone/>
            </a:pPr>
            <a:r>
              <a:rPr lang="ru-RU" dirty="0" smtClean="0"/>
              <a:t>Причины сокращения площади лесов: вырубка лесов, лесные пожары.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986" y="3255428"/>
            <a:ext cx="4930965" cy="32873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600" y="3255428"/>
            <a:ext cx="4466873" cy="335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00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Значение лесов: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-</a:t>
            </a:r>
            <a:r>
              <a:rPr lang="ru-RU" i="1" dirty="0"/>
              <a:t>Климатическая функция</a:t>
            </a:r>
            <a:r>
              <a:rPr lang="ru-RU" dirty="0"/>
              <a:t>. Леса являются основным поставщиком кислорода (1 квадратный километр тропических лесов производит около 11 тонн кислорода в сутки), ослабляют влияние различных климатических явлений и служат для поддержания климатического равновесия: понижают температуру воздуха, увеличивают влажность, снижают скорость ветра и т.д.;</a:t>
            </a:r>
          </a:p>
          <a:p>
            <a:r>
              <a:rPr lang="ru-RU" dirty="0"/>
              <a:t>-</a:t>
            </a:r>
            <a:r>
              <a:rPr lang="ru-RU" i="1" dirty="0"/>
              <a:t>Гидрологическая функция</a:t>
            </a:r>
            <a:r>
              <a:rPr lang="ru-RU" dirty="0"/>
              <a:t>. Леса снижают интенсивность поверхностного стока после ливневых дождей, замедляют проникновение воды в почву, сохраняют практически постоянным расход воды родников, препятствуют селевым потокам, оползням, защищают человеческое жилье, сельскохозяйственные земли, транспортные пути от бурных потоков;</a:t>
            </a:r>
          </a:p>
          <a:p>
            <a:r>
              <a:rPr lang="ru-RU" dirty="0"/>
              <a:t>-</a:t>
            </a:r>
            <a:r>
              <a:rPr lang="ru-RU" i="1" dirty="0"/>
              <a:t>Почвенная функция</a:t>
            </a:r>
            <a:r>
              <a:rPr lang="ru-RU" dirty="0"/>
              <a:t>. Органическое вещество, накапливаемое лесами, участвует в формировании почв;</a:t>
            </a:r>
          </a:p>
          <a:p>
            <a:r>
              <a:rPr lang="ru-RU" dirty="0"/>
              <a:t>-</a:t>
            </a:r>
            <a:r>
              <a:rPr lang="ru-RU" i="1" dirty="0"/>
              <a:t>Экономическая функция</a:t>
            </a:r>
            <a:r>
              <a:rPr lang="ru-RU" dirty="0"/>
              <a:t>. Древесина и другие ресурсы леса играют важную роль в истории человечества;</a:t>
            </a:r>
          </a:p>
          <a:p>
            <a:r>
              <a:rPr lang="ru-RU" dirty="0"/>
              <a:t>-</a:t>
            </a:r>
            <a:r>
              <a:rPr lang="ru-RU" i="1" dirty="0"/>
              <a:t>Социальная функция</a:t>
            </a:r>
            <a:r>
              <a:rPr lang="ru-RU" dirty="0"/>
              <a:t>. Возможности проведения досуга, туризма, удовлетворение эстетических и духовных потребностей;</a:t>
            </a:r>
          </a:p>
          <a:p>
            <a:r>
              <a:rPr lang="ru-RU" dirty="0"/>
              <a:t>-</a:t>
            </a:r>
            <a:r>
              <a:rPr lang="ru-RU" i="1" dirty="0"/>
              <a:t>Оздоровительная функция</a:t>
            </a:r>
            <a:r>
              <a:rPr lang="ru-RU" dirty="0"/>
              <a:t>. Леса создают спокойную атмосферу с умеренными температурами воздуха и низким содержанием вредных веществ и примесей.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264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Задание ЕГЭ: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Лесные пожары — чрезвычайно распространённое явление. Пожарная опасность зависит от характера леса. В каких лесах опасность возгорания и передача открытого огня будет выше — в лиственных или в хвойных? Дайте аргументированный ответ. Приведите три-четыре аргумента.</a:t>
            </a:r>
          </a:p>
          <a:p>
            <a:pPr marL="0" indent="0">
              <a:buNone/>
            </a:pPr>
            <a:r>
              <a:rPr lang="ru-RU" b="1" dirty="0"/>
              <a:t>Пояснение</a:t>
            </a:r>
            <a:r>
              <a:rPr lang="ru-RU" b="1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dirty="0"/>
              <a:t>) Вероятность возгорания и распространения огня тем меньше, чем выше влажность воздуха, а лиственные леса характеризуются большей влажностью ввиду большей площадью испарения воды с поверхности листьев;</a:t>
            </a:r>
          </a:p>
          <a:p>
            <a:pPr marL="0" indent="0">
              <a:buNone/>
            </a:pPr>
            <a:r>
              <a:rPr lang="ru-RU" dirty="0"/>
              <a:t>2) Большее содержание эфирных масел, способствующих возгоранию и распространению огня, более характерно для хвойных лесов (особенно кедровых, пихтовых), чем для лиственных;</a:t>
            </a:r>
          </a:p>
          <a:p>
            <a:pPr marL="0" indent="0">
              <a:buNone/>
            </a:pPr>
            <a:r>
              <a:rPr lang="ru-RU" dirty="0"/>
              <a:t>3) Поражённые жуком-короедом хвойные деревья засыхают и образуют сухостой, который легко воспламеняется;</a:t>
            </a:r>
          </a:p>
          <a:p>
            <a:pPr marL="0" indent="0">
              <a:buNone/>
            </a:pPr>
            <a:r>
              <a:rPr lang="ru-RU" dirty="0"/>
              <a:t>4) Сухая лесная подстилка из опавшей хвои лучше горит, чем перегной из опавшей листвы.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008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Последствия сокращения площади лесов: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1) </a:t>
            </a:r>
            <a:r>
              <a:rPr lang="ru-RU" dirty="0" smtClean="0"/>
              <a:t>Нарушение </a:t>
            </a:r>
            <a:r>
              <a:rPr lang="ru-RU" dirty="0"/>
              <a:t>водного режима и </a:t>
            </a:r>
            <a:r>
              <a:rPr lang="ru-RU" dirty="0" smtClean="0"/>
              <a:t>опустынивание.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2) </a:t>
            </a:r>
            <a:r>
              <a:rPr lang="ru-RU" dirty="0" smtClean="0"/>
              <a:t>Эрозия </a:t>
            </a:r>
            <a:r>
              <a:rPr lang="ru-RU" dirty="0"/>
              <a:t>и выветривание </a:t>
            </a:r>
            <a:r>
              <a:rPr lang="ru-RU" dirty="0" smtClean="0"/>
              <a:t>почвы.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4) </a:t>
            </a:r>
            <a:r>
              <a:rPr lang="ru-RU" dirty="0" smtClean="0"/>
              <a:t>Уменьшение биоразнообразия.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2561" y="3455861"/>
            <a:ext cx="6486878" cy="340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075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Меры по охране лесных ресурсов: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err="1" smtClean="0"/>
              <a:t>Лесовозобновление</a:t>
            </a:r>
            <a:r>
              <a:rPr lang="ru-RU" dirty="0" smtClean="0"/>
              <a:t>.</a:t>
            </a:r>
          </a:p>
          <a:p>
            <a:pPr marL="514350" indent="-514350">
              <a:buAutoNum type="arabicPeriod"/>
            </a:pPr>
            <a:r>
              <a:rPr lang="ru-RU" dirty="0" smtClean="0"/>
              <a:t>Борьба с потерями древесины при ее заготовке.</a:t>
            </a:r>
          </a:p>
          <a:p>
            <a:pPr marL="514350" indent="-514350">
              <a:buAutoNum type="arabicPeriod"/>
            </a:pPr>
            <a:r>
              <a:rPr lang="ru-RU" dirty="0" smtClean="0"/>
              <a:t>Борьба с лесными пожарами (предупреждающие знаки, противопожарные полосы, рвы, рубка сухостоя, своевременное обнаружение очагов возгорания).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96701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645</Words>
  <Application>Microsoft Office PowerPoint</Application>
  <PresentationFormat>Широкоэкранный</PresentationFormat>
  <Paragraphs>56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Разрушение почв.  Загрязнение почв. Сокращение площади лесов.</vt:lpstr>
      <vt:lpstr>Разрушение почв.</vt:lpstr>
      <vt:lpstr>Меры борьбы с эрозией:</vt:lpstr>
      <vt:lpstr>Загрязнение почв.</vt:lpstr>
      <vt:lpstr>Пример загрязнения почв пестицидами.</vt:lpstr>
      <vt:lpstr>Меры борьбы с загрязнением почв:</vt:lpstr>
      <vt:lpstr>Сокращение площади лесов.</vt:lpstr>
      <vt:lpstr>Значение лесов:</vt:lpstr>
      <vt:lpstr>Задание ЕГЭ:</vt:lpstr>
      <vt:lpstr>Последствия сокращения площади лесов:</vt:lpstr>
      <vt:lpstr>Меры по охране лесных ресурсов: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Разрушение почв.  Загрязнение почв. Сокращение площади лесов.</dc:title>
  <dc:creator>RePack by Diakov</dc:creator>
  <cp:lastModifiedBy>RePack by Diakov</cp:lastModifiedBy>
  <cp:revision>9</cp:revision>
  <dcterms:created xsi:type="dcterms:W3CDTF">2020-05-05T18:12:15Z</dcterms:created>
  <dcterms:modified xsi:type="dcterms:W3CDTF">2020-05-06T05:19:30Z</dcterms:modified>
</cp:coreProperties>
</file>