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60" r:id="rId6"/>
    <p:sldId id="261" r:id="rId7"/>
    <p:sldId id="263" r:id="rId8"/>
    <p:sldId id="259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A091-FADD-4C38-9BBC-9B3CDEACCDA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4E8-A253-448C-8CF0-00CD8E36F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4035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A091-FADD-4C38-9BBC-9B3CDEACCDA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4E8-A253-448C-8CF0-00CD8E36F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7809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A091-FADD-4C38-9BBC-9B3CDEACCDA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4E8-A253-448C-8CF0-00CD8E36F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45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A091-FADD-4C38-9BBC-9B3CDEACCDA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4E8-A253-448C-8CF0-00CD8E36F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6631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A091-FADD-4C38-9BBC-9B3CDEACCDA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4E8-A253-448C-8CF0-00CD8E36F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202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A091-FADD-4C38-9BBC-9B3CDEACCDA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4E8-A253-448C-8CF0-00CD8E36F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7109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A091-FADD-4C38-9BBC-9B3CDEACCDA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4E8-A253-448C-8CF0-00CD8E36F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6710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A091-FADD-4C38-9BBC-9B3CDEACCDA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4E8-A253-448C-8CF0-00CD8E36F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4139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A091-FADD-4C38-9BBC-9B3CDEACCDA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4E8-A253-448C-8CF0-00CD8E36F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172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A091-FADD-4C38-9BBC-9B3CDEACCDA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4E8-A253-448C-8CF0-00CD8E36F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2532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A091-FADD-4C38-9BBC-9B3CDEACCDA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4E8-A253-448C-8CF0-00CD8E36F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0620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7A091-FADD-4C38-9BBC-9B3CDEACCDAC}" type="datetimeFigureOut">
              <a:rPr lang="ru-RU" smtClean="0"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A4A4E8-A253-448C-8CF0-00CD8E36F9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849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Загрязнение водной среды. Загрязнение Мирового океана. Охрана водных ресурсов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9293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74573"/>
            <a:ext cx="10515600" cy="580239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Водные ресурсы </a:t>
            </a:r>
            <a:r>
              <a:rPr lang="ru-RU" dirty="0"/>
              <a:t>относятся к условно неисчерпаемым благам планеты, но антропогенная деятельность может значительно ухудшить состояние воды. 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Гидросфера включает в себя все водные ресурсы Земли:</a:t>
            </a:r>
          </a:p>
          <a:p>
            <a:r>
              <a:rPr lang="ru-RU" dirty="0"/>
              <a:t>Мировой океан;</a:t>
            </a:r>
          </a:p>
          <a:p>
            <a:r>
              <a:rPr lang="ru-RU" dirty="0"/>
              <a:t>подземные воды;</a:t>
            </a:r>
          </a:p>
          <a:p>
            <a:r>
              <a:rPr lang="ru-RU" dirty="0"/>
              <a:t>болота;</a:t>
            </a:r>
          </a:p>
          <a:p>
            <a:r>
              <a:rPr lang="ru-RU" dirty="0"/>
              <a:t>реки;</a:t>
            </a:r>
          </a:p>
          <a:p>
            <a:r>
              <a:rPr lang="ru-RU" dirty="0"/>
              <a:t>озера;</a:t>
            </a:r>
          </a:p>
          <a:p>
            <a:r>
              <a:rPr lang="ru-RU" dirty="0"/>
              <a:t>моря;</a:t>
            </a:r>
          </a:p>
          <a:p>
            <a:r>
              <a:rPr lang="ru-RU" dirty="0"/>
              <a:t>водохранилища;</a:t>
            </a:r>
          </a:p>
          <a:p>
            <a:r>
              <a:rPr lang="ru-RU" dirty="0"/>
              <a:t>ледники;</a:t>
            </a:r>
          </a:p>
          <a:p>
            <a:r>
              <a:rPr lang="ru-RU" dirty="0"/>
              <a:t>атмосферный пар.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0746" y="2740350"/>
            <a:ext cx="6133054" cy="3449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808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5318" y="100720"/>
            <a:ext cx="10515600" cy="62639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Источники загрязнения гидросферы: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2771" y="944276"/>
            <a:ext cx="10515600" cy="4351338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Промышленные предприятия.</a:t>
            </a:r>
          </a:p>
          <a:p>
            <a:pPr marL="0" indent="0">
              <a:buNone/>
            </a:pPr>
            <a:r>
              <a:rPr lang="ru-RU" dirty="0" smtClean="0"/>
              <a:t>Основные загрязнители – тяжелые металлы (свинец, кадмий, ртуть, медь и др.).</a:t>
            </a:r>
          </a:p>
          <a:p>
            <a:pPr marL="0" indent="0">
              <a:buNone/>
            </a:pPr>
            <a:r>
              <a:rPr lang="ru-RU" dirty="0" smtClean="0"/>
              <a:t>Последствия – накопление тяжелых металлов в организмах, передача по цепям питания.</a:t>
            </a:r>
          </a:p>
          <a:p>
            <a:pPr marL="0" indent="0">
              <a:buNone/>
            </a:pPr>
            <a:r>
              <a:rPr lang="ru-RU" b="1" dirty="0" err="1"/>
              <a:t>Биоаккумуляция</a:t>
            </a:r>
            <a:r>
              <a:rPr lang="ru-RU" dirty="0"/>
              <a:t> </a:t>
            </a:r>
            <a:r>
              <a:rPr lang="ru-RU" dirty="0" smtClean="0"/>
              <a:t>—</a:t>
            </a:r>
            <a:r>
              <a:rPr lang="ru-RU" dirty="0"/>
              <a:t> накопление организмом химических веществ, поступающих из окружающей среды в концентрации большей, чем находится в окружающей среде. 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Наилучшие условия для </a:t>
            </a:r>
            <a:r>
              <a:rPr lang="ru-RU" dirty="0" err="1"/>
              <a:t>биоаккумуляции</a:t>
            </a:r>
            <a:r>
              <a:rPr lang="ru-RU" dirty="0"/>
              <a:t> соединений формируются в водной среде, поскольку она наиболее населена организмами. </a:t>
            </a:r>
            <a:r>
              <a:rPr lang="ru-RU" dirty="0" smtClean="0"/>
              <a:t>Гидробионты (например, двустворчатые моллюски) фильтруют </a:t>
            </a:r>
            <a:r>
              <a:rPr lang="ru-RU" dirty="0"/>
              <a:t>и пропускают через себя воду, содержащую различные вещества, </a:t>
            </a:r>
            <a:r>
              <a:rPr lang="ru-RU" dirty="0" smtClean="0"/>
              <a:t>накапливая их. </a:t>
            </a:r>
            <a:r>
              <a:rPr lang="ru-RU" dirty="0"/>
              <a:t>Концентрации накопленных веществ могут превышать содержания данных веществ в воде в тысячи раз</a:t>
            </a:r>
            <a:r>
              <a:rPr lang="ru-RU" dirty="0" smtClean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7840" y="4800600"/>
            <a:ext cx="6276975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35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03511"/>
          </a:xfrm>
        </p:spPr>
        <p:txBody>
          <a:bodyPr/>
          <a:lstStyle/>
          <a:p>
            <a:r>
              <a:rPr lang="ru-RU" dirty="0" smtClean="0"/>
              <a:t>Источники загрязнения гидросферы: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0065" y="1197664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2. Сельское хозяйство.</a:t>
            </a:r>
          </a:p>
          <a:p>
            <a:pPr marL="0" indent="0">
              <a:buNone/>
            </a:pPr>
            <a:r>
              <a:rPr lang="ru-RU" dirty="0" smtClean="0"/>
              <a:t>Основные загрязнители – удобрения (азотные и фосфорные).</a:t>
            </a:r>
          </a:p>
          <a:p>
            <a:pPr marL="0" indent="0">
              <a:buNone/>
            </a:pPr>
            <a:r>
              <a:rPr lang="ru-RU" dirty="0" smtClean="0"/>
              <a:t>Последствия – «цветение воды», связанное с массовым размножением в водоёмах водорослей и </a:t>
            </a:r>
            <a:r>
              <a:rPr lang="ru-RU" dirty="0" err="1" smtClean="0"/>
              <a:t>цианобактерий</a:t>
            </a:r>
            <a:r>
              <a:rPr lang="ru-RU" dirty="0" smtClean="0"/>
              <a:t>. В результате происходит эвтрофикация - </a:t>
            </a:r>
            <a:r>
              <a:rPr lang="ru-RU" dirty="0"/>
              <a:t>насыщение водоема биологически активными </a:t>
            </a:r>
            <a:r>
              <a:rPr lang="ru-RU" dirty="0" smtClean="0"/>
              <a:t>элементами (азотом  и фосфором), уменьшается содержание кислорода в воде, что приводит к замору (гибели) рыб и других животных.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17357" y="3888954"/>
            <a:ext cx="5674643" cy="296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702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5318" y="100720"/>
            <a:ext cx="10515600" cy="62639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Источники загрязнения гидросферы: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1586" y="92224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3. Жилищно-коммунальные службы.</a:t>
            </a:r>
          </a:p>
          <a:p>
            <a:pPr marL="0" indent="0">
              <a:buNone/>
            </a:pPr>
            <a:r>
              <a:rPr lang="ru-RU" dirty="0" smtClean="0"/>
              <a:t>Основные загрязнители – ПАВ (поверхностно-активные вещества), используются как моющие средства.</a:t>
            </a:r>
          </a:p>
          <a:p>
            <a:pPr marL="0" indent="0">
              <a:buNone/>
            </a:pPr>
            <a:r>
              <a:rPr lang="ru-RU" dirty="0" smtClean="0"/>
              <a:t>Последствия – скопление пены в руслах рек, препятствует аэрации водоемов, вызывают отравление гидробионтов.</a:t>
            </a:r>
          </a:p>
          <a:p>
            <a:pPr marL="0" indent="0">
              <a:buNone/>
            </a:pPr>
            <a:endParaRPr lang="ru-RU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21995" y="3259607"/>
            <a:ext cx="6885542" cy="3598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934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5318" y="100720"/>
            <a:ext cx="10515600" cy="62639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Источники загрязнения гидросферы: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1586" y="92224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3. Нефтедобывающие, нефтеперерабатывающие предприятия, танкеры, перевозящие нефть.</a:t>
            </a:r>
          </a:p>
          <a:p>
            <a:pPr marL="0" indent="0">
              <a:buNone/>
            </a:pPr>
            <a:r>
              <a:rPr lang="ru-RU" dirty="0" smtClean="0"/>
              <a:t>Основной загрязнитель – нефть.</a:t>
            </a:r>
          </a:p>
          <a:p>
            <a:pPr marL="0" indent="0">
              <a:buNone/>
            </a:pPr>
            <a:r>
              <a:rPr lang="ru-RU" dirty="0" smtClean="0"/>
              <a:t>Последствия – компоненты нефти токсичны, вызывают отравление гидробионтов; нарушается аэрация; у птиц, попавших в нефтяные пятна, склеиваются перья, нарушается терморегуляция.</a:t>
            </a:r>
          </a:p>
          <a:p>
            <a:pPr marL="0" indent="0">
              <a:buNone/>
            </a:pPr>
            <a:endParaRPr lang="ru-RU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1812" y="3545954"/>
            <a:ext cx="4863545" cy="319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992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При контроле загрязнения воды основным нормативным показателем являются </a:t>
            </a:r>
            <a:r>
              <a:rPr lang="ru-RU" dirty="0" smtClean="0"/>
              <a:t>ПДК (предельно </a:t>
            </a:r>
            <a:r>
              <a:rPr lang="ru-RU" dirty="0"/>
              <a:t>допустимая </a:t>
            </a:r>
            <a:r>
              <a:rPr lang="ru-RU" dirty="0" smtClean="0"/>
              <a:t>концентрация). </a:t>
            </a:r>
            <a:r>
              <a:rPr lang="ru-RU" dirty="0"/>
              <a:t>ПДК — это такая концентрация вредного вещества в окружающей среде, присутствуя в которой постоянно, данное вещество не оказывает в течение всей жизни прямого или косвенного неблагоприятного влияния на настоящее или будущее поколение, не снижает работоспособности человека, не ухудшает его самочувствия и условий жизни.</a:t>
            </a:r>
          </a:p>
        </p:txBody>
      </p:sp>
    </p:spTree>
    <p:extLst>
      <p:ext uri="{BB962C8B-B14F-4D97-AF65-F5344CB8AC3E}">
        <p14:creationId xmlns:p14="http://schemas.microsoft.com/office/powerpoint/2010/main" val="121260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7014" y="155804"/>
            <a:ext cx="10515600" cy="64842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Охрана водных ресурсов: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581" y="804231"/>
            <a:ext cx="7435842" cy="589008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1. Внедрение </a:t>
            </a:r>
            <a:r>
              <a:rPr lang="ru-RU" dirty="0"/>
              <a:t>безотходных технологий. В настоящее время применяется и совершенствуется оборотная система водоснабжения, </a:t>
            </a:r>
            <a:r>
              <a:rPr lang="ru-RU" dirty="0" smtClean="0"/>
              <a:t>или </a:t>
            </a:r>
            <a:r>
              <a:rPr lang="ru-RU" dirty="0"/>
              <a:t>повторное использование воды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2. Очистка </a:t>
            </a:r>
            <a:r>
              <a:rPr lang="ru-RU" dirty="0"/>
              <a:t>сточных вод от загрязнения. Основные методы очистки </a:t>
            </a:r>
            <a:r>
              <a:rPr lang="ru-RU" dirty="0" smtClean="0"/>
              <a:t>- механические</a:t>
            </a:r>
            <a:r>
              <a:rPr lang="ru-RU" dirty="0"/>
              <a:t>, химические и биологические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/>
              <a:t>При механической очистке сточных вод нерастворимые примеси удаляются при помощи решеток, сит, </a:t>
            </a:r>
            <a:r>
              <a:rPr lang="ru-RU" dirty="0" smtClean="0"/>
              <a:t>и </a:t>
            </a:r>
            <a:r>
              <a:rPr lang="ru-RU" dirty="0"/>
              <a:t>т.д. Тяжелые частицы осаждают в отстойниках. 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При химической очистке применяются реагенты, переводящие растворимые вещества в нерастворимые, связывают их, осаждают и удаляют из сточных </a:t>
            </a:r>
            <a:r>
              <a:rPr lang="ru-RU" dirty="0" smtClean="0"/>
              <a:t>вод.</a:t>
            </a:r>
          </a:p>
          <a:p>
            <a:pPr marL="0" indent="0">
              <a:buNone/>
            </a:pPr>
            <a:r>
              <a:rPr lang="ru-RU" dirty="0"/>
              <a:t>Б</a:t>
            </a:r>
            <a:r>
              <a:rPr lang="ru-RU" dirty="0" smtClean="0"/>
              <a:t>иологический </a:t>
            </a:r>
            <a:r>
              <a:rPr lang="ru-RU" dirty="0"/>
              <a:t>метод очистки стоков является одним из самых эффективных. В основе данного способа лежат процессы жизнедеятельности микроорганизмов (так называемого «активного ила»), с помощью которых и осуществляется очищение </a:t>
            </a:r>
            <a:r>
              <a:rPr lang="ru-RU" dirty="0" smtClean="0"/>
              <a:t>воды.</a:t>
            </a:r>
            <a:r>
              <a:rPr lang="ru-RU" dirty="0"/>
              <a:t> Множество микроорганизмов, составляющих активный ил биологического очистного сооружения, находясь в сточной жидкости, поглощает загрязняющие вещества внутрь клетки, где они под воздействием ферментов подвергаются биохимическим превращениям.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3005" y="887374"/>
            <a:ext cx="2784055" cy="20880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1747" y="3987014"/>
            <a:ext cx="4306479" cy="2870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17462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300</Words>
  <Application>Microsoft Office PowerPoint</Application>
  <PresentationFormat>Широкоэкранный</PresentationFormat>
  <Paragraphs>37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Загрязнение водной среды. Загрязнение Мирового океана. Охрана водных ресурсов</vt:lpstr>
      <vt:lpstr>Презентация PowerPoint</vt:lpstr>
      <vt:lpstr>Источники загрязнения гидросферы:</vt:lpstr>
      <vt:lpstr>Источники загрязнения гидросферы:</vt:lpstr>
      <vt:lpstr>Источники загрязнения гидросферы:</vt:lpstr>
      <vt:lpstr>Источники загрязнения гидросферы:</vt:lpstr>
      <vt:lpstr>Презентация PowerPoint</vt:lpstr>
      <vt:lpstr>Охрана водных ресурсов: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Загрязнение водной среды. Загрязнение Мирового океана. Охрана водных ресурсов</dc:title>
  <dc:creator>RePack by Diakov</dc:creator>
  <cp:lastModifiedBy>RePack by Diakov</cp:lastModifiedBy>
  <cp:revision>8</cp:revision>
  <dcterms:created xsi:type="dcterms:W3CDTF">2020-05-05T17:08:52Z</dcterms:created>
  <dcterms:modified xsi:type="dcterms:W3CDTF">2020-05-06T05:18:02Z</dcterms:modified>
</cp:coreProperties>
</file>