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  <p:sldMasterId id="2147483710" r:id="rId3"/>
  </p:sldMasterIdLst>
  <p:notesMasterIdLst>
    <p:notesMasterId r:id="rId15"/>
  </p:notesMasterIdLst>
  <p:sldIdLst>
    <p:sldId id="263" r:id="rId4"/>
    <p:sldId id="267" r:id="rId5"/>
    <p:sldId id="268" r:id="rId6"/>
    <p:sldId id="272" r:id="rId7"/>
    <p:sldId id="273" r:id="rId8"/>
    <p:sldId id="274" r:id="rId9"/>
    <p:sldId id="277" r:id="rId10"/>
    <p:sldId id="283" r:id="rId11"/>
    <p:sldId id="286" r:id="rId12"/>
    <p:sldId id="301" r:id="rId13"/>
    <p:sldId id="309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6727" autoAdjust="0"/>
  </p:normalViewPr>
  <p:slideViewPr>
    <p:cSldViewPr>
      <p:cViewPr varScale="1">
        <p:scale>
          <a:sx n="42" d="100"/>
          <a:sy n="42" d="100"/>
        </p:scale>
        <p:origin x="-51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323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theme" Target="theme/theme1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7.xml"/><Relationship Id="rId19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293F50-192A-4771-947A-854A243F4093}" type="datetimeFigureOut">
              <a:rPr lang="ru-RU" smtClean="0"/>
              <a:pPr/>
              <a:t>21.04.2020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C1AC0B-3801-4199-AB41-C457AF1F1FAD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3.gif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 l="-8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40FCDF-F9F2-4EDC-83B6-990F71709DEA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21.04.2020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557804-4EC9-4DC9-A113-669E656FB8CA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21.04.2020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>
                <a:solidFill>
                  <a:srgbClr val="F0A22E">
                    <a:shade val="75000"/>
                  </a:srgbClr>
                </a:solidFill>
              </a:rPr>
              <a:pPr/>
              <a:t>‹#›</a:t>
            </a:fld>
            <a:endParaRPr lang="ru-RU">
              <a:solidFill>
                <a:srgbClr val="F0A22E">
                  <a:shade val="75000"/>
                </a:srgb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lang="en-US">
              <a:solidFill>
                <a:prstClr val="black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1" r:id="rId1"/>
    <p:sldLayoutId id="2147483712" r:id="rId2"/>
    <p:sldLayoutId id="2147483713" r:id="rId3"/>
    <p:sldLayoutId id="2147483714" r:id="rId4"/>
    <p:sldLayoutId id="2147483715" r:id="rId5"/>
    <p:sldLayoutId id="2147483716" r:id="rId6"/>
    <p:sldLayoutId id="2147483717" r:id="rId7"/>
    <p:sldLayoutId id="2147483718" r:id="rId8"/>
    <p:sldLayoutId id="2147483719" r:id="rId9"/>
    <p:sldLayoutId id="2147483720" r:id="rId10"/>
    <p:sldLayoutId id="214748372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30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0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0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0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0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14.jpeg"/><Relationship Id="rId7" Type="http://schemas.openxmlformats.org/officeDocument/2006/relationships/image" Target="../media/image18.png"/><Relationship Id="rId12" Type="http://schemas.openxmlformats.org/officeDocument/2006/relationships/image" Target="../media/image2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1.png"/><Relationship Id="rId5" Type="http://schemas.openxmlformats.org/officeDocument/2006/relationships/image" Target="../media/image16.png"/><Relationship Id="rId10" Type="http://schemas.openxmlformats.org/officeDocument/2006/relationships/image" Target="../media/image20.png"/><Relationship Id="rId4" Type="http://schemas.openxmlformats.org/officeDocument/2006/relationships/image" Target="../media/image15.jpeg"/><Relationship Id="rId9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3528" y="260648"/>
            <a:ext cx="8352928" cy="633670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pic>
        <p:nvPicPr>
          <p:cNvPr id="35" name="Рисунок 34" descr="hare025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5816" y="-315416"/>
            <a:ext cx="3275256" cy="5256584"/>
          </a:xfrm>
          <a:prstGeom prst="rect">
            <a:avLst/>
          </a:prstGeom>
        </p:spPr>
      </p:pic>
      <p:grpSp>
        <p:nvGrpSpPr>
          <p:cNvPr id="3" name="Группа 37"/>
          <p:cNvGrpSpPr>
            <a:grpSpLocks/>
          </p:cNvGrpSpPr>
          <p:nvPr/>
        </p:nvGrpSpPr>
        <p:grpSpPr bwMode="auto">
          <a:xfrm>
            <a:off x="5471592" y="3140968"/>
            <a:ext cx="3672408" cy="2633861"/>
            <a:chOff x="5000628" y="4572008"/>
            <a:chExt cx="2579505" cy="2066611"/>
          </a:xfrm>
        </p:grpSpPr>
        <p:grpSp>
          <p:nvGrpSpPr>
            <p:cNvPr id="4" name="Группа 51"/>
            <p:cNvGrpSpPr>
              <a:grpSpLocks/>
            </p:cNvGrpSpPr>
            <p:nvPr/>
          </p:nvGrpSpPr>
          <p:grpSpPr bwMode="auto">
            <a:xfrm>
              <a:off x="5000628" y="4572008"/>
              <a:ext cx="2579505" cy="2066611"/>
              <a:chOff x="2000232" y="4214818"/>
              <a:chExt cx="2579505" cy="2066611"/>
            </a:xfrm>
          </p:grpSpPr>
          <p:grpSp>
            <p:nvGrpSpPr>
              <p:cNvPr id="6" name="Группа 42"/>
              <p:cNvGrpSpPr>
                <a:grpSpLocks/>
              </p:cNvGrpSpPr>
              <p:nvPr/>
            </p:nvGrpSpPr>
            <p:grpSpPr bwMode="auto">
              <a:xfrm>
                <a:off x="2000232" y="4214818"/>
                <a:ext cx="2579505" cy="1907885"/>
                <a:chOff x="2928926" y="4500570"/>
                <a:chExt cx="2579505" cy="1907885"/>
              </a:xfrm>
            </p:grpSpPr>
            <p:sp>
              <p:nvSpPr>
                <p:cNvPr id="27" name="Блок-схема: узел 26"/>
                <p:cNvSpPr/>
                <p:nvPr/>
              </p:nvSpPr>
              <p:spPr>
                <a:xfrm>
                  <a:off x="3500386" y="4714850"/>
                  <a:ext cx="1449285" cy="1314250"/>
                </a:xfrm>
                <a:prstGeom prst="flowChartConnector">
                  <a:avLst/>
                </a:prstGeom>
                <a:noFill/>
                <a:ln w="76200">
                  <a:solidFill>
                    <a:srgbClr val="000000"/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ln w="57150">
                      <a:solidFill>
                        <a:prstClr val="white">
                          <a:lumMod val="7500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" name="Полилиния 27"/>
                <p:cNvSpPr/>
                <p:nvPr/>
              </p:nvSpPr>
              <p:spPr>
                <a:xfrm>
                  <a:off x="2928926" y="4500570"/>
                  <a:ext cx="222051" cy="236329"/>
                </a:xfrm>
                <a:custGeom>
                  <a:avLst/>
                  <a:gdLst>
                    <a:gd name="connsiteX0" fmla="*/ 44669 w 331075"/>
                    <a:gd name="connsiteY0" fmla="*/ 257503 h 286406"/>
                    <a:gd name="connsiteX1" fmla="*/ 13138 w 331075"/>
                    <a:gd name="connsiteY1" fmla="*/ 36786 h 286406"/>
                    <a:gd name="connsiteX2" fmla="*/ 107731 w 331075"/>
                    <a:gd name="connsiteY2" fmla="*/ 36786 h 286406"/>
                    <a:gd name="connsiteX3" fmla="*/ 91965 w 331075"/>
                    <a:gd name="connsiteY3" fmla="*/ 147145 h 286406"/>
                    <a:gd name="connsiteX4" fmla="*/ 76200 w 331075"/>
                    <a:gd name="connsiteY4" fmla="*/ 210207 h 286406"/>
                    <a:gd name="connsiteX5" fmla="*/ 170793 w 331075"/>
                    <a:gd name="connsiteY5" fmla="*/ 84083 h 286406"/>
                    <a:gd name="connsiteX6" fmla="*/ 296917 w 331075"/>
                    <a:gd name="connsiteY6" fmla="*/ 5255 h 286406"/>
                    <a:gd name="connsiteX7" fmla="*/ 328448 w 331075"/>
                    <a:gd name="connsiteY7" fmla="*/ 99848 h 286406"/>
                    <a:gd name="connsiteX8" fmla="*/ 281152 w 331075"/>
                    <a:gd name="connsiteY8" fmla="*/ 210207 h 286406"/>
                    <a:gd name="connsiteX9" fmla="*/ 44669 w 331075"/>
                    <a:gd name="connsiteY9" fmla="*/ 257503 h 2864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31075" h="286406">
                      <a:moveTo>
                        <a:pt x="44669" y="257503"/>
                      </a:moveTo>
                      <a:cubicBezTo>
                        <a:pt x="0" y="228600"/>
                        <a:pt x="2628" y="73572"/>
                        <a:pt x="13138" y="36786"/>
                      </a:cubicBezTo>
                      <a:cubicBezTo>
                        <a:pt x="23648" y="0"/>
                        <a:pt x="94593" y="18393"/>
                        <a:pt x="107731" y="36786"/>
                      </a:cubicBezTo>
                      <a:cubicBezTo>
                        <a:pt x="120869" y="55179"/>
                        <a:pt x="97220" y="118241"/>
                        <a:pt x="91965" y="147145"/>
                      </a:cubicBezTo>
                      <a:cubicBezTo>
                        <a:pt x="86710" y="176049"/>
                        <a:pt x="63062" y="220717"/>
                        <a:pt x="76200" y="210207"/>
                      </a:cubicBezTo>
                      <a:cubicBezTo>
                        <a:pt x="89338" y="199697"/>
                        <a:pt x="134007" y="118242"/>
                        <a:pt x="170793" y="84083"/>
                      </a:cubicBezTo>
                      <a:cubicBezTo>
                        <a:pt x="207579" y="49924"/>
                        <a:pt x="270641" y="2628"/>
                        <a:pt x="296917" y="5255"/>
                      </a:cubicBezTo>
                      <a:cubicBezTo>
                        <a:pt x="323193" y="7883"/>
                        <a:pt x="331075" y="65689"/>
                        <a:pt x="328448" y="99848"/>
                      </a:cubicBezTo>
                      <a:cubicBezTo>
                        <a:pt x="325821" y="134007"/>
                        <a:pt x="325821" y="186559"/>
                        <a:pt x="281152" y="210207"/>
                      </a:cubicBezTo>
                      <a:cubicBezTo>
                        <a:pt x="236483" y="233855"/>
                        <a:pt x="89338" y="286406"/>
                        <a:pt x="44669" y="257503"/>
                      </a:cubicBezTo>
                      <a:close/>
                    </a:path>
                  </a:pathLst>
                </a:custGeom>
                <a:noFill/>
                <a:ln w="38100">
                  <a:solidFill>
                    <a:srgbClr val="000000"/>
                  </a:solidFill>
                </a:ln>
                <a:scene3d>
                  <a:camera prst="orthographicFront">
                    <a:rot lat="0" lon="9900000" rev="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9" name="Полилиния 28"/>
                <p:cNvSpPr/>
                <p:nvPr/>
              </p:nvSpPr>
              <p:spPr>
                <a:xfrm>
                  <a:off x="5286380" y="6000768"/>
                  <a:ext cx="222051" cy="236329"/>
                </a:xfrm>
                <a:custGeom>
                  <a:avLst/>
                  <a:gdLst>
                    <a:gd name="connsiteX0" fmla="*/ 44669 w 331075"/>
                    <a:gd name="connsiteY0" fmla="*/ 257503 h 286406"/>
                    <a:gd name="connsiteX1" fmla="*/ 13138 w 331075"/>
                    <a:gd name="connsiteY1" fmla="*/ 36786 h 286406"/>
                    <a:gd name="connsiteX2" fmla="*/ 107731 w 331075"/>
                    <a:gd name="connsiteY2" fmla="*/ 36786 h 286406"/>
                    <a:gd name="connsiteX3" fmla="*/ 91965 w 331075"/>
                    <a:gd name="connsiteY3" fmla="*/ 147145 h 286406"/>
                    <a:gd name="connsiteX4" fmla="*/ 76200 w 331075"/>
                    <a:gd name="connsiteY4" fmla="*/ 210207 h 286406"/>
                    <a:gd name="connsiteX5" fmla="*/ 170793 w 331075"/>
                    <a:gd name="connsiteY5" fmla="*/ 84083 h 286406"/>
                    <a:gd name="connsiteX6" fmla="*/ 296917 w 331075"/>
                    <a:gd name="connsiteY6" fmla="*/ 5255 h 286406"/>
                    <a:gd name="connsiteX7" fmla="*/ 328448 w 331075"/>
                    <a:gd name="connsiteY7" fmla="*/ 99848 h 286406"/>
                    <a:gd name="connsiteX8" fmla="*/ 281152 w 331075"/>
                    <a:gd name="connsiteY8" fmla="*/ 210207 h 286406"/>
                    <a:gd name="connsiteX9" fmla="*/ 44669 w 331075"/>
                    <a:gd name="connsiteY9" fmla="*/ 257503 h 2864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31075" h="286406">
                      <a:moveTo>
                        <a:pt x="44669" y="257503"/>
                      </a:moveTo>
                      <a:cubicBezTo>
                        <a:pt x="0" y="228600"/>
                        <a:pt x="2628" y="73572"/>
                        <a:pt x="13138" y="36786"/>
                      </a:cubicBezTo>
                      <a:cubicBezTo>
                        <a:pt x="23648" y="0"/>
                        <a:pt x="94593" y="18393"/>
                        <a:pt x="107731" y="36786"/>
                      </a:cubicBezTo>
                      <a:cubicBezTo>
                        <a:pt x="120869" y="55179"/>
                        <a:pt x="97220" y="118241"/>
                        <a:pt x="91965" y="147145"/>
                      </a:cubicBezTo>
                      <a:cubicBezTo>
                        <a:pt x="86710" y="176049"/>
                        <a:pt x="63062" y="220717"/>
                        <a:pt x="76200" y="210207"/>
                      </a:cubicBezTo>
                      <a:cubicBezTo>
                        <a:pt x="89338" y="199697"/>
                        <a:pt x="134007" y="118242"/>
                        <a:pt x="170793" y="84083"/>
                      </a:cubicBezTo>
                      <a:cubicBezTo>
                        <a:pt x="207579" y="49924"/>
                        <a:pt x="270641" y="2628"/>
                        <a:pt x="296917" y="5255"/>
                      </a:cubicBezTo>
                      <a:cubicBezTo>
                        <a:pt x="323193" y="7883"/>
                        <a:pt x="331075" y="65689"/>
                        <a:pt x="328448" y="99848"/>
                      </a:cubicBezTo>
                      <a:cubicBezTo>
                        <a:pt x="325821" y="134007"/>
                        <a:pt x="325821" y="186559"/>
                        <a:pt x="281152" y="210207"/>
                      </a:cubicBezTo>
                      <a:cubicBezTo>
                        <a:pt x="236483" y="233855"/>
                        <a:pt x="89338" y="286406"/>
                        <a:pt x="44669" y="257503"/>
                      </a:cubicBezTo>
                      <a:close/>
                    </a:path>
                  </a:pathLst>
                </a:custGeom>
                <a:noFill/>
                <a:ln w="38100">
                  <a:solidFill>
                    <a:srgbClr val="000000"/>
                  </a:solidFill>
                </a:ln>
                <a:scene3d>
                  <a:camera prst="orthographicFront">
                    <a:rot lat="204291" lon="11983164" rev="1023552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0" name="Полилиния 29"/>
                <p:cNvSpPr/>
                <p:nvPr/>
              </p:nvSpPr>
              <p:spPr>
                <a:xfrm>
                  <a:off x="3714683" y="6000530"/>
                  <a:ext cx="341289" cy="407925"/>
                </a:xfrm>
                <a:custGeom>
                  <a:avLst/>
                  <a:gdLst>
                    <a:gd name="connsiteX0" fmla="*/ 270642 w 341587"/>
                    <a:gd name="connsiteY0" fmla="*/ 0 h 407276"/>
                    <a:gd name="connsiteX1" fmla="*/ 302173 w 341587"/>
                    <a:gd name="connsiteY1" fmla="*/ 346842 h 407276"/>
                    <a:gd name="connsiteX2" fmla="*/ 34159 w 341587"/>
                    <a:gd name="connsiteY2" fmla="*/ 362607 h 407276"/>
                    <a:gd name="connsiteX3" fmla="*/ 97221 w 341587"/>
                    <a:gd name="connsiteY3" fmla="*/ 268014 h 407276"/>
                    <a:gd name="connsiteX4" fmla="*/ 286407 w 341587"/>
                    <a:gd name="connsiteY4" fmla="*/ 299545 h 407276"/>
                    <a:gd name="connsiteX5" fmla="*/ 333704 w 341587"/>
                    <a:gd name="connsiteY5" fmla="*/ 315311 h 407276"/>
                    <a:gd name="connsiteX6" fmla="*/ 302173 w 341587"/>
                    <a:gd name="connsiteY6" fmla="*/ 299545 h 4072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41587" h="407276">
                      <a:moveTo>
                        <a:pt x="270642" y="0"/>
                      </a:moveTo>
                      <a:cubicBezTo>
                        <a:pt x="306114" y="143204"/>
                        <a:pt x="341587" y="286408"/>
                        <a:pt x="302173" y="346842"/>
                      </a:cubicBezTo>
                      <a:cubicBezTo>
                        <a:pt x="262759" y="407276"/>
                        <a:pt x="68318" y="375745"/>
                        <a:pt x="34159" y="362607"/>
                      </a:cubicBezTo>
                      <a:cubicBezTo>
                        <a:pt x="0" y="349469"/>
                        <a:pt x="55180" y="278524"/>
                        <a:pt x="97221" y="268014"/>
                      </a:cubicBezTo>
                      <a:cubicBezTo>
                        <a:pt x="139262" y="257504"/>
                        <a:pt x="246993" y="291662"/>
                        <a:pt x="286407" y="299545"/>
                      </a:cubicBezTo>
                      <a:cubicBezTo>
                        <a:pt x="325821" y="307428"/>
                        <a:pt x="331076" y="315311"/>
                        <a:pt x="333704" y="315311"/>
                      </a:cubicBezTo>
                      <a:cubicBezTo>
                        <a:pt x="336332" y="315311"/>
                        <a:pt x="319252" y="307428"/>
                        <a:pt x="302173" y="299545"/>
                      </a:cubicBezTo>
                    </a:path>
                  </a:pathLst>
                </a:custGeom>
                <a:solidFill>
                  <a:srgbClr val="FF0000"/>
                </a:solidFill>
                <a:ln w="5715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" name="Полилиния 30"/>
                <p:cNvSpPr/>
                <p:nvPr/>
              </p:nvSpPr>
              <p:spPr>
                <a:xfrm>
                  <a:off x="4357686" y="6000768"/>
                  <a:ext cx="341587" cy="407276"/>
                </a:xfrm>
                <a:custGeom>
                  <a:avLst/>
                  <a:gdLst>
                    <a:gd name="connsiteX0" fmla="*/ 270642 w 341587"/>
                    <a:gd name="connsiteY0" fmla="*/ 0 h 407276"/>
                    <a:gd name="connsiteX1" fmla="*/ 302173 w 341587"/>
                    <a:gd name="connsiteY1" fmla="*/ 346842 h 407276"/>
                    <a:gd name="connsiteX2" fmla="*/ 34159 w 341587"/>
                    <a:gd name="connsiteY2" fmla="*/ 362607 h 407276"/>
                    <a:gd name="connsiteX3" fmla="*/ 97221 w 341587"/>
                    <a:gd name="connsiteY3" fmla="*/ 268014 h 407276"/>
                    <a:gd name="connsiteX4" fmla="*/ 286407 w 341587"/>
                    <a:gd name="connsiteY4" fmla="*/ 299545 h 407276"/>
                    <a:gd name="connsiteX5" fmla="*/ 333704 w 341587"/>
                    <a:gd name="connsiteY5" fmla="*/ 315311 h 407276"/>
                    <a:gd name="connsiteX6" fmla="*/ 302173 w 341587"/>
                    <a:gd name="connsiteY6" fmla="*/ 299545 h 4072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41587" h="407276">
                      <a:moveTo>
                        <a:pt x="270642" y="0"/>
                      </a:moveTo>
                      <a:cubicBezTo>
                        <a:pt x="306114" y="143204"/>
                        <a:pt x="341587" y="286408"/>
                        <a:pt x="302173" y="346842"/>
                      </a:cubicBezTo>
                      <a:cubicBezTo>
                        <a:pt x="262759" y="407276"/>
                        <a:pt x="68318" y="375745"/>
                        <a:pt x="34159" y="362607"/>
                      </a:cubicBezTo>
                      <a:cubicBezTo>
                        <a:pt x="0" y="349469"/>
                        <a:pt x="55180" y="278524"/>
                        <a:pt x="97221" y="268014"/>
                      </a:cubicBezTo>
                      <a:cubicBezTo>
                        <a:pt x="139262" y="257504"/>
                        <a:pt x="246993" y="291662"/>
                        <a:pt x="286407" y="299545"/>
                      </a:cubicBezTo>
                      <a:cubicBezTo>
                        <a:pt x="325821" y="307428"/>
                        <a:pt x="331076" y="315311"/>
                        <a:pt x="333704" y="315311"/>
                      </a:cubicBezTo>
                      <a:cubicBezTo>
                        <a:pt x="336332" y="315311"/>
                        <a:pt x="319252" y="307428"/>
                        <a:pt x="302173" y="299545"/>
                      </a:cubicBezTo>
                    </a:path>
                  </a:pathLst>
                </a:custGeom>
                <a:solidFill>
                  <a:srgbClr val="FF0000"/>
                </a:solidFill>
                <a:ln w="57150">
                  <a:solidFill>
                    <a:srgbClr val="000000"/>
                  </a:solidFill>
                </a:ln>
                <a:scene3d>
                  <a:camera prst="orthographicFront">
                    <a:rot lat="0" lon="10200000" rev="0"/>
                  </a:camera>
                  <a:lightRig rig="threePt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" name="Полилиния 31"/>
                <p:cNvSpPr/>
                <p:nvPr/>
              </p:nvSpPr>
              <p:spPr>
                <a:xfrm>
                  <a:off x="3071791" y="4643423"/>
                  <a:ext cx="409546" cy="852358"/>
                </a:xfrm>
                <a:custGeom>
                  <a:avLst/>
                  <a:gdLst>
                    <a:gd name="connsiteX0" fmla="*/ 409904 w 409904"/>
                    <a:gd name="connsiteY0" fmla="*/ 851338 h 851338"/>
                    <a:gd name="connsiteX1" fmla="*/ 110359 w 409904"/>
                    <a:gd name="connsiteY1" fmla="*/ 646386 h 851338"/>
                    <a:gd name="connsiteX2" fmla="*/ 0 w 409904"/>
                    <a:gd name="connsiteY2" fmla="*/ 0 h 851338"/>
                    <a:gd name="connsiteX3" fmla="*/ 0 w 409904"/>
                    <a:gd name="connsiteY3" fmla="*/ 0 h 8513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09904" h="851338">
                      <a:moveTo>
                        <a:pt x="409904" y="851338"/>
                      </a:moveTo>
                      <a:cubicBezTo>
                        <a:pt x="294290" y="819807"/>
                        <a:pt x="178676" y="788276"/>
                        <a:pt x="110359" y="646386"/>
                      </a:cubicBezTo>
                      <a:cubicBezTo>
                        <a:pt x="42042" y="504496"/>
                        <a:pt x="0" y="0"/>
                        <a:pt x="0" y="0"/>
                      </a:cubicBezTo>
                      <a:lnTo>
                        <a:pt x="0" y="0"/>
                      </a:lnTo>
                    </a:path>
                  </a:pathLst>
                </a:custGeom>
                <a:ln w="5715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" name="Полилиния 32"/>
                <p:cNvSpPr/>
                <p:nvPr/>
              </p:nvSpPr>
              <p:spPr>
                <a:xfrm>
                  <a:off x="4949670" y="5338643"/>
                  <a:ext cx="404784" cy="684109"/>
                </a:xfrm>
                <a:custGeom>
                  <a:avLst/>
                  <a:gdLst>
                    <a:gd name="connsiteX0" fmla="*/ 0 w 404649"/>
                    <a:gd name="connsiteY0" fmla="*/ 36786 h 683173"/>
                    <a:gd name="connsiteX1" fmla="*/ 220718 w 404649"/>
                    <a:gd name="connsiteY1" fmla="*/ 84083 h 683173"/>
                    <a:gd name="connsiteX2" fmla="*/ 378373 w 404649"/>
                    <a:gd name="connsiteY2" fmla="*/ 541283 h 683173"/>
                    <a:gd name="connsiteX3" fmla="*/ 378373 w 404649"/>
                    <a:gd name="connsiteY3" fmla="*/ 683173 h 6831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04649" h="683173">
                      <a:moveTo>
                        <a:pt x="0" y="36786"/>
                      </a:moveTo>
                      <a:cubicBezTo>
                        <a:pt x="78828" y="18393"/>
                        <a:pt x="157656" y="0"/>
                        <a:pt x="220718" y="84083"/>
                      </a:cubicBezTo>
                      <a:cubicBezTo>
                        <a:pt x="283780" y="168166"/>
                        <a:pt x="352097" y="441435"/>
                        <a:pt x="378373" y="541283"/>
                      </a:cubicBezTo>
                      <a:cubicBezTo>
                        <a:pt x="404649" y="641131"/>
                        <a:pt x="391511" y="662152"/>
                        <a:pt x="378373" y="683173"/>
                      </a:cubicBezTo>
                    </a:path>
                  </a:pathLst>
                </a:custGeom>
                <a:ln w="5715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5" name="Хорда 24"/>
              <p:cNvSpPr/>
              <p:nvPr/>
            </p:nvSpPr>
            <p:spPr>
              <a:xfrm rot="4561332" flipV="1">
                <a:off x="3489219" y="5763958"/>
                <a:ext cx="428560" cy="606382"/>
              </a:xfrm>
              <a:prstGeom prst="chord">
                <a:avLst>
                  <a:gd name="adj1" fmla="val 3748785"/>
                  <a:gd name="adj2" fmla="val 16200000"/>
                </a:avLst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Хорда 25"/>
              <p:cNvSpPr/>
              <p:nvPr/>
            </p:nvSpPr>
            <p:spPr>
              <a:xfrm rot="6614313">
                <a:off x="2668538" y="5760783"/>
                <a:ext cx="379354" cy="623843"/>
              </a:xfrm>
              <a:prstGeom prst="chord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3" name="WordArt 12"/>
            <p:cNvSpPr>
              <a:spLocks noChangeArrowheads="1" noChangeShapeType="1" noTextEdit="1"/>
            </p:cNvSpPr>
            <p:nvPr/>
          </p:nvSpPr>
          <p:spPr bwMode="auto">
            <a:xfrm>
              <a:off x="6000760" y="5143512"/>
              <a:ext cx="576427" cy="78716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6000" b="1" kern="10" dirty="0" smtClean="0">
                  <a:ln w="38100">
                    <a:solidFill>
                      <a:srgbClr val="CC0000"/>
                    </a:solidFill>
                    <a:round/>
                    <a:headEnd/>
                    <a:tailEnd/>
                  </a:ln>
                  <a:solidFill>
                    <a:srgbClr val="CC0000"/>
                  </a:solidFill>
                  <a:latin typeface="Arial"/>
                  <a:cs typeface="Arial"/>
                </a:rPr>
                <a:t>и</a:t>
              </a:r>
              <a:endParaRPr lang="ru-RU" sz="6000" b="1" kern="10" dirty="0">
                <a:ln w="38100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endParaRPr>
            </a:p>
          </p:txBody>
        </p:sp>
      </p:grpSp>
      <p:grpSp>
        <p:nvGrpSpPr>
          <p:cNvPr id="7" name="Группа 23"/>
          <p:cNvGrpSpPr>
            <a:grpSpLocks noGrp="1"/>
          </p:cNvGrpSpPr>
          <p:nvPr>
            <p:ph idx="1"/>
          </p:nvPr>
        </p:nvGrpSpPr>
        <p:grpSpPr bwMode="auto">
          <a:xfrm>
            <a:off x="0" y="2636912"/>
            <a:ext cx="3744416" cy="2808312"/>
            <a:chOff x="571472" y="4071942"/>
            <a:chExt cx="2865257" cy="2719167"/>
          </a:xfrm>
        </p:grpSpPr>
        <p:grpSp>
          <p:nvGrpSpPr>
            <p:cNvPr id="8" name="Группа 55"/>
            <p:cNvGrpSpPr>
              <a:grpSpLocks/>
            </p:cNvGrpSpPr>
            <p:nvPr/>
          </p:nvGrpSpPr>
          <p:grpSpPr bwMode="auto">
            <a:xfrm>
              <a:off x="571472" y="4071942"/>
              <a:ext cx="2865257" cy="2553791"/>
              <a:chOff x="428596" y="4071942"/>
              <a:chExt cx="2865257" cy="2553791"/>
            </a:xfrm>
          </p:grpSpPr>
          <p:sp>
            <p:nvSpPr>
              <p:cNvPr id="11" name="WordArt 12"/>
              <p:cNvSpPr>
                <a:spLocks noChangeArrowheads="1" noChangeShapeType="1" noTextEdit="1"/>
              </p:cNvSpPr>
              <p:nvPr/>
            </p:nvSpPr>
            <p:spPr bwMode="auto">
              <a:xfrm>
                <a:off x="1357290" y="5072074"/>
                <a:ext cx="576427" cy="1001477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6000" b="1" kern="10" dirty="0" err="1" smtClean="0">
                    <a:ln w="38100">
                      <a:solidFill>
                        <a:srgbClr val="4F81BD"/>
                      </a:solidFill>
                      <a:round/>
                      <a:headEnd/>
                      <a:tailEnd/>
                    </a:ln>
                    <a:solidFill>
                      <a:srgbClr val="00B050"/>
                    </a:solidFill>
                    <a:latin typeface="Arial"/>
                    <a:cs typeface="Arial"/>
                  </a:rPr>
                  <a:t>й</a:t>
                </a:r>
                <a:endParaRPr lang="ru-RU" sz="6000" b="1" kern="10" dirty="0">
                  <a:ln w="38100">
                    <a:solidFill>
                      <a:srgbClr val="4F81BD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" name="Полилиния 11"/>
              <p:cNvSpPr/>
              <p:nvPr/>
            </p:nvSpPr>
            <p:spPr>
              <a:xfrm>
                <a:off x="857547" y="4071942"/>
                <a:ext cx="1642077" cy="1284846"/>
              </a:xfrm>
              <a:custGeom>
                <a:avLst/>
                <a:gdLst>
                  <a:gd name="connsiteX0" fmla="*/ 1290145 w 1810408"/>
                  <a:gd name="connsiteY0" fmla="*/ 331076 h 1366345"/>
                  <a:gd name="connsiteX1" fmla="*/ 1211317 w 1810408"/>
                  <a:gd name="connsiteY1" fmla="*/ 126124 h 1366345"/>
                  <a:gd name="connsiteX2" fmla="*/ 1100959 w 1810408"/>
                  <a:gd name="connsiteY2" fmla="*/ 31531 h 1366345"/>
                  <a:gd name="connsiteX3" fmla="*/ 896007 w 1810408"/>
                  <a:gd name="connsiteY3" fmla="*/ 0 h 1366345"/>
                  <a:gd name="connsiteX4" fmla="*/ 738352 w 1810408"/>
                  <a:gd name="connsiteY4" fmla="*/ 31531 h 1366345"/>
                  <a:gd name="connsiteX5" fmla="*/ 612228 w 1810408"/>
                  <a:gd name="connsiteY5" fmla="*/ 126124 h 1366345"/>
                  <a:gd name="connsiteX6" fmla="*/ 517635 w 1810408"/>
                  <a:gd name="connsiteY6" fmla="*/ 331076 h 1366345"/>
                  <a:gd name="connsiteX7" fmla="*/ 454573 w 1810408"/>
                  <a:gd name="connsiteY7" fmla="*/ 583324 h 1366345"/>
                  <a:gd name="connsiteX8" fmla="*/ 296917 w 1810408"/>
                  <a:gd name="connsiteY8" fmla="*/ 819807 h 1366345"/>
                  <a:gd name="connsiteX9" fmla="*/ 44669 w 1810408"/>
                  <a:gd name="connsiteY9" fmla="*/ 1056290 h 1366345"/>
                  <a:gd name="connsiteX10" fmla="*/ 28904 w 1810408"/>
                  <a:gd name="connsiteY10" fmla="*/ 1166648 h 1366345"/>
                  <a:gd name="connsiteX11" fmla="*/ 155028 w 1810408"/>
                  <a:gd name="connsiteY11" fmla="*/ 1355835 h 1366345"/>
                  <a:gd name="connsiteX12" fmla="*/ 312683 w 1810408"/>
                  <a:gd name="connsiteY12" fmla="*/ 1103586 h 1366345"/>
                  <a:gd name="connsiteX13" fmla="*/ 596462 w 1810408"/>
                  <a:gd name="connsiteY13" fmla="*/ 945931 h 1366345"/>
                  <a:gd name="connsiteX14" fmla="*/ 959069 w 1810408"/>
                  <a:gd name="connsiteY14" fmla="*/ 914400 h 1366345"/>
                  <a:gd name="connsiteX15" fmla="*/ 1132490 w 1810408"/>
                  <a:gd name="connsiteY15" fmla="*/ 914400 h 1366345"/>
                  <a:gd name="connsiteX16" fmla="*/ 1368973 w 1810408"/>
                  <a:gd name="connsiteY16" fmla="*/ 1024759 h 1366345"/>
                  <a:gd name="connsiteX17" fmla="*/ 1573924 w 1810408"/>
                  <a:gd name="connsiteY17" fmla="*/ 1229711 h 1366345"/>
                  <a:gd name="connsiteX18" fmla="*/ 1668517 w 1810408"/>
                  <a:gd name="connsiteY18" fmla="*/ 1324304 h 1366345"/>
                  <a:gd name="connsiteX19" fmla="*/ 1778876 w 1810408"/>
                  <a:gd name="connsiteY19" fmla="*/ 1229711 h 1366345"/>
                  <a:gd name="connsiteX20" fmla="*/ 1763111 w 1810408"/>
                  <a:gd name="connsiteY20" fmla="*/ 1119352 h 1366345"/>
                  <a:gd name="connsiteX21" fmla="*/ 1495097 w 1810408"/>
                  <a:gd name="connsiteY21" fmla="*/ 788276 h 1366345"/>
                  <a:gd name="connsiteX22" fmla="*/ 1384738 w 1810408"/>
                  <a:gd name="connsiteY22" fmla="*/ 567559 h 1366345"/>
                  <a:gd name="connsiteX23" fmla="*/ 1290145 w 1810408"/>
                  <a:gd name="connsiteY23" fmla="*/ 331076 h 1366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810408" h="1366345">
                    <a:moveTo>
                      <a:pt x="1290145" y="331076"/>
                    </a:moveTo>
                    <a:cubicBezTo>
                      <a:pt x="1261242" y="257504"/>
                      <a:pt x="1242848" y="176048"/>
                      <a:pt x="1211317" y="126124"/>
                    </a:cubicBezTo>
                    <a:cubicBezTo>
                      <a:pt x="1179786" y="76200"/>
                      <a:pt x="1153511" y="52552"/>
                      <a:pt x="1100959" y="31531"/>
                    </a:cubicBezTo>
                    <a:cubicBezTo>
                      <a:pt x="1048407" y="10510"/>
                      <a:pt x="956441" y="0"/>
                      <a:pt x="896007" y="0"/>
                    </a:cubicBezTo>
                    <a:cubicBezTo>
                      <a:pt x="835573" y="0"/>
                      <a:pt x="785648" y="10510"/>
                      <a:pt x="738352" y="31531"/>
                    </a:cubicBezTo>
                    <a:cubicBezTo>
                      <a:pt x="691056" y="52552"/>
                      <a:pt x="649014" y="76200"/>
                      <a:pt x="612228" y="126124"/>
                    </a:cubicBezTo>
                    <a:cubicBezTo>
                      <a:pt x="575442" y="176048"/>
                      <a:pt x="543911" y="254876"/>
                      <a:pt x="517635" y="331076"/>
                    </a:cubicBezTo>
                    <a:cubicBezTo>
                      <a:pt x="491359" y="407276"/>
                      <a:pt x="491359" y="501869"/>
                      <a:pt x="454573" y="583324"/>
                    </a:cubicBezTo>
                    <a:cubicBezTo>
                      <a:pt x="417787" y="664779"/>
                      <a:pt x="365234" y="740979"/>
                      <a:pt x="296917" y="819807"/>
                    </a:cubicBezTo>
                    <a:cubicBezTo>
                      <a:pt x="228600" y="898635"/>
                      <a:pt x="89338" y="998483"/>
                      <a:pt x="44669" y="1056290"/>
                    </a:cubicBezTo>
                    <a:cubicBezTo>
                      <a:pt x="0" y="1114097"/>
                      <a:pt x="10511" y="1116724"/>
                      <a:pt x="28904" y="1166648"/>
                    </a:cubicBezTo>
                    <a:cubicBezTo>
                      <a:pt x="47297" y="1216572"/>
                      <a:pt x="107732" y="1366345"/>
                      <a:pt x="155028" y="1355835"/>
                    </a:cubicBezTo>
                    <a:cubicBezTo>
                      <a:pt x="202324" y="1345325"/>
                      <a:pt x="239111" y="1171903"/>
                      <a:pt x="312683" y="1103586"/>
                    </a:cubicBezTo>
                    <a:cubicBezTo>
                      <a:pt x="386255" y="1035269"/>
                      <a:pt x="488731" y="977462"/>
                      <a:pt x="596462" y="945931"/>
                    </a:cubicBezTo>
                    <a:cubicBezTo>
                      <a:pt x="704193" y="914400"/>
                      <a:pt x="869731" y="919655"/>
                      <a:pt x="959069" y="914400"/>
                    </a:cubicBezTo>
                    <a:cubicBezTo>
                      <a:pt x="1048407" y="909145"/>
                      <a:pt x="1064173" y="896007"/>
                      <a:pt x="1132490" y="914400"/>
                    </a:cubicBezTo>
                    <a:cubicBezTo>
                      <a:pt x="1200807" y="932793"/>
                      <a:pt x="1295401" y="972207"/>
                      <a:pt x="1368973" y="1024759"/>
                    </a:cubicBezTo>
                    <a:cubicBezTo>
                      <a:pt x="1442545" y="1077311"/>
                      <a:pt x="1573924" y="1229711"/>
                      <a:pt x="1573924" y="1229711"/>
                    </a:cubicBezTo>
                    <a:cubicBezTo>
                      <a:pt x="1623848" y="1279635"/>
                      <a:pt x="1634358" y="1324304"/>
                      <a:pt x="1668517" y="1324304"/>
                    </a:cubicBezTo>
                    <a:cubicBezTo>
                      <a:pt x="1702676" y="1324304"/>
                      <a:pt x="1763110" y="1263870"/>
                      <a:pt x="1778876" y="1229711"/>
                    </a:cubicBezTo>
                    <a:cubicBezTo>
                      <a:pt x="1794642" y="1195552"/>
                      <a:pt x="1810408" y="1192925"/>
                      <a:pt x="1763111" y="1119352"/>
                    </a:cubicBezTo>
                    <a:cubicBezTo>
                      <a:pt x="1715814" y="1045779"/>
                      <a:pt x="1558159" y="880241"/>
                      <a:pt x="1495097" y="788276"/>
                    </a:cubicBezTo>
                    <a:cubicBezTo>
                      <a:pt x="1432035" y="696311"/>
                      <a:pt x="1418897" y="646386"/>
                      <a:pt x="1384738" y="567559"/>
                    </a:cubicBezTo>
                    <a:cubicBezTo>
                      <a:pt x="1350579" y="488732"/>
                      <a:pt x="1319048" y="404648"/>
                      <a:pt x="1290145" y="331076"/>
                    </a:cubicBezTo>
                    <a:close/>
                  </a:path>
                </a:pathLst>
              </a:custGeom>
              <a:solidFill>
                <a:srgbClr val="FFFF00"/>
              </a:solidFill>
              <a:ln w="3810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Блок-схема: узел 12"/>
              <p:cNvSpPr/>
              <p:nvPr/>
            </p:nvSpPr>
            <p:spPr>
              <a:xfrm>
                <a:off x="927921" y="4929036"/>
                <a:ext cx="1451060" cy="1313469"/>
              </a:xfrm>
              <a:prstGeom prst="flowChartConnector">
                <a:avLst/>
              </a:prstGeom>
              <a:noFill/>
              <a:ln w="76200">
                <a:solidFill>
                  <a:srgbClr val="00000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ln w="57150">
                    <a:solidFill>
                      <a:prstClr val="white">
                        <a:lumMod val="75000"/>
                      </a:prstClr>
                    </a:solidFill>
                  </a:ln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Полилиния 13"/>
              <p:cNvSpPr/>
              <p:nvPr/>
            </p:nvSpPr>
            <p:spPr>
              <a:xfrm>
                <a:off x="2389035" y="4816135"/>
                <a:ext cx="789203" cy="803028"/>
              </a:xfrm>
              <a:custGeom>
                <a:avLst/>
                <a:gdLst>
                  <a:gd name="connsiteX0" fmla="*/ 0 w 788276"/>
                  <a:gd name="connsiteY0" fmla="*/ 804042 h 804042"/>
                  <a:gd name="connsiteX1" fmla="*/ 409904 w 788276"/>
                  <a:gd name="connsiteY1" fmla="*/ 599090 h 804042"/>
                  <a:gd name="connsiteX2" fmla="*/ 788276 w 788276"/>
                  <a:gd name="connsiteY2" fmla="*/ 0 h 804042"/>
                  <a:gd name="connsiteX3" fmla="*/ 788276 w 788276"/>
                  <a:gd name="connsiteY3" fmla="*/ 0 h 8040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88276" h="804042">
                    <a:moveTo>
                      <a:pt x="0" y="804042"/>
                    </a:moveTo>
                    <a:cubicBezTo>
                      <a:pt x="139262" y="768569"/>
                      <a:pt x="278525" y="733097"/>
                      <a:pt x="409904" y="599090"/>
                    </a:cubicBezTo>
                    <a:cubicBezTo>
                      <a:pt x="541283" y="465083"/>
                      <a:pt x="788276" y="0"/>
                      <a:pt x="788276" y="0"/>
                    </a:cubicBezTo>
                    <a:lnTo>
                      <a:pt x="788276" y="0"/>
                    </a:lnTo>
                  </a:path>
                </a:pathLst>
              </a:custGeom>
              <a:ln w="571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Полилиния 14"/>
              <p:cNvSpPr/>
              <p:nvPr/>
            </p:nvSpPr>
            <p:spPr>
              <a:xfrm>
                <a:off x="571022" y="5643016"/>
                <a:ext cx="363602" cy="709210"/>
              </a:xfrm>
              <a:custGeom>
                <a:avLst/>
                <a:gdLst>
                  <a:gd name="connsiteX0" fmla="*/ 362607 w 362607"/>
                  <a:gd name="connsiteY0" fmla="*/ 0 h 709448"/>
                  <a:gd name="connsiteX1" fmla="*/ 141890 w 362607"/>
                  <a:gd name="connsiteY1" fmla="*/ 236482 h 709448"/>
                  <a:gd name="connsiteX2" fmla="*/ 0 w 362607"/>
                  <a:gd name="connsiteY2" fmla="*/ 709448 h 709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62607" h="709448">
                    <a:moveTo>
                      <a:pt x="362607" y="0"/>
                    </a:moveTo>
                    <a:cubicBezTo>
                      <a:pt x="282466" y="59120"/>
                      <a:pt x="202325" y="118241"/>
                      <a:pt x="141890" y="236482"/>
                    </a:cubicBezTo>
                    <a:cubicBezTo>
                      <a:pt x="81456" y="354723"/>
                      <a:pt x="40728" y="532085"/>
                      <a:pt x="0" y="709448"/>
                    </a:cubicBezTo>
                  </a:path>
                </a:pathLst>
              </a:custGeom>
              <a:ln w="571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Полилиния 15"/>
              <p:cNvSpPr/>
              <p:nvPr/>
            </p:nvSpPr>
            <p:spPr>
              <a:xfrm>
                <a:off x="3071000" y="4642808"/>
                <a:ext cx="222853" cy="236934"/>
              </a:xfrm>
              <a:custGeom>
                <a:avLst/>
                <a:gdLst>
                  <a:gd name="connsiteX0" fmla="*/ 44669 w 331075"/>
                  <a:gd name="connsiteY0" fmla="*/ 257503 h 286406"/>
                  <a:gd name="connsiteX1" fmla="*/ 13138 w 331075"/>
                  <a:gd name="connsiteY1" fmla="*/ 36786 h 286406"/>
                  <a:gd name="connsiteX2" fmla="*/ 107731 w 331075"/>
                  <a:gd name="connsiteY2" fmla="*/ 36786 h 286406"/>
                  <a:gd name="connsiteX3" fmla="*/ 91965 w 331075"/>
                  <a:gd name="connsiteY3" fmla="*/ 147145 h 286406"/>
                  <a:gd name="connsiteX4" fmla="*/ 76200 w 331075"/>
                  <a:gd name="connsiteY4" fmla="*/ 210207 h 286406"/>
                  <a:gd name="connsiteX5" fmla="*/ 170793 w 331075"/>
                  <a:gd name="connsiteY5" fmla="*/ 84083 h 286406"/>
                  <a:gd name="connsiteX6" fmla="*/ 296917 w 331075"/>
                  <a:gd name="connsiteY6" fmla="*/ 5255 h 286406"/>
                  <a:gd name="connsiteX7" fmla="*/ 328448 w 331075"/>
                  <a:gd name="connsiteY7" fmla="*/ 99848 h 286406"/>
                  <a:gd name="connsiteX8" fmla="*/ 281152 w 331075"/>
                  <a:gd name="connsiteY8" fmla="*/ 210207 h 286406"/>
                  <a:gd name="connsiteX9" fmla="*/ 44669 w 331075"/>
                  <a:gd name="connsiteY9" fmla="*/ 257503 h 286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31075" h="286406">
                    <a:moveTo>
                      <a:pt x="44669" y="257503"/>
                    </a:moveTo>
                    <a:cubicBezTo>
                      <a:pt x="0" y="228600"/>
                      <a:pt x="2628" y="73572"/>
                      <a:pt x="13138" y="36786"/>
                    </a:cubicBezTo>
                    <a:cubicBezTo>
                      <a:pt x="23648" y="0"/>
                      <a:pt x="94593" y="18393"/>
                      <a:pt x="107731" y="36786"/>
                    </a:cubicBezTo>
                    <a:cubicBezTo>
                      <a:pt x="120869" y="55179"/>
                      <a:pt x="97220" y="118241"/>
                      <a:pt x="91965" y="147145"/>
                    </a:cubicBezTo>
                    <a:cubicBezTo>
                      <a:pt x="86710" y="176049"/>
                      <a:pt x="63062" y="220717"/>
                      <a:pt x="76200" y="210207"/>
                    </a:cubicBezTo>
                    <a:cubicBezTo>
                      <a:pt x="89338" y="199697"/>
                      <a:pt x="134007" y="118242"/>
                      <a:pt x="170793" y="84083"/>
                    </a:cubicBezTo>
                    <a:cubicBezTo>
                      <a:pt x="207579" y="49924"/>
                      <a:pt x="270641" y="2628"/>
                      <a:pt x="296917" y="5255"/>
                    </a:cubicBezTo>
                    <a:cubicBezTo>
                      <a:pt x="323193" y="7883"/>
                      <a:pt x="331075" y="65689"/>
                      <a:pt x="328448" y="99848"/>
                    </a:cubicBezTo>
                    <a:cubicBezTo>
                      <a:pt x="325821" y="134007"/>
                      <a:pt x="325821" y="186559"/>
                      <a:pt x="281152" y="210207"/>
                    </a:cubicBezTo>
                    <a:cubicBezTo>
                      <a:pt x="236483" y="233855"/>
                      <a:pt x="89338" y="286406"/>
                      <a:pt x="44669" y="257503"/>
                    </a:cubicBezTo>
                    <a:close/>
                  </a:path>
                </a:pathLst>
              </a:custGeom>
              <a:noFill/>
              <a:ln w="3810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Полилиния 16"/>
              <p:cNvSpPr/>
              <p:nvPr/>
            </p:nvSpPr>
            <p:spPr>
              <a:xfrm>
                <a:off x="428596" y="6286520"/>
                <a:ext cx="222051" cy="236329"/>
              </a:xfrm>
              <a:custGeom>
                <a:avLst/>
                <a:gdLst>
                  <a:gd name="connsiteX0" fmla="*/ 44669 w 331075"/>
                  <a:gd name="connsiteY0" fmla="*/ 257503 h 286406"/>
                  <a:gd name="connsiteX1" fmla="*/ 13138 w 331075"/>
                  <a:gd name="connsiteY1" fmla="*/ 36786 h 286406"/>
                  <a:gd name="connsiteX2" fmla="*/ 107731 w 331075"/>
                  <a:gd name="connsiteY2" fmla="*/ 36786 h 286406"/>
                  <a:gd name="connsiteX3" fmla="*/ 91965 w 331075"/>
                  <a:gd name="connsiteY3" fmla="*/ 147145 h 286406"/>
                  <a:gd name="connsiteX4" fmla="*/ 76200 w 331075"/>
                  <a:gd name="connsiteY4" fmla="*/ 210207 h 286406"/>
                  <a:gd name="connsiteX5" fmla="*/ 170793 w 331075"/>
                  <a:gd name="connsiteY5" fmla="*/ 84083 h 286406"/>
                  <a:gd name="connsiteX6" fmla="*/ 296917 w 331075"/>
                  <a:gd name="connsiteY6" fmla="*/ 5255 h 286406"/>
                  <a:gd name="connsiteX7" fmla="*/ 328448 w 331075"/>
                  <a:gd name="connsiteY7" fmla="*/ 99848 h 286406"/>
                  <a:gd name="connsiteX8" fmla="*/ 281152 w 331075"/>
                  <a:gd name="connsiteY8" fmla="*/ 210207 h 286406"/>
                  <a:gd name="connsiteX9" fmla="*/ 44669 w 331075"/>
                  <a:gd name="connsiteY9" fmla="*/ 257503 h 286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31075" h="286406">
                    <a:moveTo>
                      <a:pt x="44669" y="257503"/>
                    </a:moveTo>
                    <a:cubicBezTo>
                      <a:pt x="0" y="228600"/>
                      <a:pt x="2628" y="73572"/>
                      <a:pt x="13138" y="36786"/>
                    </a:cubicBezTo>
                    <a:cubicBezTo>
                      <a:pt x="23648" y="0"/>
                      <a:pt x="94593" y="18393"/>
                      <a:pt x="107731" y="36786"/>
                    </a:cubicBezTo>
                    <a:cubicBezTo>
                      <a:pt x="120869" y="55179"/>
                      <a:pt x="97220" y="118241"/>
                      <a:pt x="91965" y="147145"/>
                    </a:cubicBezTo>
                    <a:cubicBezTo>
                      <a:pt x="86710" y="176049"/>
                      <a:pt x="63062" y="220717"/>
                      <a:pt x="76200" y="210207"/>
                    </a:cubicBezTo>
                    <a:cubicBezTo>
                      <a:pt x="89338" y="199697"/>
                      <a:pt x="134007" y="118242"/>
                      <a:pt x="170793" y="84083"/>
                    </a:cubicBezTo>
                    <a:cubicBezTo>
                      <a:pt x="207579" y="49924"/>
                      <a:pt x="270641" y="2628"/>
                      <a:pt x="296917" y="5255"/>
                    </a:cubicBezTo>
                    <a:cubicBezTo>
                      <a:pt x="323193" y="7883"/>
                      <a:pt x="331075" y="65689"/>
                      <a:pt x="328448" y="99848"/>
                    </a:cubicBezTo>
                    <a:cubicBezTo>
                      <a:pt x="325821" y="134007"/>
                      <a:pt x="325821" y="186559"/>
                      <a:pt x="281152" y="210207"/>
                    </a:cubicBezTo>
                    <a:cubicBezTo>
                      <a:pt x="236483" y="233855"/>
                      <a:pt x="89338" y="286406"/>
                      <a:pt x="44669" y="257503"/>
                    </a:cubicBezTo>
                    <a:close/>
                  </a:path>
                </a:pathLst>
              </a:custGeom>
              <a:noFill/>
              <a:ln w="38100">
                <a:solidFill>
                  <a:srgbClr val="000000"/>
                </a:solidFill>
              </a:ln>
              <a:scene3d>
                <a:camera prst="orthographicFront">
                  <a:rot lat="0" lon="0" rev="11399999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Полилиния 17"/>
              <p:cNvSpPr/>
              <p:nvPr/>
            </p:nvSpPr>
            <p:spPr>
              <a:xfrm>
                <a:off x="1061969" y="6218653"/>
                <a:ext cx="341820" cy="407080"/>
              </a:xfrm>
              <a:custGeom>
                <a:avLst/>
                <a:gdLst>
                  <a:gd name="connsiteX0" fmla="*/ 270642 w 341587"/>
                  <a:gd name="connsiteY0" fmla="*/ 0 h 407276"/>
                  <a:gd name="connsiteX1" fmla="*/ 302173 w 341587"/>
                  <a:gd name="connsiteY1" fmla="*/ 346842 h 407276"/>
                  <a:gd name="connsiteX2" fmla="*/ 34159 w 341587"/>
                  <a:gd name="connsiteY2" fmla="*/ 362607 h 407276"/>
                  <a:gd name="connsiteX3" fmla="*/ 97221 w 341587"/>
                  <a:gd name="connsiteY3" fmla="*/ 268014 h 407276"/>
                  <a:gd name="connsiteX4" fmla="*/ 286407 w 341587"/>
                  <a:gd name="connsiteY4" fmla="*/ 299545 h 407276"/>
                  <a:gd name="connsiteX5" fmla="*/ 333704 w 341587"/>
                  <a:gd name="connsiteY5" fmla="*/ 315311 h 407276"/>
                  <a:gd name="connsiteX6" fmla="*/ 302173 w 341587"/>
                  <a:gd name="connsiteY6" fmla="*/ 299545 h 407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41587" h="407276">
                    <a:moveTo>
                      <a:pt x="270642" y="0"/>
                    </a:moveTo>
                    <a:cubicBezTo>
                      <a:pt x="306114" y="143204"/>
                      <a:pt x="341587" y="286408"/>
                      <a:pt x="302173" y="346842"/>
                    </a:cubicBezTo>
                    <a:cubicBezTo>
                      <a:pt x="262759" y="407276"/>
                      <a:pt x="68318" y="375745"/>
                      <a:pt x="34159" y="362607"/>
                    </a:cubicBezTo>
                    <a:cubicBezTo>
                      <a:pt x="0" y="349469"/>
                      <a:pt x="55180" y="278524"/>
                      <a:pt x="97221" y="268014"/>
                    </a:cubicBezTo>
                    <a:cubicBezTo>
                      <a:pt x="139262" y="257504"/>
                      <a:pt x="246993" y="291662"/>
                      <a:pt x="286407" y="299545"/>
                    </a:cubicBezTo>
                    <a:cubicBezTo>
                      <a:pt x="325821" y="307428"/>
                      <a:pt x="331076" y="315311"/>
                      <a:pt x="333704" y="315311"/>
                    </a:cubicBezTo>
                    <a:cubicBezTo>
                      <a:pt x="336332" y="315311"/>
                      <a:pt x="319252" y="307428"/>
                      <a:pt x="302173" y="299545"/>
                    </a:cubicBezTo>
                  </a:path>
                </a:pathLst>
              </a:custGeom>
              <a:solidFill>
                <a:srgbClr val="00CC00"/>
              </a:solidFill>
              <a:ln w="571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Полилиния 18"/>
              <p:cNvSpPr/>
              <p:nvPr/>
            </p:nvSpPr>
            <p:spPr>
              <a:xfrm>
                <a:off x="1785918" y="6215082"/>
                <a:ext cx="341587" cy="407276"/>
              </a:xfrm>
              <a:custGeom>
                <a:avLst/>
                <a:gdLst>
                  <a:gd name="connsiteX0" fmla="*/ 270642 w 341587"/>
                  <a:gd name="connsiteY0" fmla="*/ 0 h 407276"/>
                  <a:gd name="connsiteX1" fmla="*/ 302173 w 341587"/>
                  <a:gd name="connsiteY1" fmla="*/ 346842 h 407276"/>
                  <a:gd name="connsiteX2" fmla="*/ 34159 w 341587"/>
                  <a:gd name="connsiteY2" fmla="*/ 362607 h 407276"/>
                  <a:gd name="connsiteX3" fmla="*/ 97221 w 341587"/>
                  <a:gd name="connsiteY3" fmla="*/ 268014 h 407276"/>
                  <a:gd name="connsiteX4" fmla="*/ 286407 w 341587"/>
                  <a:gd name="connsiteY4" fmla="*/ 299545 h 407276"/>
                  <a:gd name="connsiteX5" fmla="*/ 333704 w 341587"/>
                  <a:gd name="connsiteY5" fmla="*/ 315311 h 407276"/>
                  <a:gd name="connsiteX6" fmla="*/ 302173 w 341587"/>
                  <a:gd name="connsiteY6" fmla="*/ 299545 h 407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41587" h="407276">
                    <a:moveTo>
                      <a:pt x="270642" y="0"/>
                    </a:moveTo>
                    <a:cubicBezTo>
                      <a:pt x="306114" y="143204"/>
                      <a:pt x="341587" y="286408"/>
                      <a:pt x="302173" y="346842"/>
                    </a:cubicBezTo>
                    <a:cubicBezTo>
                      <a:pt x="262759" y="407276"/>
                      <a:pt x="68318" y="375745"/>
                      <a:pt x="34159" y="362607"/>
                    </a:cubicBezTo>
                    <a:cubicBezTo>
                      <a:pt x="0" y="349469"/>
                      <a:pt x="55180" y="278524"/>
                      <a:pt x="97221" y="268014"/>
                    </a:cubicBezTo>
                    <a:cubicBezTo>
                      <a:pt x="139262" y="257504"/>
                      <a:pt x="246993" y="291662"/>
                      <a:pt x="286407" y="299545"/>
                    </a:cubicBezTo>
                    <a:cubicBezTo>
                      <a:pt x="325821" y="307428"/>
                      <a:pt x="331076" y="315311"/>
                      <a:pt x="333704" y="315311"/>
                    </a:cubicBezTo>
                    <a:cubicBezTo>
                      <a:pt x="336332" y="315311"/>
                      <a:pt x="319252" y="307428"/>
                      <a:pt x="302173" y="299545"/>
                    </a:cubicBezTo>
                  </a:path>
                </a:pathLst>
              </a:custGeom>
              <a:solidFill>
                <a:srgbClr val="00CC00"/>
              </a:solidFill>
              <a:ln w="57150">
                <a:solidFill>
                  <a:srgbClr val="000000"/>
                </a:solidFill>
              </a:ln>
              <a:scene3d>
                <a:camera prst="orthographicFront">
                  <a:rot lat="0" lon="10200000" rev="0"/>
                </a:camera>
                <a:lightRig rig="threePt" dir="t"/>
              </a:scene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" name="Хорда 8"/>
            <p:cNvSpPr/>
            <p:nvPr/>
          </p:nvSpPr>
          <p:spPr>
            <a:xfrm rot="6614313">
              <a:off x="1096925" y="6260803"/>
              <a:ext cx="380048" cy="623319"/>
            </a:xfrm>
            <a:prstGeom prst="chord">
              <a:avLst/>
            </a:prstGeom>
            <a:solidFill>
              <a:srgbClr val="00B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0" name="Хорда 9"/>
            <p:cNvSpPr/>
            <p:nvPr/>
          </p:nvSpPr>
          <p:spPr>
            <a:xfrm rot="4561332" flipV="1">
              <a:off x="1989620" y="6273951"/>
              <a:ext cx="427753" cy="606563"/>
            </a:xfrm>
            <a:prstGeom prst="chord">
              <a:avLst>
                <a:gd name="adj1" fmla="val 3748785"/>
                <a:gd name="adj2" fmla="val 16200000"/>
              </a:avLst>
            </a:prstGeom>
            <a:solidFill>
              <a:srgbClr val="00B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67544" y="260648"/>
            <a:ext cx="8352928" cy="633670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3" name="Группа 23"/>
          <p:cNvGrpSpPr>
            <a:grpSpLocks noGrp="1"/>
          </p:cNvGrpSpPr>
          <p:nvPr>
            <p:ph idx="1"/>
          </p:nvPr>
        </p:nvGrpSpPr>
        <p:grpSpPr bwMode="auto">
          <a:xfrm>
            <a:off x="323528" y="404664"/>
            <a:ext cx="3384376" cy="2880320"/>
            <a:chOff x="571472" y="4071942"/>
            <a:chExt cx="2865257" cy="2719167"/>
          </a:xfrm>
        </p:grpSpPr>
        <p:grpSp>
          <p:nvGrpSpPr>
            <p:cNvPr id="4" name="Группа 55"/>
            <p:cNvGrpSpPr>
              <a:grpSpLocks/>
            </p:cNvGrpSpPr>
            <p:nvPr/>
          </p:nvGrpSpPr>
          <p:grpSpPr bwMode="auto">
            <a:xfrm>
              <a:off x="571472" y="4071942"/>
              <a:ext cx="2865257" cy="2553791"/>
              <a:chOff x="428596" y="4071942"/>
              <a:chExt cx="2865257" cy="2553791"/>
            </a:xfrm>
          </p:grpSpPr>
          <p:sp>
            <p:nvSpPr>
              <p:cNvPr id="11" name="WordArt 12"/>
              <p:cNvSpPr>
                <a:spLocks noChangeArrowheads="1" noChangeShapeType="1" noTextEdit="1"/>
              </p:cNvSpPr>
              <p:nvPr/>
            </p:nvSpPr>
            <p:spPr bwMode="auto">
              <a:xfrm>
                <a:off x="1144910" y="5143129"/>
                <a:ext cx="1128738" cy="1001477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1400" b="1" kern="10" dirty="0" smtClean="0">
                    <a:ln w="38100">
                      <a:solidFill>
                        <a:srgbClr val="4F81BD"/>
                      </a:solidFill>
                      <a:round/>
                      <a:headEnd/>
                      <a:tailEnd/>
                    </a:ln>
                    <a:solidFill>
                      <a:srgbClr val="00B050"/>
                    </a:solidFill>
                    <a:latin typeface="Arial"/>
                    <a:cs typeface="Arial"/>
                  </a:rPr>
                  <a:t>[</a:t>
                </a:r>
                <a:r>
                  <a:rPr lang="ru-RU" sz="1400" b="1" kern="10" dirty="0" err="1" smtClean="0">
                    <a:ln w="38100">
                      <a:solidFill>
                        <a:srgbClr val="4F81BD"/>
                      </a:solidFill>
                      <a:round/>
                      <a:headEnd/>
                      <a:tailEnd/>
                    </a:ln>
                    <a:solidFill>
                      <a:srgbClr val="00B050"/>
                    </a:solidFill>
                    <a:latin typeface="Arial"/>
                    <a:cs typeface="Arial"/>
                  </a:rPr>
                  <a:t>й</a:t>
                </a:r>
                <a:r>
                  <a:rPr lang="ru-RU" sz="1400" b="1" kern="10" dirty="0" smtClean="0">
                    <a:ln w="38100">
                      <a:solidFill>
                        <a:srgbClr val="4F81BD"/>
                      </a:solidFill>
                      <a:round/>
                      <a:headEnd/>
                      <a:tailEnd/>
                    </a:ln>
                    <a:solidFill>
                      <a:srgbClr val="00B050"/>
                    </a:solidFill>
                    <a:latin typeface="Arial"/>
                    <a:cs typeface="Arial"/>
                  </a:rPr>
                  <a:t>`]</a:t>
                </a:r>
                <a:endParaRPr lang="ru-RU" sz="6000" b="1" kern="10" dirty="0">
                  <a:ln w="38100">
                    <a:solidFill>
                      <a:srgbClr val="4F81BD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" name="Полилиния 11"/>
              <p:cNvSpPr/>
              <p:nvPr/>
            </p:nvSpPr>
            <p:spPr>
              <a:xfrm>
                <a:off x="857547" y="4071942"/>
                <a:ext cx="1642077" cy="1284846"/>
              </a:xfrm>
              <a:custGeom>
                <a:avLst/>
                <a:gdLst>
                  <a:gd name="connsiteX0" fmla="*/ 1290145 w 1810408"/>
                  <a:gd name="connsiteY0" fmla="*/ 331076 h 1366345"/>
                  <a:gd name="connsiteX1" fmla="*/ 1211317 w 1810408"/>
                  <a:gd name="connsiteY1" fmla="*/ 126124 h 1366345"/>
                  <a:gd name="connsiteX2" fmla="*/ 1100959 w 1810408"/>
                  <a:gd name="connsiteY2" fmla="*/ 31531 h 1366345"/>
                  <a:gd name="connsiteX3" fmla="*/ 896007 w 1810408"/>
                  <a:gd name="connsiteY3" fmla="*/ 0 h 1366345"/>
                  <a:gd name="connsiteX4" fmla="*/ 738352 w 1810408"/>
                  <a:gd name="connsiteY4" fmla="*/ 31531 h 1366345"/>
                  <a:gd name="connsiteX5" fmla="*/ 612228 w 1810408"/>
                  <a:gd name="connsiteY5" fmla="*/ 126124 h 1366345"/>
                  <a:gd name="connsiteX6" fmla="*/ 517635 w 1810408"/>
                  <a:gd name="connsiteY6" fmla="*/ 331076 h 1366345"/>
                  <a:gd name="connsiteX7" fmla="*/ 454573 w 1810408"/>
                  <a:gd name="connsiteY7" fmla="*/ 583324 h 1366345"/>
                  <a:gd name="connsiteX8" fmla="*/ 296917 w 1810408"/>
                  <a:gd name="connsiteY8" fmla="*/ 819807 h 1366345"/>
                  <a:gd name="connsiteX9" fmla="*/ 44669 w 1810408"/>
                  <a:gd name="connsiteY9" fmla="*/ 1056290 h 1366345"/>
                  <a:gd name="connsiteX10" fmla="*/ 28904 w 1810408"/>
                  <a:gd name="connsiteY10" fmla="*/ 1166648 h 1366345"/>
                  <a:gd name="connsiteX11" fmla="*/ 155028 w 1810408"/>
                  <a:gd name="connsiteY11" fmla="*/ 1355835 h 1366345"/>
                  <a:gd name="connsiteX12" fmla="*/ 312683 w 1810408"/>
                  <a:gd name="connsiteY12" fmla="*/ 1103586 h 1366345"/>
                  <a:gd name="connsiteX13" fmla="*/ 596462 w 1810408"/>
                  <a:gd name="connsiteY13" fmla="*/ 945931 h 1366345"/>
                  <a:gd name="connsiteX14" fmla="*/ 959069 w 1810408"/>
                  <a:gd name="connsiteY14" fmla="*/ 914400 h 1366345"/>
                  <a:gd name="connsiteX15" fmla="*/ 1132490 w 1810408"/>
                  <a:gd name="connsiteY15" fmla="*/ 914400 h 1366345"/>
                  <a:gd name="connsiteX16" fmla="*/ 1368973 w 1810408"/>
                  <a:gd name="connsiteY16" fmla="*/ 1024759 h 1366345"/>
                  <a:gd name="connsiteX17" fmla="*/ 1573924 w 1810408"/>
                  <a:gd name="connsiteY17" fmla="*/ 1229711 h 1366345"/>
                  <a:gd name="connsiteX18" fmla="*/ 1668517 w 1810408"/>
                  <a:gd name="connsiteY18" fmla="*/ 1324304 h 1366345"/>
                  <a:gd name="connsiteX19" fmla="*/ 1778876 w 1810408"/>
                  <a:gd name="connsiteY19" fmla="*/ 1229711 h 1366345"/>
                  <a:gd name="connsiteX20" fmla="*/ 1763111 w 1810408"/>
                  <a:gd name="connsiteY20" fmla="*/ 1119352 h 1366345"/>
                  <a:gd name="connsiteX21" fmla="*/ 1495097 w 1810408"/>
                  <a:gd name="connsiteY21" fmla="*/ 788276 h 1366345"/>
                  <a:gd name="connsiteX22" fmla="*/ 1384738 w 1810408"/>
                  <a:gd name="connsiteY22" fmla="*/ 567559 h 1366345"/>
                  <a:gd name="connsiteX23" fmla="*/ 1290145 w 1810408"/>
                  <a:gd name="connsiteY23" fmla="*/ 331076 h 1366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810408" h="1366345">
                    <a:moveTo>
                      <a:pt x="1290145" y="331076"/>
                    </a:moveTo>
                    <a:cubicBezTo>
                      <a:pt x="1261242" y="257504"/>
                      <a:pt x="1242848" y="176048"/>
                      <a:pt x="1211317" y="126124"/>
                    </a:cubicBezTo>
                    <a:cubicBezTo>
                      <a:pt x="1179786" y="76200"/>
                      <a:pt x="1153511" y="52552"/>
                      <a:pt x="1100959" y="31531"/>
                    </a:cubicBezTo>
                    <a:cubicBezTo>
                      <a:pt x="1048407" y="10510"/>
                      <a:pt x="956441" y="0"/>
                      <a:pt x="896007" y="0"/>
                    </a:cubicBezTo>
                    <a:cubicBezTo>
                      <a:pt x="835573" y="0"/>
                      <a:pt x="785648" y="10510"/>
                      <a:pt x="738352" y="31531"/>
                    </a:cubicBezTo>
                    <a:cubicBezTo>
                      <a:pt x="691056" y="52552"/>
                      <a:pt x="649014" y="76200"/>
                      <a:pt x="612228" y="126124"/>
                    </a:cubicBezTo>
                    <a:cubicBezTo>
                      <a:pt x="575442" y="176048"/>
                      <a:pt x="543911" y="254876"/>
                      <a:pt x="517635" y="331076"/>
                    </a:cubicBezTo>
                    <a:cubicBezTo>
                      <a:pt x="491359" y="407276"/>
                      <a:pt x="491359" y="501869"/>
                      <a:pt x="454573" y="583324"/>
                    </a:cubicBezTo>
                    <a:cubicBezTo>
                      <a:pt x="417787" y="664779"/>
                      <a:pt x="365234" y="740979"/>
                      <a:pt x="296917" y="819807"/>
                    </a:cubicBezTo>
                    <a:cubicBezTo>
                      <a:pt x="228600" y="898635"/>
                      <a:pt x="89338" y="998483"/>
                      <a:pt x="44669" y="1056290"/>
                    </a:cubicBezTo>
                    <a:cubicBezTo>
                      <a:pt x="0" y="1114097"/>
                      <a:pt x="10511" y="1116724"/>
                      <a:pt x="28904" y="1166648"/>
                    </a:cubicBezTo>
                    <a:cubicBezTo>
                      <a:pt x="47297" y="1216572"/>
                      <a:pt x="107732" y="1366345"/>
                      <a:pt x="155028" y="1355835"/>
                    </a:cubicBezTo>
                    <a:cubicBezTo>
                      <a:pt x="202324" y="1345325"/>
                      <a:pt x="239111" y="1171903"/>
                      <a:pt x="312683" y="1103586"/>
                    </a:cubicBezTo>
                    <a:cubicBezTo>
                      <a:pt x="386255" y="1035269"/>
                      <a:pt x="488731" y="977462"/>
                      <a:pt x="596462" y="945931"/>
                    </a:cubicBezTo>
                    <a:cubicBezTo>
                      <a:pt x="704193" y="914400"/>
                      <a:pt x="869731" y="919655"/>
                      <a:pt x="959069" y="914400"/>
                    </a:cubicBezTo>
                    <a:cubicBezTo>
                      <a:pt x="1048407" y="909145"/>
                      <a:pt x="1064173" y="896007"/>
                      <a:pt x="1132490" y="914400"/>
                    </a:cubicBezTo>
                    <a:cubicBezTo>
                      <a:pt x="1200807" y="932793"/>
                      <a:pt x="1295401" y="972207"/>
                      <a:pt x="1368973" y="1024759"/>
                    </a:cubicBezTo>
                    <a:cubicBezTo>
                      <a:pt x="1442545" y="1077311"/>
                      <a:pt x="1573924" y="1229711"/>
                      <a:pt x="1573924" y="1229711"/>
                    </a:cubicBezTo>
                    <a:cubicBezTo>
                      <a:pt x="1623848" y="1279635"/>
                      <a:pt x="1634358" y="1324304"/>
                      <a:pt x="1668517" y="1324304"/>
                    </a:cubicBezTo>
                    <a:cubicBezTo>
                      <a:pt x="1702676" y="1324304"/>
                      <a:pt x="1763110" y="1263870"/>
                      <a:pt x="1778876" y="1229711"/>
                    </a:cubicBezTo>
                    <a:cubicBezTo>
                      <a:pt x="1794642" y="1195552"/>
                      <a:pt x="1810408" y="1192925"/>
                      <a:pt x="1763111" y="1119352"/>
                    </a:cubicBezTo>
                    <a:cubicBezTo>
                      <a:pt x="1715814" y="1045779"/>
                      <a:pt x="1558159" y="880241"/>
                      <a:pt x="1495097" y="788276"/>
                    </a:cubicBezTo>
                    <a:cubicBezTo>
                      <a:pt x="1432035" y="696311"/>
                      <a:pt x="1418897" y="646386"/>
                      <a:pt x="1384738" y="567559"/>
                    </a:cubicBezTo>
                    <a:cubicBezTo>
                      <a:pt x="1350579" y="488732"/>
                      <a:pt x="1319048" y="404648"/>
                      <a:pt x="1290145" y="331076"/>
                    </a:cubicBezTo>
                    <a:close/>
                  </a:path>
                </a:pathLst>
              </a:custGeom>
              <a:solidFill>
                <a:srgbClr val="FFFF00"/>
              </a:solidFill>
              <a:ln w="3810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Блок-схема: узел 12"/>
              <p:cNvSpPr/>
              <p:nvPr/>
            </p:nvSpPr>
            <p:spPr>
              <a:xfrm>
                <a:off x="927921" y="4929036"/>
                <a:ext cx="1451060" cy="1313469"/>
              </a:xfrm>
              <a:prstGeom prst="flowChartConnector">
                <a:avLst/>
              </a:prstGeom>
              <a:noFill/>
              <a:ln w="76200">
                <a:solidFill>
                  <a:srgbClr val="00000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ln w="57150">
                    <a:solidFill>
                      <a:prstClr val="white">
                        <a:lumMod val="75000"/>
                      </a:prstClr>
                    </a:solidFill>
                  </a:ln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Полилиния 13"/>
              <p:cNvSpPr/>
              <p:nvPr/>
            </p:nvSpPr>
            <p:spPr>
              <a:xfrm>
                <a:off x="2389035" y="4816135"/>
                <a:ext cx="789203" cy="803028"/>
              </a:xfrm>
              <a:custGeom>
                <a:avLst/>
                <a:gdLst>
                  <a:gd name="connsiteX0" fmla="*/ 0 w 788276"/>
                  <a:gd name="connsiteY0" fmla="*/ 804042 h 804042"/>
                  <a:gd name="connsiteX1" fmla="*/ 409904 w 788276"/>
                  <a:gd name="connsiteY1" fmla="*/ 599090 h 804042"/>
                  <a:gd name="connsiteX2" fmla="*/ 788276 w 788276"/>
                  <a:gd name="connsiteY2" fmla="*/ 0 h 804042"/>
                  <a:gd name="connsiteX3" fmla="*/ 788276 w 788276"/>
                  <a:gd name="connsiteY3" fmla="*/ 0 h 8040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88276" h="804042">
                    <a:moveTo>
                      <a:pt x="0" y="804042"/>
                    </a:moveTo>
                    <a:cubicBezTo>
                      <a:pt x="139262" y="768569"/>
                      <a:pt x="278525" y="733097"/>
                      <a:pt x="409904" y="599090"/>
                    </a:cubicBezTo>
                    <a:cubicBezTo>
                      <a:pt x="541283" y="465083"/>
                      <a:pt x="788276" y="0"/>
                      <a:pt x="788276" y="0"/>
                    </a:cubicBezTo>
                    <a:lnTo>
                      <a:pt x="788276" y="0"/>
                    </a:lnTo>
                  </a:path>
                </a:pathLst>
              </a:custGeom>
              <a:ln w="571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Полилиния 14"/>
              <p:cNvSpPr/>
              <p:nvPr/>
            </p:nvSpPr>
            <p:spPr>
              <a:xfrm>
                <a:off x="571022" y="5643016"/>
                <a:ext cx="363602" cy="709210"/>
              </a:xfrm>
              <a:custGeom>
                <a:avLst/>
                <a:gdLst>
                  <a:gd name="connsiteX0" fmla="*/ 362607 w 362607"/>
                  <a:gd name="connsiteY0" fmla="*/ 0 h 709448"/>
                  <a:gd name="connsiteX1" fmla="*/ 141890 w 362607"/>
                  <a:gd name="connsiteY1" fmla="*/ 236482 h 709448"/>
                  <a:gd name="connsiteX2" fmla="*/ 0 w 362607"/>
                  <a:gd name="connsiteY2" fmla="*/ 709448 h 709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62607" h="709448">
                    <a:moveTo>
                      <a:pt x="362607" y="0"/>
                    </a:moveTo>
                    <a:cubicBezTo>
                      <a:pt x="282466" y="59120"/>
                      <a:pt x="202325" y="118241"/>
                      <a:pt x="141890" y="236482"/>
                    </a:cubicBezTo>
                    <a:cubicBezTo>
                      <a:pt x="81456" y="354723"/>
                      <a:pt x="40728" y="532085"/>
                      <a:pt x="0" y="709448"/>
                    </a:cubicBezTo>
                  </a:path>
                </a:pathLst>
              </a:custGeom>
              <a:ln w="571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Полилиния 15"/>
              <p:cNvSpPr/>
              <p:nvPr/>
            </p:nvSpPr>
            <p:spPr>
              <a:xfrm>
                <a:off x="3071000" y="4642808"/>
                <a:ext cx="222853" cy="236934"/>
              </a:xfrm>
              <a:custGeom>
                <a:avLst/>
                <a:gdLst>
                  <a:gd name="connsiteX0" fmla="*/ 44669 w 331075"/>
                  <a:gd name="connsiteY0" fmla="*/ 257503 h 286406"/>
                  <a:gd name="connsiteX1" fmla="*/ 13138 w 331075"/>
                  <a:gd name="connsiteY1" fmla="*/ 36786 h 286406"/>
                  <a:gd name="connsiteX2" fmla="*/ 107731 w 331075"/>
                  <a:gd name="connsiteY2" fmla="*/ 36786 h 286406"/>
                  <a:gd name="connsiteX3" fmla="*/ 91965 w 331075"/>
                  <a:gd name="connsiteY3" fmla="*/ 147145 h 286406"/>
                  <a:gd name="connsiteX4" fmla="*/ 76200 w 331075"/>
                  <a:gd name="connsiteY4" fmla="*/ 210207 h 286406"/>
                  <a:gd name="connsiteX5" fmla="*/ 170793 w 331075"/>
                  <a:gd name="connsiteY5" fmla="*/ 84083 h 286406"/>
                  <a:gd name="connsiteX6" fmla="*/ 296917 w 331075"/>
                  <a:gd name="connsiteY6" fmla="*/ 5255 h 286406"/>
                  <a:gd name="connsiteX7" fmla="*/ 328448 w 331075"/>
                  <a:gd name="connsiteY7" fmla="*/ 99848 h 286406"/>
                  <a:gd name="connsiteX8" fmla="*/ 281152 w 331075"/>
                  <a:gd name="connsiteY8" fmla="*/ 210207 h 286406"/>
                  <a:gd name="connsiteX9" fmla="*/ 44669 w 331075"/>
                  <a:gd name="connsiteY9" fmla="*/ 257503 h 286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31075" h="286406">
                    <a:moveTo>
                      <a:pt x="44669" y="257503"/>
                    </a:moveTo>
                    <a:cubicBezTo>
                      <a:pt x="0" y="228600"/>
                      <a:pt x="2628" y="73572"/>
                      <a:pt x="13138" y="36786"/>
                    </a:cubicBezTo>
                    <a:cubicBezTo>
                      <a:pt x="23648" y="0"/>
                      <a:pt x="94593" y="18393"/>
                      <a:pt x="107731" y="36786"/>
                    </a:cubicBezTo>
                    <a:cubicBezTo>
                      <a:pt x="120869" y="55179"/>
                      <a:pt x="97220" y="118241"/>
                      <a:pt x="91965" y="147145"/>
                    </a:cubicBezTo>
                    <a:cubicBezTo>
                      <a:pt x="86710" y="176049"/>
                      <a:pt x="63062" y="220717"/>
                      <a:pt x="76200" y="210207"/>
                    </a:cubicBezTo>
                    <a:cubicBezTo>
                      <a:pt x="89338" y="199697"/>
                      <a:pt x="134007" y="118242"/>
                      <a:pt x="170793" y="84083"/>
                    </a:cubicBezTo>
                    <a:cubicBezTo>
                      <a:pt x="207579" y="49924"/>
                      <a:pt x="270641" y="2628"/>
                      <a:pt x="296917" y="5255"/>
                    </a:cubicBezTo>
                    <a:cubicBezTo>
                      <a:pt x="323193" y="7883"/>
                      <a:pt x="331075" y="65689"/>
                      <a:pt x="328448" y="99848"/>
                    </a:cubicBezTo>
                    <a:cubicBezTo>
                      <a:pt x="325821" y="134007"/>
                      <a:pt x="325821" y="186559"/>
                      <a:pt x="281152" y="210207"/>
                    </a:cubicBezTo>
                    <a:cubicBezTo>
                      <a:pt x="236483" y="233855"/>
                      <a:pt x="89338" y="286406"/>
                      <a:pt x="44669" y="257503"/>
                    </a:cubicBezTo>
                    <a:close/>
                  </a:path>
                </a:pathLst>
              </a:custGeom>
              <a:noFill/>
              <a:ln w="3810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Полилиния 16"/>
              <p:cNvSpPr/>
              <p:nvPr/>
            </p:nvSpPr>
            <p:spPr>
              <a:xfrm>
                <a:off x="428596" y="6286520"/>
                <a:ext cx="222051" cy="236329"/>
              </a:xfrm>
              <a:custGeom>
                <a:avLst/>
                <a:gdLst>
                  <a:gd name="connsiteX0" fmla="*/ 44669 w 331075"/>
                  <a:gd name="connsiteY0" fmla="*/ 257503 h 286406"/>
                  <a:gd name="connsiteX1" fmla="*/ 13138 w 331075"/>
                  <a:gd name="connsiteY1" fmla="*/ 36786 h 286406"/>
                  <a:gd name="connsiteX2" fmla="*/ 107731 w 331075"/>
                  <a:gd name="connsiteY2" fmla="*/ 36786 h 286406"/>
                  <a:gd name="connsiteX3" fmla="*/ 91965 w 331075"/>
                  <a:gd name="connsiteY3" fmla="*/ 147145 h 286406"/>
                  <a:gd name="connsiteX4" fmla="*/ 76200 w 331075"/>
                  <a:gd name="connsiteY4" fmla="*/ 210207 h 286406"/>
                  <a:gd name="connsiteX5" fmla="*/ 170793 w 331075"/>
                  <a:gd name="connsiteY5" fmla="*/ 84083 h 286406"/>
                  <a:gd name="connsiteX6" fmla="*/ 296917 w 331075"/>
                  <a:gd name="connsiteY6" fmla="*/ 5255 h 286406"/>
                  <a:gd name="connsiteX7" fmla="*/ 328448 w 331075"/>
                  <a:gd name="connsiteY7" fmla="*/ 99848 h 286406"/>
                  <a:gd name="connsiteX8" fmla="*/ 281152 w 331075"/>
                  <a:gd name="connsiteY8" fmla="*/ 210207 h 286406"/>
                  <a:gd name="connsiteX9" fmla="*/ 44669 w 331075"/>
                  <a:gd name="connsiteY9" fmla="*/ 257503 h 286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31075" h="286406">
                    <a:moveTo>
                      <a:pt x="44669" y="257503"/>
                    </a:moveTo>
                    <a:cubicBezTo>
                      <a:pt x="0" y="228600"/>
                      <a:pt x="2628" y="73572"/>
                      <a:pt x="13138" y="36786"/>
                    </a:cubicBezTo>
                    <a:cubicBezTo>
                      <a:pt x="23648" y="0"/>
                      <a:pt x="94593" y="18393"/>
                      <a:pt x="107731" y="36786"/>
                    </a:cubicBezTo>
                    <a:cubicBezTo>
                      <a:pt x="120869" y="55179"/>
                      <a:pt x="97220" y="118241"/>
                      <a:pt x="91965" y="147145"/>
                    </a:cubicBezTo>
                    <a:cubicBezTo>
                      <a:pt x="86710" y="176049"/>
                      <a:pt x="63062" y="220717"/>
                      <a:pt x="76200" y="210207"/>
                    </a:cubicBezTo>
                    <a:cubicBezTo>
                      <a:pt x="89338" y="199697"/>
                      <a:pt x="134007" y="118242"/>
                      <a:pt x="170793" y="84083"/>
                    </a:cubicBezTo>
                    <a:cubicBezTo>
                      <a:pt x="207579" y="49924"/>
                      <a:pt x="270641" y="2628"/>
                      <a:pt x="296917" y="5255"/>
                    </a:cubicBezTo>
                    <a:cubicBezTo>
                      <a:pt x="323193" y="7883"/>
                      <a:pt x="331075" y="65689"/>
                      <a:pt x="328448" y="99848"/>
                    </a:cubicBezTo>
                    <a:cubicBezTo>
                      <a:pt x="325821" y="134007"/>
                      <a:pt x="325821" y="186559"/>
                      <a:pt x="281152" y="210207"/>
                    </a:cubicBezTo>
                    <a:cubicBezTo>
                      <a:pt x="236483" y="233855"/>
                      <a:pt x="89338" y="286406"/>
                      <a:pt x="44669" y="257503"/>
                    </a:cubicBezTo>
                    <a:close/>
                  </a:path>
                </a:pathLst>
              </a:custGeom>
              <a:noFill/>
              <a:ln w="38100">
                <a:solidFill>
                  <a:srgbClr val="000000"/>
                </a:solidFill>
              </a:ln>
              <a:scene3d>
                <a:camera prst="orthographicFront">
                  <a:rot lat="0" lon="0" rev="11399999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Полилиния 17"/>
              <p:cNvSpPr/>
              <p:nvPr/>
            </p:nvSpPr>
            <p:spPr>
              <a:xfrm>
                <a:off x="1061969" y="6218653"/>
                <a:ext cx="341820" cy="407080"/>
              </a:xfrm>
              <a:custGeom>
                <a:avLst/>
                <a:gdLst>
                  <a:gd name="connsiteX0" fmla="*/ 270642 w 341587"/>
                  <a:gd name="connsiteY0" fmla="*/ 0 h 407276"/>
                  <a:gd name="connsiteX1" fmla="*/ 302173 w 341587"/>
                  <a:gd name="connsiteY1" fmla="*/ 346842 h 407276"/>
                  <a:gd name="connsiteX2" fmla="*/ 34159 w 341587"/>
                  <a:gd name="connsiteY2" fmla="*/ 362607 h 407276"/>
                  <a:gd name="connsiteX3" fmla="*/ 97221 w 341587"/>
                  <a:gd name="connsiteY3" fmla="*/ 268014 h 407276"/>
                  <a:gd name="connsiteX4" fmla="*/ 286407 w 341587"/>
                  <a:gd name="connsiteY4" fmla="*/ 299545 h 407276"/>
                  <a:gd name="connsiteX5" fmla="*/ 333704 w 341587"/>
                  <a:gd name="connsiteY5" fmla="*/ 315311 h 407276"/>
                  <a:gd name="connsiteX6" fmla="*/ 302173 w 341587"/>
                  <a:gd name="connsiteY6" fmla="*/ 299545 h 407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41587" h="407276">
                    <a:moveTo>
                      <a:pt x="270642" y="0"/>
                    </a:moveTo>
                    <a:cubicBezTo>
                      <a:pt x="306114" y="143204"/>
                      <a:pt x="341587" y="286408"/>
                      <a:pt x="302173" y="346842"/>
                    </a:cubicBezTo>
                    <a:cubicBezTo>
                      <a:pt x="262759" y="407276"/>
                      <a:pt x="68318" y="375745"/>
                      <a:pt x="34159" y="362607"/>
                    </a:cubicBezTo>
                    <a:cubicBezTo>
                      <a:pt x="0" y="349469"/>
                      <a:pt x="55180" y="278524"/>
                      <a:pt x="97221" y="268014"/>
                    </a:cubicBezTo>
                    <a:cubicBezTo>
                      <a:pt x="139262" y="257504"/>
                      <a:pt x="246993" y="291662"/>
                      <a:pt x="286407" y="299545"/>
                    </a:cubicBezTo>
                    <a:cubicBezTo>
                      <a:pt x="325821" y="307428"/>
                      <a:pt x="331076" y="315311"/>
                      <a:pt x="333704" y="315311"/>
                    </a:cubicBezTo>
                    <a:cubicBezTo>
                      <a:pt x="336332" y="315311"/>
                      <a:pt x="319252" y="307428"/>
                      <a:pt x="302173" y="299545"/>
                    </a:cubicBezTo>
                  </a:path>
                </a:pathLst>
              </a:custGeom>
              <a:solidFill>
                <a:srgbClr val="00CC00"/>
              </a:solidFill>
              <a:ln w="571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Полилиния 18"/>
              <p:cNvSpPr/>
              <p:nvPr/>
            </p:nvSpPr>
            <p:spPr>
              <a:xfrm>
                <a:off x="1785918" y="6215082"/>
                <a:ext cx="341587" cy="407276"/>
              </a:xfrm>
              <a:custGeom>
                <a:avLst/>
                <a:gdLst>
                  <a:gd name="connsiteX0" fmla="*/ 270642 w 341587"/>
                  <a:gd name="connsiteY0" fmla="*/ 0 h 407276"/>
                  <a:gd name="connsiteX1" fmla="*/ 302173 w 341587"/>
                  <a:gd name="connsiteY1" fmla="*/ 346842 h 407276"/>
                  <a:gd name="connsiteX2" fmla="*/ 34159 w 341587"/>
                  <a:gd name="connsiteY2" fmla="*/ 362607 h 407276"/>
                  <a:gd name="connsiteX3" fmla="*/ 97221 w 341587"/>
                  <a:gd name="connsiteY3" fmla="*/ 268014 h 407276"/>
                  <a:gd name="connsiteX4" fmla="*/ 286407 w 341587"/>
                  <a:gd name="connsiteY4" fmla="*/ 299545 h 407276"/>
                  <a:gd name="connsiteX5" fmla="*/ 333704 w 341587"/>
                  <a:gd name="connsiteY5" fmla="*/ 315311 h 407276"/>
                  <a:gd name="connsiteX6" fmla="*/ 302173 w 341587"/>
                  <a:gd name="connsiteY6" fmla="*/ 299545 h 407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41587" h="407276">
                    <a:moveTo>
                      <a:pt x="270642" y="0"/>
                    </a:moveTo>
                    <a:cubicBezTo>
                      <a:pt x="306114" y="143204"/>
                      <a:pt x="341587" y="286408"/>
                      <a:pt x="302173" y="346842"/>
                    </a:cubicBezTo>
                    <a:cubicBezTo>
                      <a:pt x="262759" y="407276"/>
                      <a:pt x="68318" y="375745"/>
                      <a:pt x="34159" y="362607"/>
                    </a:cubicBezTo>
                    <a:cubicBezTo>
                      <a:pt x="0" y="349469"/>
                      <a:pt x="55180" y="278524"/>
                      <a:pt x="97221" y="268014"/>
                    </a:cubicBezTo>
                    <a:cubicBezTo>
                      <a:pt x="139262" y="257504"/>
                      <a:pt x="246993" y="291662"/>
                      <a:pt x="286407" y="299545"/>
                    </a:cubicBezTo>
                    <a:cubicBezTo>
                      <a:pt x="325821" y="307428"/>
                      <a:pt x="331076" y="315311"/>
                      <a:pt x="333704" y="315311"/>
                    </a:cubicBezTo>
                    <a:cubicBezTo>
                      <a:pt x="336332" y="315311"/>
                      <a:pt x="319252" y="307428"/>
                      <a:pt x="302173" y="299545"/>
                    </a:cubicBezTo>
                  </a:path>
                </a:pathLst>
              </a:custGeom>
              <a:solidFill>
                <a:srgbClr val="00CC00"/>
              </a:solidFill>
              <a:ln w="57150">
                <a:solidFill>
                  <a:srgbClr val="000000"/>
                </a:solidFill>
              </a:ln>
              <a:scene3d>
                <a:camera prst="orthographicFront">
                  <a:rot lat="0" lon="10200000" rev="0"/>
                </a:camera>
                <a:lightRig rig="threePt" dir="t"/>
              </a:scene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" name="Хорда 8"/>
            <p:cNvSpPr/>
            <p:nvPr/>
          </p:nvSpPr>
          <p:spPr>
            <a:xfrm rot="6614313">
              <a:off x="1096925" y="6260803"/>
              <a:ext cx="380048" cy="623319"/>
            </a:xfrm>
            <a:prstGeom prst="chord">
              <a:avLst/>
            </a:prstGeom>
            <a:solidFill>
              <a:srgbClr val="00B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0" name="Хорда 9"/>
            <p:cNvSpPr/>
            <p:nvPr/>
          </p:nvSpPr>
          <p:spPr>
            <a:xfrm rot="4561332" flipV="1">
              <a:off x="1989620" y="6273951"/>
              <a:ext cx="427753" cy="606563"/>
            </a:xfrm>
            <a:prstGeom prst="chord">
              <a:avLst>
                <a:gd name="adj1" fmla="val 3748785"/>
                <a:gd name="adj2" fmla="val 16200000"/>
              </a:avLst>
            </a:prstGeom>
            <a:solidFill>
              <a:srgbClr val="00B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</p:grpSp>
      <p:sp>
        <p:nvSpPr>
          <p:cNvPr id="20" name="AutoShape 16"/>
          <p:cNvSpPr>
            <a:spLocks noChangeArrowheads="1"/>
          </p:cNvSpPr>
          <p:nvPr/>
        </p:nvSpPr>
        <p:spPr bwMode="auto">
          <a:xfrm>
            <a:off x="4067944" y="836712"/>
            <a:ext cx="4242196" cy="1296144"/>
          </a:xfrm>
          <a:prstGeom prst="cloudCallout">
            <a:avLst>
              <a:gd name="adj1" fmla="val -77981"/>
              <a:gd name="adj2" fmla="val 3532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sz="3200" dirty="0" smtClean="0">
                <a:solidFill>
                  <a:srgbClr val="9BBB59">
                    <a:lumMod val="50000"/>
                  </a:srgbClr>
                </a:solidFill>
                <a:latin typeface="Arial Black" pitchFamily="34" charset="0"/>
              </a:rPr>
              <a:t>Согласный</a:t>
            </a:r>
            <a:endParaRPr lang="ru-RU" sz="3200" dirty="0">
              <a:solidFill>
                <a:srgbClr val="9BBB59">
                  <a:lumMod val="50000"/>
                </a:srgbClr>
              </a:solidFill>
              <a:latin typeface="Arial Black" pitchFamily="34" charset="0"/>
            </a:endParaRPr>
          </a:p>
          <a:p>
            <a:pPr algn="ctr">
              <a:defRPr/>
            </a:pPr>
            <a:r>
              <a:rPr lang="ru-RU" sz="3200" dirty="0" smtClean="0">
                <a:solidFill>
                  <a:srgbClr val="9BBB59">
                    <a:lumMod val="50000"/>
                  </a:srgbClr>
                </a:solidFill>
                <a:latin typeface="Arial Black" pitchFamily="34" charset="0"/>
              </a:rPr>
              <a:t> </a:t>
            </a:r>
            <a:endParaRPr lang="ru-RU" sz="3200" dirty="0">
              <a:solidFill>
                <a:srgbClr val="9BBB59">
                  <a:lumMod val="50000"/>
                </a:srgbClr>
              </a:solidFill>
              <a:latin typeface="Arial Black" pitchFamily="34" charset="0"/>
            </a:endParaRPr>
          </a:p>
          <a:p>
            <a:pPr algn="ctr">
              <a:defRPr/>
            </a:pPr>
            <a:endParaRPr lang="ru-RU" sz="3200" dirty="0">
              <a:solidFill>
                <a:prstClr val="white"/>
              </a:solidFill>
            </a:endParaRPr>
          </a:p>
        </p:txBody>
      </p:sp>
      <p:grpSp>
        <p:nvGrpSpPr>
          <p:cNvPr id="6" name="Группа 37"/>
          <p:cNvGrpSpPr>
            <a:grpSpLocks/>
          </p:cNvGrpSpPr>
          <p:nvPr/>
        </p:nvGrpSpPr>
        <p:grpSpPr bwMode="auto">
          <a:xfrm>
            <a:off x="5004048" y="4005064"/>
            <a:ext cx="3672408" cy="2633861"/>
            <a:chOff x="5000628" y="4572008"/>
            <a:chExt cx="2579505" cy="2066611"/>
          </a:xfrm>
        </p:grpSpPr>
        <p:grpSp>
          <p:nvGrpSpPr>
            <p:cNvPr id="7" name="Группа 51"/>
            <p:cNvGrpSpPr>
              <a:grpSpLocks/>
            </p:cNvGrpSpPr>
            <p:nvPr/>
          </p:nvGrpSpPr>
          <p:grpSpPr bwMode="auto">
            <a:xfrm>
              <a:off x="5000628" y="4572008"/>
              <a:ext cx="2579505" cy="2066611"/>
              <a:chOff x="2000232" y="4214818"/>
              <a:chExt cx="2579505" cy="2066611"/>
            </a:xfrm>
          </p:grpSpPr>
          <p:grpSp>
            <p:nvGrpSpPr>
              <p:cNvPr id="8" name="Группа 42"/>
              <p:cNvGrpSpPr>
                <a:grpSpLocks/>
              </p:cNvGrpSpPr>
              <p:nvPr/>
            </p:nvGrpSpPr>
            <p:grpSpPr bwMode="auto">
              <a:xfrm>
                <a:off x="2000232" y="4214818"/>
                <a:ext cx="2579505" cy="1907885"/>
                <a:chOff x="2928926" y="4500570"/>
                <a:chExt cx="2579505" cy="1907885"/>
              </a:xfrm>
            </p:grpSpPr>
            <p:sp>
              <p:nvSpPr>
                <p:cNvPr id="27" name="Блок-схема: узел 26"/>
                <p:cNvSpPr/>
                <p:nvPr/>
              </p:nvSpPr>
              <p:spPr>
                <a:xfrm>
                  <a:off x="3500386" y="4714850"/>
                  <a:ext cx="1449285" cy="1314250"/>
                </a:xfrm>
                <a:prstGeom prst="flowChartConnector">
                  <a:avLst/>
                </a:prstGeom>
                <a:noFill/>
                <a:ln w="76200">
                  <a:solidFill>
                    <a:srgbClr val="000000"/>
                  </a:solidFill>
                </a:ln>
              </p:spPr>
              <p:style>
                <a:lnRef idx="2">
                  <a:schemeClr val="dk1"/>
                </a:lnRef>
                <a:fillRef idx="1">
                  <a:schemeClr val="lt1"/>
                </a:fillRef>
                <a:effectRef idx="0">
                  <a:schemeClr val="dk1"/>
                </a:effectRef>
                <a:fontRef idx="minor">
                  <a:schemeClr val="dk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ln w="57150">
                      <a:solidFill>
                        <a:prstClr val="white">
                          <a:lumMod val="75000"/>
                        </a:prstClr>
                      </a:solidFill>
                    </a:ln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28" name="Полилиния 27"/>
                <p:cNvSpPr/>
                <p:nvPr/>
              </p:nvSpPr>
              <p:spPr>
                <a:xfrm>
                  <a:off x="2928926" y="4500570"/>
                  <a:ext cx="222051" cy="236329"/>
                </a:xfrm>
                <a:custGeom>
                  <a:avLst/>
                  <a:gdLst>
                    <a:gd name="connsiteX0" fmla="*/ 44669 w 331075"/>
                    <a:gd name="connsiteY0" fmla="*/ 257503 h 286406"/>
                    <a:gd name="connsiteX1" fmla="*/ 13138 w 331075"/>
                    <a:gd name="connsiteY1" fmla="*/ 36786 h 286406"/>
                    <a:gd name="connsiteX2" fmla="*/ 107731 w 331075"/>
                    <a:gd name="connsiteY2" fmla="*/ 36786 h 286406"/>
                    <a:gd name="connsiteX3" fmla="*/ 91965 w 331075"/>
                    <a:gd name="connsiteY3" fmla="*/ 147145 h 286406"/>
                    <a:gd name="connsiteX4" fmla="*/ 76200 w 331075"/>
                    <a:gd name="connsiteY4" fmla="*/ 210207 h 286406"/>
                    <a:gd name="connsiteX5" fmla="*/ 170793 w 331075"/>
                    <a:gd name="connsiteY5" fmla="*/ 84083 h 286406"/>
                    <a:gd name="connsiteX6" fmla="*/ 296917 w 331075"/>
                    <a:gd name="connsiteY6" fmla="*/ 5255 h 286406"/>
                    <a:gd name="connsiteX7" fmla="*/ 328448 w 331075"/>
                    <a:gd name="connsiteY7" fmla="*/ 99848 h 286406"/>
                    <a:gd name="connsiteX8" fmla="*/ 281152 w 331075"/>
                    <a:gd name="connsiteY8" fmla="*/ 210207 h 286406"/>
                    <a:gd name="connsiteX9" fmla="*/ 44669 w 331075"/>
                    <a:gd name="connsiteY9" fmla="*/ 257503 h 2864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31075" h="286406">
                      <a:moveTo>
                        <a:pt x="44669" y="257503"/>
                      </a:moveTo>
                      <a:cubicBezTo>
                        <a:pt x="0" y="228600"/>
                        <a:pt x="2628" y="73572"/>
                        <a:pt x="13138" y="36786"/>
                      </a:cubicBezTo>
                      <a:cubicBezTo>
                        <a:pt x="23648" y="0"/>
                        <a:pt x="94593" y="18393"/>
                        <a:pt x="107731" y="36786"/>
                      </a:cubicBezTo>
                      <a:cubicBezTo>
                        <a:pt x="120869" y="55179"/>
                        <a:pt x="97220" y="118241"/>
                        <a:pt x="91965" y="147145"/>
                      </a:cubicBezTo>
                      <a:cubicBezTo>
                        <a:pt x="86710" y="176049"/>
                        <a:pt x="63062" y="220717"/>
                        <a:pt x="76200" y="210207"/>
                      </a:cubicBezTo>
                      <a:cubicBezTo>
                        <a:pt x="89338" y="199697"/>
                        <a:pt x="134007" y="118242"/>
                        <a:pt x="170793" y="84083"/>
                      </a:cubicBezTo>
                      <a:cubicBezTo>
                        <a:pt x="207579" y="49924"/>
                        <a:pt x="270641" y="2628"/>
                        <a:pt x="296917" y="5255"/>
                      </a:cubicBezTo>
                      <a:cubicBezTo>
                        <a:pt x="323193" y="7883"/>
                        <a:pt x="331075" y="65689"/>
                        <a:pt x="328448" y="99848"/>
                      </a:cubicBezTo>
                      <a:cubicBezTo>
                        <a:pt x="325821" y="134007"/>
                        <a:pt x="325821" y="186559"/>
                        <a:pt x="281152" y="210207"/>
                      </a:cubicBezTo>
                      <a:cubicBezTo>
                        <a:pt x="236483" y="233855"/>
                        <a:pt x="89338" y="286406"/>
                        <a:pt x="44669" y="257503"/>
                      </a:cubicBezTo>
                      <a:close/>
                    </a:path>
                  </a:pathLst>
                </a:custGeom>
                <a:noFill/>
                <a:ln w="38100">
                  <a:solidFill>
                    <a:srgbClr val="000000"/>
                  </a:solidFill>
                </a:ln>
                <a:scene3d>
                  <a:camera prst="orthographicFront">
                    <a:rot lat="0" lon="9900000" rev="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29" name="Полилиния 28"/>
                <p:cNvSpPr/>
                <p:nvPr/>
              </p:nvSpPr>
              <p:spPr>
                <a:xfrm>
                  <a:off x="5286380" y="6000768"/>
                  <a:ext cx="222051" cy="236329"/>
                </a:xfrm>
                <a:custGeom>
                  <a:avLst/>
                  <a:gdLst>
                    <a:gd name="connsiteX0" fmla="*/ 44669 w 331075"/>
                    <a:gd name="connsiteY0" fmla="*/ 257503 h 286406"/>
                    <a:gd name="connsiteX1" fmla="*/ 13138 w 331075"/>
                    <a:gd name="connsiteY1" fmla="*/ 36786 h 286406"/>
                    <a:gd name="connsiteX2" fmla="*/ 107731 w 331075"/>
                    <a:gd name="connsiteY2" fmla="*/ 36786 h 286406"/>
                    <a:gd name="connsiteX3" fmla="*/ 91965 w 331075"/>
                    <a:gd name="connsiteY3" fmla="*/ 147145 h 286406"/>
                    <a:gd name="connsiteX4" fmla="*/ 76200 w 331075"/>
                    <a:gd name="connsiteY4" fmla="*/ 210207 h 286406"/>
                    <a:gd name="connsiteX5" fmla="*/ 170793 w 331075"/>
                    <a:gd name="connsiteY5" fmla="*/ 84083 h 286406"/>
                    <a:gd name="connsiteX6" fmla="*/ 296917 w 331075"/>
                    <a:gd name="connsiteY6" fmla="*/ 5255 h 286406"/>
                    <a:gd name="connsiteX7" fmla="*/ 328448 w 331075"/>
                    <a:gd name="connsiteY7" fmla="*/ 99848 h 286406"/>
                    <a:gd name="connsiteX8" fmla="*/ 281152 w 331075"/>
                    <a:gd name="connsiteY8" fmla="*/ 210207 h 286406"/>
                    <a:gd name="connsiteX9" fmla="*/ 44669 w 331075"/>
                    <a:gd name="connsiteY9" fmla="*/ 257503 h 28640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</a:cxnLst>
                  <a:rect l="l" t="t" r="r" b="b"/>
                  <a:pathLst>
                    <a:path w="331075" h="286406">
                      <a:moveTo>
                        <a:pt x="44669" y="257503"/>
                      </a:moveTo>
                      <a:cubicBezTo>
                        <a:pt x="0" y="228600"/>
                        <a:pt x="2628" y="73572"/>
                        <a:pt x="13138" y="36786"/>
                      </a:cubicBezTo>
                      <a:cubicBezTo>
                        <a:pt x="23648" y="0"/>
                        <a:pt x="94593" y="18393"/>
                        <a:pt x="107731" y="36786"/>
                      </a:cubicBezTo>
                      <a:cubicBezTo>
                        <a:pt x="120869" y="55179"/>
                        <a:pt x="97220" y="118241"/>
                        <a:pt x="91965" y="147145"/>
                      </a:cubicBezTo>
                      <a:cubicBezTo>
                        <a:pt x="86710" y="176049"/>
                        <a:pt x="63062" y="220717"/>
                        <a:pt x="76200" y="210207"/>
                      </a:cubicBezTo>
                      <a:cubicBezTo>
                        <a:pt x="89338" y="199697"/>
                        <a:pt x="134007" y="118242"/>
                        <a:pt x="170793" y="84083"/>
                      </a:cubicBezTo>
                      <a:cubicBezTo>
                        <a:pt x="207579" y="49924"/>
                        <a:pt x="270641" y="2628"/>
                        <a:pt x="296917" y="5255"/>
                      </a:cubicBezTo>
                      <a:cubicBezTo>
                        <a:pt x="323193" y="7883"/>
                        <a:pt x="331075" y="65689"/>
                        <a:pt x="328448" y="99848"/>
                      </a:cubicBezTo>
                      <a:cubicBezTo>
                        <a:pt x="325821" y="134007"/>
                        <a:pt x="325821" y="186559"/>
                        <a:pt x="281152" y="210207"/>
                      </a:cubicBezTo>
                      <a:cubicBezTo>
                        <a:pt x="236483" y="233855"/>
                        <a:pt x="89338" y="286406"/>
                        <a:pt x="44669" y="257503"/>
                      </a:cubicBezTo>
                      <a:close/>
                    </a:path>
                  </a:pathLst>
                </a:custGeom>
                <a:noFill/>
                <a:ln w="38100">
                  <a:solidFill>
                    <a:srgbClr val="000000"/>
                  </a:solidFill>
                </a:ln>
                <a:scene3d>
                  <a:camera prst="orthographicFront">
                    <a:rot lat="204291" lon="11983164" rev="10235520"/>
                  </a:camera>
                  <a:lightRig rig="threePt" dir="t"/>
                </a:scene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prstClr val="white"/>
                    </a:solidFill>
                  </a:endParaRPr>
                </a:p>
              </p:txBody>
            </p:sp>
            <p:sp>
              <p:nvSpPr>
                <p:cNvPr id="30" name="Полилиния 29"/>
                <p:cNvSpPr/>
                <p:nvPr/>
              </p:nvSpPr>
              <p:spPr>
                <a:xfrm>
                  <a:off x="3714683" y="6000530"/>
                  <a:ext cx="341289" cy="407925"/>
                </a:xfrm>
                <a:custGeom>
                  <a:avLst/>
                  <a:gdLst>
                    <a:gd name="connsiteX0" fmla="*/ 270642 w 341587"/>
                    <a:gd name="connsiteY0" fmla="*/ 0 h 407276"/>
                    <a:gd name="connsiteX1" fmla="*/ 302173 w 341587"/>
                    <a:gd name="connsiteY1" fmla="*/ 346842 h 407276"/>
                    <a:gd name="connsiteX2" fmla="*/ 34159 w 341587"/>
                    <a:gd name="connsiteY2" fmla="*/ 362607 h 407276"/>
                    <a:gd name="connsiteX3" fmla="*/ 97221 w 341587"/>
                    <a:gd name="connsiteY3" fmla="*/ 268014 h 407276"/>
                    <a:gd name="connsiteX4" fmla="*/ 286407 w 341587"/>
                    <a:gd name="connsiteY4" fmla="*/ 299545 h 407276"/>
                    <a:gd name="connsiteX5" fmla="*/ 333704 w 341587"/>
                    <a:gd name="connsiteY5" fmla="*/ 315311 h 407276"/>
                    <a:gd name="connsiteX6" fmla="*/ 302173 w 341587"/>
                    <a:gd name="connsiteY6" fmla="*/ 299545 h 4072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41587" h="407276">
                      <a:moveTo>
                        <a:pt x="270642" y="0"/>
                      </a:moveTo>
                      <a:cubicBezTo>
                        <a:pt x="306114" y="143204"/>
                        <a:pt x="341587" y="286408"/>
                        <a:pt x="302173" y="346842"/>
                      </a:cubicBezTo>
                      <a:cubicBezTo>
                        <a:pt x="262759" y="407276"/>
                        <a:pt x="68318" y="375745"/>
                        <a:pt x="34159" y="362607"/>
                      </a:cubicBezTo>
                      <a:cubicBezTo>
                        <a:pt x="0" y="349469"/>
                        <a:pt x="55180" y="278524"/>
                        <a:pt x="97221" y="268014"/>
                      </a:cubicBezTo>
                      <a:cubicBezTo>
                        <a:pt x="139262" y="257504"/>
                        <a:pt x="246993" y="291662"/>
                        <a:pt x="286407" y="299545"/>
                      </a:cubicBezTo>
                      <a:cubicBezTo>
                        <a:pt x="325821" y="307428"/>
                        <a:pt x="331076" y="315311"/>
                        <a:pt x="333704" y="315311"/>
                      </a:cubicBezTo>
                      <a:cubicBezTo>
                        <a:pt x="336332" y="315311"/>
                        <a:pt x="319252" y="307428"/>
                        <a:pt x="302173" y="299545"/>
                      </a:cubicBezTo>
                    </a:path>
                  </a:pathLst>
                </a:custGeom>
                <a:solidFill>
                  <a:srgbClr val="FF0000"/>
                </a:solidFill>
                <a:ln w="5715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1" name="Полилиния 30"/>
                <p:cNvSpPr/>
                <p:nvPr/>
              </p:nvSpPr>
              <p:spPr>
                <a:xfrm>
                  <a:off x="4357686" y="6000768"/>
                  <a:ext cx="341587" cy="407276"/>
                </a:xfrm>
                <a:custGeom>
                  <a:avLst/>
                  <a:gdLst>
                    <a:gd name="connsiteX0" fmla="*/ 270642 w 341587"/>
                    <a:gd name="connsiteY0" fmla="*/ 0 h 407276"/>
                    <a:gd name="connsiteX1" fmla="*/ 302173 w 341587"/>
                    <a:gd name="connsiteY1" fmla="*/ 346842 h 407276"/>
                    <a:gd name="connsiteX2" fmla="*/ 34159 w 341587"/>
                    <a:gd name="connsiteY2" fmla="*/ 362607 h 407276"/>
                    <a:gd name="connsiteX3" fmla="*/ 97221 w 341587"/>
                    <a:gd name="connsiteY3" fmla="*/ 268014 h 407276"/>
                    <a:gd name="connsiteX4" fmla="*/ 286407 w 341587"/>
                    <a:gd name="connsiteY4" fmla="*/ 299545 h 407276"/>
                    <a:gd name="connsiteX5" fmla="*/ 333704 w 341587"/>
                    <a:gd name="connsiteY5" fmla="*/ 315311 h 407276"/>
                    <a:gd name="connsiteX6" fmla="*/ 302173 w 341587"/>
                    <a:gd name="connsiteY6" fmla="*/ 299545 h 407276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</a:cxnLst>
                  <a:rect l="l" t="t" r="r" b="b"/>
                  <a:pathLst>
                    <a:path w="341587" h="407276">
                      <a:moveTo>
                        <a:pt x="270642" y="0"/>
                      </a:moveTo>
                      <a:cubicBezTo>
                        <a:pt x="306114" y="143204"/>
                        <a:pt x="341587" y="286408"/>
                        <a:pt x="302173" y="346842"/>
                      </a:cubicBezTo>
                      <a:cubicBezTo>
                        <a:pt x="262759" y="407276"/>
                        <a:pt x="68318" y="375745"/>
                        <a:pt x="34159" y="362607"/>
                      </a:cubicBezTo>
                      <a:cubicBezTo>
                        <a:pt x="0" y="349469"/>
                        <a:pt x="55180" y="278524"/>
                        <a:pt x="97221" y="268014"/>
                      </a:cubicBezTo>
                      <a:cubicBezTo>
                        <a:pt x="139262" y="257504"/>
                        <a:pt x="246993" y="291662"/>
                        <a:pt x="286407" y="299545"/>
                      </a:cubicBezTo>
                      <a:cubicBezTo>
                        <a:pt x="325821" y="307428"/>
                        <a:pt x="331076" y="315311"/>
                        <a:pt x="333704" y="315311"/>
                      </a:cubicBezTo>
                      <a:cubicBezTo>
                        <a:pt x="336332" y="315311"/>
                        <a:pt x="319252" y="307428"/>
                        <a:pt x="302173" y="299545"/>
                      </a:cubicBezTo>
                    </a:path>
                  </a:pathLst>
                </a:custGeom>
                <a:solidFill>
                  <a:srgbClr val="FF0000"/>
                </a:solidFill>
                <a:ln w="57150">
                  <a:solidFill>
                    <a:srgbClr val="000000"/>
                  </a:solidFill>
                </a:ln>
                <a:scene3d>
                  <a:camera prst="orthographicFront">
                    <a:rot lat="0" lon="10200000" rev="0"/>
                  </a:camera>
                  <a:lightRig rig="threePt" dir="t"/>
                </a:scene3d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2" name="Полилиния 31"/>
                <p:cNvSpPr/>
                <p:nvPr/>
              </p:nvSpPr>
              <p:spPr>
                <a:xfrm>
                  <a:off x="3071791" y="4643423"/>
                  <a:ext cx="409546" cy="852358"/>
                </a:xfrm>
                <a:custGeom>
                  <a:avLst/>
                  <a:gdLst>
                    <a:gd name="connsiteX0" fmla="*/ 409904 w 409904"/>
                    <a:gd name="connsiteY0" fmla="*/ 851338 h 851338"/>
                    <a:gd name="connsiteX1" fmla="*/ 110359 w 409904"/>
                    <a:gd name="connsiteY1" fmla="*/ 646386 h 851338"/>
                    <a:gd name="connsiteX2" fmla="*/ 0 w 409904"/>
                    <a:gd name="connsiteY2" fmla="*/ 0 h 851338"/>
                    <a:gd name="connsiteX3" fmla="*/ 0 w 409904"/>
                    <a:gd name="connsiteY3" fmla="*/ 0 h 851338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09904" h="851338">
                      <a:moveTo>
                        <a:pt x="409904" y="851338"/>
                      </a:moveTo>
                      <a:cubicBezTo>
                        <a:pt x="294290" y="819807"/>
                        <a:pt x="178676" y="788276"/>
                        <a:pt x="110359" y="646386"/>
                      </a:cubicBezTo>
                      <a:cubicBezTo>
                        <a:pt x="42042" y="504496"/>
                        <a:pt x="0" y="0"/>
                        <a:pt x="0" y="0"/>
                      </a:cubicBezTo>
                      <a:lnTo>
                        <a:pt x="0" y="0"/>
                      </a:lnTo>
                    </a:path>
                  </a:pathLst>
                </a:custGeom>
                <a:ln w="5715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  <p:sp>
              <p:nvSpPr>
                <p:cNvPr id="33" name="Полилиния 32"/>
                <p:cNvSpPr/>
                <p:nvPr/>
              </p:nvSpPr>
              <p:spPr>
                <a:xfrm>
                  <a:off x="4949670" y="5338643"/>
                  <a:ext cx="404784" cy="684109"/>
                </a:xfrm>
                <a:custGeom>
                  <a:avLst/>
                  <a:gdLst>
                    <a:gd name="connsiteX0" fmla="*/ 0 w 404649"/>
                    <a:gd name="connsiteY0" fmla="*/ 36786 h 683173"/>
                    <a:gd name="connsiteX1" fmla="*/ 220718 w 404649"/>
                    <a:gd name="connsiteY1" fmla="*/ 84083 h 683173"/>
                    <a:gd name="connsiteX2" fmla="*/ 378373 w 404649"/>
                    <a:gd name="connsiteY2" fmla="*/ 541283 h 683173"/>
                    <a:gd name="connsiteX3" fmla="*/ 378373 w 404649"/>
                    <a:gd name="connsiteY3" fmla="*/ 683173 h 683173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</a:cxnLst>
                  <a:rect l="l" t="t" r="r" b="b"/>
                  <a:pathLst>
                    <a:path w="404649" h="683173">
                      <a:moveTo>
                        <a:pt x="0" y="36786"/>
                      </a:moveTo>
                      <a:cubicBezTo>
                        <a:pt x="78828" y="18393"/>
                        <a:pt x="157656" y="0"/>
                        <a:pt x="220718" y="84083"/>
                      </a:cubicBezTo>
                      <a:cubicBezTo>
                        <a:pt x="283780" y="168166"/>
                        <a:pt x="352097" y="441435"/>
                        <a:pt x="378373" y="541283"/>
                      </a:cubicBezTo>
                      <a:cubicBezTo>
                        <a:pt x="404649" y="641131"/>
                        <a:pt x="391511" y="662152"/>
                        <a:pt x="378373" y="683173"/>
                      </a:cubicBezTo>
                    </a:path>
                  </a:pathLst>
                </a:custGeom>
                <a:ln w="57150">
                  <a:solidFill>
                    <a:srgbClr val="000000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ru-RU">
                    <a:solidFill>
                      <a:prstClr val="black"/>
                    </a:solidFill>
                  </a:endParaRPr>
                </a:p>
              </p:txBody>
            </p:sp>
          </p:grpSp>
          <p:sp>
            <p:nvSpPr>
              <p:cNvPr id="25" name="Хорда 24"/>
              <p:cNvSpPr/>
              <p:nvPr/>
            </p:nvSpPr>
            <p:spPr>
              <a:xfrm rot="4561332" flipV="1">
                <a:off x="3489219" y="5763958"/>
                <a:ext cx="428560" cy="606382"/>
              </a:xfrm>
              <a:prstGeom prst="chord">
                <a:avLst>
                  <a:gd name="adj1" fmla="val 3748785"/>
                  <a:gd name="adj2" fmla="val 16200000"/>
                </a:avLst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26" name="Хорда 25"/>
              <p:cNvSpPr/>
              <p:nvPr/>
            </p:nvSpPr>
            <p:spPr>
              <a:xfrm rot="6614313">
                <a:off x="2668538" y="5760783"/>
                <a:ext cx="379354" cy="623843"/>
              </a:xfrm>
              <a:prstGeom prst="chord">
                <a:avLst/>
              </a:prstGeom>
              <a:solidFill>
                <a:srgbClr val="FF0000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</p:grpSp>
        <p:sp>
          <p:nvSpPr>
            <p:cNvPr id="23" name="WordArt 12"/>
            <p:cNvSpPr>
              <a:spLocks noChangeArrowheads="1" noChangeShapeType="1" noTextEdit="1"/>
            </p:cNvSpPr>
            <p:nvPr/>
          </p:nvSpPr>
          <p:spPr bwMode="auto">
            <a:xfrm>
              <a:off x="5911042" y="5024006"/>
              <a:ext cx="770117" cy="787163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/>
              <a:r>
                <a:rPr lang="ru-RU" sz="6000" b="1" kern="10" dirty="0" smtClean="0">
                  <a:ln w="38100">
                    <a:solidFill>
                      <a:srgbClr val="CC0000"/>
                    </a:solidFill>
                    <a:round/>
                    <a:headEnd/>
                    <a:tailEnd/>
                  </a:ln>
                  <a:solidFill>
                    <a:srgbClr val="CC0000"/>
                  </a:solidFill>
                  <a:latin typeface="Arial"/>
                  <a:cs typeface="Arial"/>
                </a:rPr>
                <a:t>[и]</a:t>
              </a:r>
              <a:endParaRPr lang="ru-RU" sz="6000" b="1" kern="10" dirty="0">
                <a:ln w="38100">
                  <a:solidFill>
                    <a:srgbClr val="CC0000"/>
                  </a:solidFill>
                  <a:round/>
                  <a:headEnd/>
                  <a:tailEnd/>
                </a:ln>
                <a:solidFill>
                  <a:srgbClr val="CC0000"/>
                </a:solidFill>
                <a:latin typeface="Arial"/>
                <a:cs typeface="Arial"/>
              </a:endParaRPr>
            </a:p>
          </p:txBody>
        </p:sp>
      </p:grpSp>
      <p:sp>
        <p:nvSpPr>
          <p:cNvPr id="34" name="AutoShape 17"/>
          <p:cNvSpPr>
            <a:spLocks noChangeArrowheads="1"/>
          </p:cNvSpPr>
          <p:nvPr/>
        </p:nvSpPr>
        <p:spPr bwMode="auto">
          <a:xfrm>
            <a:off x="1547664" y="4581128"/>
            <a:ext cx="3672408" cy="1080120"/>
          </a:xfrm>
          <a:prstGeom prst="cloudCallout">
            <a:avLst>
              <a:gd name="adj1" fmla="val 73995"/>
              <a:gd name="adj2" fmla="val 21792"/>
            </a:avLst>
          </a:prstGeom>
          <a:solidFill>
            <a:srgbClr val="FF99FF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sz="2400" dirty="0">
                <a:solidFill>
                  <a:srgbClr val="0033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</a:t>
            </a:r>
            <a:r>
              <a:rPr lang="ru-RU" sz="3200" dirty="0" smtClean="0">
                <a:solidFill>
                  <a:srgbClr val="FF3300"/>
                </a:solidFill>
                <a:latin typeface="Arial Black" pitchFamily="34" charset="0"/>
              </a:rPr>
              <a:t>Гласный</a:t>
            </a:r>
            <a:endParaRPr lang="ru-RU" sz="3200" dirty="0">
              <a:solidFill>
                <a:srgbClr val="FF3300"/>
              </a:solidFill>
            </a:endParaRPr>
          </a:p>
        </p:txBody>
      </p:sp>
      <p:sp>
        <p:nvSpPr>
          <p:cNvPr id="35" name="Прямоугольник 34"/>
          <p:cNvSpPr/>
          <p:nvPr/>
        </p:nvSpPr>
        <p:spPr>
          <a:xfrm>
            <a:off x="2934250" y="2564904"/>
            <a:ext cx="349326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Различить!</a:t>
            </a:r>
            <a:endParaRPr lang="ru-RU" sz="54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611560" y="0"/>
            <a:ext cx="8352928" cy="6336704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black"/>
              </a:solidFill>
            </a:endParaRPr>
          </a:p>
        </p:txBody>
      </p:sp>
      <p:grpSp>
        <p:nvGrpSpPr>
          <p:cNvPr id="3" name="Группа 23"/>
          <p:cNvGrpSpPr>
            <a:grpSpLocks noGrp="1"/>
          </p:cNvGrpSpPr>
          <p:nvPr>
            <p:ph idx="1"/>
          </p:nvPr>
        </p:nvGrpSpPr>
        <p:grpSpPr bwMode="auto">
          <a:xfrm>
            <a:off x="323528" y="1844824"/>
            <a:ext cx="4608512" cy="4104456"/>
            <a:chOff x="571472" y="4071942"/>
            <a:chExt cx="2865257" cy="2719167"/>
          </a:xfrm>
        </p:grpSpPr>
        <p:grpSp>
          <p:nvGrpSpPr>
            <p:cNvPr id="4" name="Группа 55"/>
            <p:cNvGrpSpPr>
              <a:grpSpLocks/>
            </p:cNvGrpSpPr>
            <p:nvPr/>
          </p:nvGrpSpPr>
          <p:grpSpPr bwMode="auto">
            <a:xfrm>
              <a:off x="571472" y="4071942"/>
              <a:ext cx="2865257" cy="2553791"/>
              <a:chOff x="428596" y="4071942"/>
              <a:chExt cx="2865257" cy="2553791"/>
            </a:xfrm>
          </p:grpSpPr>
          <p:sp>
            <p:nvSpPr>
              <p:cNvPr id="11" name="WordArt 12"/>
              <p:cNvSpPr>
                <a:spLocks noChangeArrowheads="1" noChangeShapeType="1" noTextEdit="1"/>
              </p:cNvSpPr>
              <p:nvPr/>
            </p:nvSpPr>
            <p:spPr bwMode="auto">
              <a:xfrm>
                <a:off x="1144910" y="5143129"/>
                <a:ext cx="1128738" cy="1001477"/>
              </a:xfrm>
              <a:prstGeom prst="rect">
                <a:avLst/>
              </a:prstGeom>
            </p:spPr>
            <p:txBody>
              <a:bodyPr wrap="none" fromWordArt="1">
                <a:prstTxWarp prst="textPlain">
                  <a:avLst>
                    <a:gd name="adj" fmla="val 50000"/>
                  </a:avLst>
                </a:prstTxWarp>
              </a:bodyPr>
              <a:lstStyle/>
              <a:p>
                <a:pPr algn="ctr"/>
                <a:r>
                  <a:rPr lang="ru-RU" sz="1400" b="1" i="1" kern="10" dirty="0" smtClean="0">
                    <a:ln w="38100">
                      <a:solidFill>
                        <a:srgbClr val="4F81BD"/>
                      </a:solidFill>
                      <a:round/>
                      <a:headEnd/>
                      <a:tailEnd/>
                    </a:ln>
                    <a:solidFill>
                      <a:srgbClr val="00B050"/>
                    </a:solidFill>
                    <a:latin typeface="Arial"/>
                    <a:cs typeface="Arial"/>
                  </a:rPr>
                  <a:t>[</a:t>
                </a:r>
                <a:r>
                  <a:rPr lang="ru-RU" sz="1400" b="1" i="1" kern="10" dirty="0" err="1" smtClean="0">
                    <a:ln w="38100">
                      <a:solidFill>
                        <a:srgbClr val="4F81BD"/>
                      </a:solidFill>
                      <a:round/>
                      <a:headEnd/>
                      <a:tailEnd/>
                    </a:ln>
                    <a:solidFill>
                      <a:srgbClr val="00B050"/>
                    </a:solidFill>
                    <a:latin typeface="Arial"/>
                    <a:cs typeface="Arial"/>
                  </a:rPr>
                  <a:t>й</a:t>
                </a:r>
                <a:r>
                  <a:rPr lang="ru-RU" sz="1400" b="1" i="1" kern="10" dirty="0" smtClean="0">
                    <a:ln w="38100">
                      <a:solidFill>
                        <a:srgbClr val="4F81BD"/>
                      </a:solidFill>
                      <a:round/>
                      <a:headEnd/>
                      <a:tailEnd/>
                    </a:ln>
                    <a:solidFill>
                      <a:srgbClr val="00B050"/>
                    </a:solidFill>
                    <a:latin typeface="Arial"/>
                    <a:cs typeface="Arial"/>
                  </a:rPr>
                  <a:t>`]</a:t>
                </a:r>
                <a:endParaRPr lang="ru-RU" sz="6000" b="1" i="1" kern="10" dirty="0">
                  <a:ln w="38100">
                    <a:solidFill>
                      <a:srgbClr val="4F81BD"/>
                    </a:solidFill>
                    <a:round/>
                    <a:headEnd/>
                    <a:tailEnd/>
                  </a:ln>
                  <a:solidFill>
                    <a:srgbClr val="00B050"/>
                  </a:solidFill>
                  <a:latin typeface="Arial"/>
                  <a:cs typeface="Arial"/>
                </a:endParaRPr>
              </a:p>
            </p:txBody>
          </p:sp>
          <p:sp>
            <p:nvSpPr>
              <p:cNvPr id="12" name="Полилиния 11"/>
              <p:cNvSpPr/>
              <p:nvPr/>
            </p:nvSpPr>
            <p:spPr>
              <a:xfrm>
                <a:off x="857547" y="4071942"/>
                <a:ext cx="1642077" cy="1284846"/>
              </a:xfrm>
              <a:custGeom>
                <a:avLst/>
                <a:gdLst>
                  <a:gd name="connsiteX0" fmla="*/ 1290145 w 1810408"/>
                  <a:gd name="connsiteY0" fmla="*/ 331076 h 1366345"/>
                  <a:gd name="connsiteX1" fmla="*/ 1211317 w 1810408"/>
                  <a:gd name="connsiteY1" fmla="*/ 126124 h 1366345"/>
                  <a:gd name="connsiteX2" fmla="*/ 1100959 w 1810408"/>
                  <a:gd name="connsiteY2" fmla="*/ 31531 h 1366345"/>
                  <a:gd name="connsiteX3" fmla="*/ 896007 w 1810408"/>
                  <a:gd name="connsiteY3" fmla="*/ 0 h 1366345"/>
                  <a:gd name="connsiteX4" fmla="*/ 738352 w 1810408"/>
                  <a:gd name="connsiteY4" fmla="*/ 31531 h 1366345"/>
                  <a:gd name="connsiteX5" fmla="*/ 612228 w 1810408"/>
                  <a:gd name="connsiteY5" fmla="*/ 126124 h 1366345"/>
                  <a:gd name="connsiteX6" fmla="*/ 517635 w 1810408"/>
                  <a:gd name="connsiteY6" fmla="*/ 331076 h 1366345"/>
                  <a:gd name="connsiteX7" fmla="*/ 454573 w 1810408"/>
                  <a:gd name="connsiteY7" fmla="*/ 583324 h 1366345"/>
                  <a:gd name="connsiteX8" fmla="*/ 296917 w 1810408"/>
                  <a:gd name="connsiteY8" fmla="*/ 819807 h 1366345"/>
                  <a:gd name="connsiteX9" fmla="*/ 44669 w 1810408"/>
                  <a:gd name="connsiteY9" fmla="*/ 1056290 h 1366345"/>
                  <a:gd name="connsiteX10" fmla="*/ 28904 w 1810408"/>
                  <a:gd name="connsiteY10" fmla="*/ 1166648 h 1366345"/>
                  <a:gd name="connsiteX11" fmla="*/ 155028 w 1810408"/>
                  <a:gd name="connsiteY11" fmla="*/ 1355835 h 1366345"/>
                  <a:gd name="connsiteX12" fmla="*/ 312683 w 1810408"/>
                  <a:gd name="connsiteY12" fmla="*/ 1103586 h 1366345"/>
                  <a:gd name="connsiteX13" fmla="*/ 596462 w 1810408"/>
                  <a:gd name="connsiteY13" fmla="*/ 945931 h 1366345"/>
                  <a:gd name="connsiteX14" fmla="*/ 959069 w 1810408"/>
                  <a:gd name="connsiteY14" fmla="*/ 914400 h 1366345"/>
                  <a:gd name="connsiteX15" fmla="*/ 1132490 w 1810408"/>
                  <a:gd name="connsiteY15" fmla="*/ 914400 h 1366345"/>
                  <a:gd name="connsiteX16" fmla="*/ 1368973 w 1810408"/>
                  <a:gd name="connsiteY16" fmla="*/ 1024759 h 1366345"/>
                  <a:gd name="connsiteX17" fmla="*/ 1573924 w 1810408"/>
                  <a:gd name="connsiteY17" fmla="*/ 1229711 h 1366345"/>
                  <a:gd name="connsiteX18" fmla="*/ 1668517 w 1810408"/>
                  <a:gd name="connsiteY18" fmla="*/ 1324304 h 1366345"/>
                  <a:gd name="connsiteX19" fmla="*/ 1778876 w 1810408"/>
                  <a:gd name="connsiteY19" fmla="*/ 1229711 h 1366345"/>
                  <a:gd name="connsiteX20" fmla="*/ 1763111 w 1810408"/>
                  <a:gd name="connsiteY20" fmla="*/ 1119352 h 1366345"/>
                  <a:gd name="connsiteX21" fmla="*/ 1495097 w 1810408"/>
                  <a:gd name="connsiteY21" fmla="*/ 788276 h 1366345"/>
                  <a:gd name="connsiteX22" fmla="*/ 1384738 w 1810408"/>
                  <a:gd name="connsiteY22" fmla="*/ 567559 h 1366345"/>
                  <a:gd name="connsiteX23" fmla="*/ 1290145 w 1810408"/>
                  <a:gd name="connsiteY23" fmla="*/ 331076 h 136634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1810408" h="1366345">
                    <a:moveTo>
                      <a:pt x="1290145" y="331076"/>
                    </a:moveTo>
                    <a:cubicBezTo>
                      <a:pt x="1261242" y="257504"/>
                      <a:pt x="1242848" y="176048"/>
                      <a:pt x="1211317" y="126124"/>
                    </a:cubicBezTo>
                    <a:cubicBezTo>
                      <a:pt x="1179786" y="76200"/>
                      <a:pt x="1153511" y="52552"/>
                      <a:pt x="1100959" y="31531"/>
                    </a:cubicBezTo>
                    <a:cubicBezTo>
                      <a:pt x="1048407" y="10510"/>
                      <a:pt x="956441" y="0"/>
                      <a:pt x="896007" y="0"/>
                    </a:cubicBezTo>
                    <a:cubicBezTo>
                      <a:pt x="835573" y="0"/>
                      <a:pt x="785648" y="10510"/>
                      <a:pt x="738352" y="31531"/>
                    </a:cubicBezTo>
                    <a:cubicBezTo>
                      <a:pt x="691056" y="52552"/>
                      <a:pt x="649014" y="76200"/>
                      <a:pt x="612228" y="126124"/>
                    </a:cubicBezTo>
                    <a:cubicBezTo>
                      <a:pt x="575442" y="176048"/>
                      <a:pt x="543911" y="254876"/>
                      <a:pt x="517635" y="331076"/>
                    </a:cubicBezTo>
                    <a:cubicBezTo>
                      <a:pt x="491359" y="407276"/>
                      <a:pt x="491359" y="501869"/>
                      <a:pt x="454573" y="583324"/>
                    </a:cubicBezTo>
                    <a:cubicBezTo>
                      <a:pt x="417787" y="664779"/>
                      <a:pt x="365234" y="740979"/>
                      <a:pt x="296917" y="819807"/>
                    </a:cubicBezTo>
                    <a:cubicBezTo>
                      <a:pt x="228600" y="898635"/>
                      <a:pt x="89338" y="998483"/>
                      <a:pt x="44669" y="1056290"/>
                    </a:cubicBezTo>
                    <a:cubicBezTo>
                      <a:pt x="0" y="1114097"/>
                      <a:pt x="10511" y="1116724"/>
                      <a:pt x="28904" y="1166648"/>
                    </a:cubicBezTo>
                    <a:cubicBezTo>
                      <a:pt x="47297" y="1216572"/>
                      <a:pt x="107732" y="1366345"/>
                      <a:pt x="155028" y="1355835"/>
                    </a:cubicBezTo>
                    <a:cubicBezTo>
                      <a:pt x="202324" y="1345325"/>
                      <a:pt x="239111" y="1171903"/>
                      <a:pt x="312683" y="1103586"/>
                    </a:cubicBezTo>
                    <a:cubicBezTo>
                      <a:pt x="386255" y="1035269"/>
                      <a:pt x="488731" y="977462"/>
                      <a:pt x="596462" y="945931"/>
                    </a:cubicBezTo>
                    <a:cubicBezTo>
                      <a:pt x="704193" y="914400"/>
                      <a:pt x="869731" y="919655"/>
                      <a:pt x="959069" y="914400"/>
                    </a:cubicBezTo>
                    <a:cubicBezTo>
                      <a:pt x="1048407" y="909145"/>
                      <a:pt x="1064173" y="896007"/>
                      <a:pt x="1132490" y="914400"/>
                    </a:cubicBezTo>
                    <a:cubicBezTo>
                      <a:pt x="1200807" y="932793"/>
                      <a:pt x="1295401" y="972207"/>
                      <a:pt x="1368973" y="1024759"/>
                    </a:cubicBezTo>
                    <a:cubicBezTo>
                      <a:pt x="1442545" y="1077311"/>
                      <a:pt x="1573924" y="1229711"/>
                      <a:pt x="1573924" y="1229711"/>
                    </a:cubicBezTo>
                    <a:cubicBezTo>
                      <a:pt x="1623848" y="1279635"/>
                      <a:pt x="1634358" y="1324304"/>
                      <a:pt x="1668517" y="1324304"/>
                    </a:cubicBezTo>
                    <a:cubicBezTo>
                      <a:pt x="1702676" y="1324304"/>
                      <a:pt x="1763110" y="1263870"/>
                      <a:pt x="1778876" y="1229711"/>
                    </a:cubicBezTo>
                    <a:cubicBezTo>
                      <a:pt x="1794642" y="1195552"/>
                      <a:pt x="1810408" y="1192925"/>
                      <a:pt x="1763111" y="1119352"/>
                    </a:cubicBezTo>
                    <a:cubicBezTo>
                      <a:pt x="1715814" y="1045779"/>
                      <a:pt x="1558159" y="880241"/>
                      <a:pt x="1495097" y="788276"/>
                    </a:cubicBezTo>
                    <a:cubicBezTo>
                      <a:pt x="1432035" y="696311"/>
                      <a:pt x="1418897" y="646386"/>
                      <a:pt x="1384738" y="567559"/>
                    </a:cubicBezTo>
                    <a:cubicBezTo>
                      <a:pt x="1350579" y="488732"/>
                      <a:pt x="1319048" y="404648"/>
                      <a:pt x="1290145" y="331076"/>
                    </a:cubicBezTo>
                    <a:close/>
                  </a:path>
                </a:pathLst>
              </a:custGeom>
              <a:solidFill>
                <a:srgbClr val="FFFF00"/>
              </a:solidFill>
              <a:ln w="3810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3" name="Блок-схема: узел 12"/>
              <p:cNvSpPr/>
              <p:nvPr/>
            </p:nvSpPr>
            <p:spPr>
              <a:xfrm>
                <a:off x="927921" y="4929036"/>
                <a:ext cx="1451060" cy="1313469"/>
              </a:xfrm>
              <a:prstGeom prst="flowChartConnector">
                <a:avLst/>
              </a:prstGeom>
              <a:noFill/>
              <a:ln w="76200">
                <a:solidFill>
                  <a:srgbClr val="000000"/>
                </a:solidFill>
              </a:ln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ln w="57150">
                    <a:solidFill>
                      <a:prstClr val="white">
                        <a:lumMod val="75000"/>
                      </a:prstClr>
                    </a:solidFill>
                  </a:ln>
                  <a:solidFill>
                    <a:prstClr val="black"/>
                  </a:solidFill>
                </a:endParaRPr>
              </a:p>
            </p:txBody>
          </p:sp>
          <p:sp>
            <p:nvSpPr>
              <p:cNvPr id="14" name="Полилиния 13"/>
              <p:cNvSpPr/>
              <p:nvPr/>
            </p:nvSpPr>
            <p:spPr>
              <a:xfrm>
                <a:off x="2389035" y="4816135"/>
                <a:ext cx="789203" cy="803028"/>
              </a:xfrm>
              <a:custGeom>
                <a:avLst/>
                <a:gdLst>
                  <a:gd name="connsiteX0" fmla="*/ 0 w 788276"/>
                  <a:gd name="connsiteY0" fmla="*/ 804042 h 804042"/>
                  <a:gd name="connsiteX1" fmla="*/ 409904 w 788276"/>
                  <a:gd name="connsiteY1" fmla="*/ 599090 h 804042"/>
                  <a:gd name="connsiteX2" fmla="*/ 788276 w 788276"/>
                  <a:gd name="connsiteY2" fmla="*/ 0 h 804042"/>
                  <a:gd name="connsiteX3" fmla="*/ 788276 w 788276"/>
                  <a:gd name="connsiteY3" fmla="*/ 0 h 8040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788276" h="804042">
                    <a:moveTo>
                      <a:pt x="0" y="804042"/>
                    </a:moveTo>
                    <a:cubicBezTo>
                      <a:pt x="139262" y="768569"/>
                      <a:pt x="278525" y="733097"/>
                      <a:pt x="409904" y="599090"/>
                    </a:cubicBezTo>
                    <a:cubicBezTo>
                      <a:pt x="541283" y="465083"/>
                      <a:pt x="788276" y="0"/>
                      <a:pt x="788276" y="0"/>
                    </a:cubicBezTo>
                    <a:lnTo>
                      <a:pt x="788276" y="0"/>
                    </a:lnTo>
                  </a:path>
                </a:pathLst>
              </a:custGeom>
              <a:ln w="571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5" name="Полилиния 14"/>
              <p:cNvSpPr/>
              <p:nvPr/>
            </p:nvSpPr>
            <p:spPr>
              <a:xfrm>
                <a:off x="571022" y="5643016"/>
                <a:ext cx="363602" cy="709210"/>
              </a:xfrm>
              <a:custGeom>
                <a:avLst/>
                <a:gdLst>
                  <a:gd name="connsiteX0" fmla="*/ 362607 w 362607"/>
                  <a:gd name="connsiteY0" fmla="*/ 0 h 709448"/>
                  <a:gd name="connsiteX1" fmla="*/ 141890 w 362607"/>
                  <a:gd name="connsiteY1" fmla="*/ 236482 h 709448"/>
                  <a:gd name="connsiteX2" fmla="*/ 0 w 362607"/>
                  <a:gd name="connsiteY2" fmla="*/ 709448 h 70944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</a:cxnLst>
                <a:rect l="l" t="t" r="r" b="b"/>
                <a:pathLst>
                  <a:path w="362607" h="709448">
                    <a:moveTo>
                      <a:pt x="362607" y="0"/>
                    </a:moveTo>
                    <a:cubicBezTo>
                      <a:pt x="282466" y="59120"/>
                      <a:pt x="202325" y="118241"/>
                      <a:pt x="141890" y="236482"/>
                    </a:cubicBezTo>
                    <a:cubicBezTo>
                      <a:pt x="81456" y="354723"/>
                      <a:pt x="40728" y="532085"/>
                      <a:pt x="0" y="709448"/>
                    </a:cubicBezTo>
                  </a:path>
                </a:pathLst>
              </a:custGeom>
              <a:ln w="571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6" name="Полилиния 15"/>
              <p:cNvSpPr/>
              <p:nvPr/>
            </p:nvSpPr>
            <p:spPr>
              <a:xfrm>
                <a:off x="3071000" y="4642808"/>
                <a:ext cx="222853" cy="236934"/>
              </a:xfrm>
              <a:custGeom>
                <a:avLst/>
                <a:gdLst>
                  <a:gd name="connsiteX0" fmla="*/ 44669 w 331075"/>
                  <a:gd name="connsiteY0" fmla="*/ 257503 h 286406"/>
                  <a:gd name="connsiteX1" fmla="*/ 13138 w 331075"/>
                  <a:gd name="connsiteY1" fmla="*/ 36786 h 286406"/>
                  <a:gd name="connsiteX2" fmla="*/ 107731 w 331075"/>
                  <a:gd name="connsiteY2" fmla="*/ 36786 h 286406"/>
                  <a:gd name="connsiteX3" fmla="*/ 91965 w 331075"/>
                  <a:gd name="connsiteY3" fmla="*/ 147145 h 286406"/>
                  <a:gd name="connsiteX4" fmla="*/ 76200 w 331075"/>
                  <a:gd name="connsiteY4" fmla="*/ 210207 h 286406"/>
                  <a:gd name="connsiteX5" fmla="*/ 170793 w 331075"/>
                  <a:gd name="connsiteY5" fmla="*/ 84083 h 286406"/>
                  <a:gd name="connsiteX6" fmla="*/ 296917 w 331075"/>
                  <a:gd name="connsiteY6" fmla="*/ 5255 h 286406"/>
                  <a:gd name="connsiteX7" fmla="*/ 328448 w 331075"/>
                  <a:gd name="connsiteY7" fmla="*/ 99848 h 286406"/>
                  <a:gd name="connsiteX8" fmla="*/ 281152 w 331075"/>
                  <a:gd name="connsiteY8" fmla="*/ 210207 h 286406"/>
                  <a:gd name="connsiteX9" fmla="*/ 44669 w 331075"/>
                  <a:gd name="connsiteY9" fmla="*/ 257503 h 286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31075" h="286406">
                    <a:moveTo>
                      <a:pt x="44669" y="257503"/>
                    </a:moveTo>
                    <a:cubicBezTo>
                      <a:pt x="0" y="228600"/>
                      <a:pt x="2628" y="73572"/>
                      <a:pt x="13138" y="36786"/>
                    </a:cubicBezTo>
                    <a:cubicBezTo>
                      <a:pt x="23648" y="0"/>
                      <a:pt x="94593" y="18393"/>
                      <a:pt x="107731" y="36786"/>
                    </a:cubicBezTo>
                    <a:cubicBezTo>
                      <a:pt x="120869" y="55179"/>
                      <a:pt x="97220" y="118241"/>
                      <a:pt x="91965" y="147145"/>
                    </a:cubicBezTo>
                    <a:cubicBezTo>
                      <a:pt x="86710" y="176049"/>
                      <a:pt x="63062" y="220717"/>
                      <a:pt x="76200" y="210207"/>
                    </a:cubicBezTo>
                    <a:cubicBezTo>
                      <a:pt x="89338" y="199697"/>
                      <a:pt x="134007" y="118242"/>
                      <a:pt x="170793" y="84083"/>
                    </a:cubicBezTo>
                    <a:cubicBezTo>
                      <a:pt x="207579" y="49924"/>
                      <a:pt x="270641" y="2628"/>
                      <a:pt x="296917" y="5255"/>
                    </a:cubicBezTo>
                    <a:cubicBezTo>
                      <a:pt x="323193" y="7883"/>
                      <a:pt x="331075" y="65689"/>
                      <a:pt x="328448" y="99848"/>
                    </a:cubicBezTo>
                    <a:cubicBezTo>
                      <a:pt x="325821" y="134007"/>
                      <a:pt x="325821" y="186559"/>
                      <a:pt x="281152" y="210207"/>
                    </a:cubicBezTo>
                    <a:cubicBezTo>
                      <a:pt x="236483" y="233855"/>
                      <a:pt x="89338" y="286406"/>
                      <a:pt x="44669" y="257503"/>
                    </a:cubicBezTo>
                    <a:close/>
                  </a:path>
                </a:pathLst>
              </a:custGeom>
              <a:noFill/>
              <a:ln w="38100">
                <a:solidFill>
                  <a:srgbClr val="00000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7" name="Полилиния 16"/>
              <p:cNvSpPr/>
              <p:nvPr/>
            </p:nvSpPr>
            <p:spPr>
              <a:xfrm>
                <a:off x="428596" y="6286520"/>
                <a:ext cx="222051" cy="236329"/>
              </a:xfrm>
              <a:custGeom>
                <a:avLst/>
                <a:gdLst>
                  <a:gd name="connsiteX0" fmla="*/ 44669 w 331075"/>
                  <a:gd name="connsiteY0" fmla="*/ 257503 h 286406"/>
                  <a:gd name="connsiteX1" fmla="*/ 13138 w 331075"/>
                  <a:gd name="connsiteY1" fmla="*/ 36786 h 286406"/>
                  <a:gd name="connsiteX2" fmla="*/ 107731 w 331075"/>
                  <a:gd name="connsiteY2" fmla="*/ 36786 h 286406"/>
                  <a:gd name="connsiteX3" fmla="*/ 91965 w 331075"/>
                  <a:gd name="connsiteY3" fmla="*/ 147145 h 286406"/>
                  <a:gd name="connsiteX4" fmla="*/ 76200 w 331075"/>
                  <a:gd name="connsiteY4" fmla="*/ 210207 h 286406"/>
                  <a:gd name="connsiteX5" fmla="*/ 170793 w 331075"/>
                  <a:gd name="connsiteY5" fmla="*/ 84083 h 286406"/>
                  <a:gd name="connsiteX6" fmla="*/ 296917 w 331075"/>
                  <a:gd name="connsiteY6" fmla="*/ 5255 h 286406"/>
                  <a:gd name="connsiteX7" fmla="*/ 328448 w 331075"/>
                  <a:gd name="connsiteY7" fmla="*/ 99848 h 286406"/>
                  <a:gd name="connsiteX8" fmla="*/ 281152 w 331075"/>
                  <a:gd name="connsiteY8" fmla="*/ 210207 h 286406"/>
                  <a:gd name="connsiteX9" fmla="*/ 44669 w 331075"/>
                  <a:gd name="connsiteY9" fmla="*/ 257503 h 2864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</a:cxnLst>
                <a:rect l="l" t="t" r="r" b="b"/>
                <a:pathLst>
                  <a:path w="331075" h="286406">
                    <a:moveTo>
                      <a:pt x="44669" y="257503"/>
                    </a:moveTo>
                    <a:cubicBezTo>
                      <a:pt x="0" y="228600"/>
                      <a:pt x="2628" y="73572"/>
                      <a:pt x="13138" y="36786"/>
                    </a:cubicBezTo>
                    <a:cubicBezTo>
                      <a:pt x="23648" y="0"/>
                      <a:pt x="94593" y="18393"/>
                      <a:pt x="107731" y="36786"/>
                    </a:cubicBezTo>
                    <a:cubicBezTo>
                      <a:pt x="120869" y="55179"/>
                      <a:pt x="97220" y="118241"/>
                      <a:pt x="91965" y="147145"/>
                    </a:cubicBezTo>
                    <a:cubicBezTo>
                      <a:pt x="86710" y="176049"/>
                      <a:pt x="63062" y="220717"/>
                      <a:pt x="76200" y="210207"/>
                    </a:cubicBezTo>
                    <a:cubicBezTo>
                      <a:pt x="89338" y="199697"/>
                      <a:pt x="134007" y="118242"/>
                      <a:pt x="170793" y="84083"/>
                    </a:cubicBezTo>
                    <a:cubicBezTo>
                      <a:pt x="207579" y="49924"/>
                      <a:pt x="270641" y="2628"/>
                      <a:pt x="296917" y="5255"/>
                    </a:cubicBezTo>
                    <a:cubicBezTo>
                      <a:pt x="323193" y="7883"/>
                      <a:pt x="331075" y="65689"/>
                      <a:pt x="328448" y="99848"/>
                    </a:cubicBezTo>
                    <a:cubicBezTo>
                      <a:pt x="325821" y="134007"/>
                      <a:pt x="325821" y="186559"/>
                      <a:pt x="281152" y="210207"/>
                    </a:cubicBezTo>
                    <a:cubicBezTo>
                      <a:pt x="236483" y="233855"/>
                      <a:pt x="89338" y="286406"/>
                      <a:pt x="44669" y="257503"/>
                    </a:cubicBezTo>
                    <a:close/>
                  </a:path>
                </a:pathLst>
              </a:custGeom>
              <a:noFill/>
              <a:ln w="38100">
                <a:solidFill>
                  <a:srgbClr val="000000"/>
                </a:solidFill>
              </a:ln>
              <a:scene3d>
                <a:camera prst="orthographicFront">
                  <a:rot lat="0" lon="0" rev="11399999"/>
                </a:camera>
                <a:lightRig rig="threePt" dir="t"/>
              </a:scene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white"/>
                  </a:solidFill>
                </a:endParaRPr>
              </a:p>
            </p:txBody>
          </p:sp>
          <p:sp>
            <p:nvSpPr>
              <p:cNvPr id="18" name="Полилиния 17"/>
              <p:cNvSpPr/>
              <p:nvPr/>
            </p:nvSpPr>
            <p:spPr>
              <a:xfrm>
                <a:off x="1061969" y="6218653"/>
                <a:ext cx="341820" cy="407080"/>
              </a:xfrm>
              <a:custGeom>
                <a:avLst/>
                <a:gdLst>
                  <a:gd name="connsiteX0" fmla="*/ 270642 w 341587"/>
                  <a:gd name="connsiteY0" fmla="*/ 0 h 407276"/>
                  <a:gd name="connsiteX1" fmla="*/ 302173 w 341587"/>
                  <a:gd name="connsiteY1" fmla="*/ 346842 h 407276"/>
                  <a:gd name="connsiteX2" fmla="*/ 34159 w 341587"/>
                  <a:gd name="connsiteY2" fmla="*/ 362607 h 407276"/>
                  <a:gd name="connsiteX3" fmla="*/ 97221 w 341587"/>
                  <a:gd name="connsiteY3" fmla="*/ 268014 h 407276"/>
                  <a:gd name="connsiteX4" fmla="*/ 286407 w 341587"/>
                  <a:gd name="connsiteY4" fmla="*/ 299545 h 407276"/>
                  <a:gd name="connsiteX5" fmla="*/ 333704 w 341587"/>
                  <a:gd name="connsiteY5" fmla="*/ 315311 h 407276"/>
                  <a:gd name="connsiteX6" fmla="*/ 302173 w 341587"/>
                  <a:gd name="connsiteY6" fmla="*/ 299545 h 407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41587" h="407276">
                    <a:moveTo>
                      <a:pt x="270642" y="0"/>
                    </a:moveTo>
                    <a:cubicBezTo>
                      <a:pt x="306114" y="143204"/>
                      <a:pt x="341587" y="286408"/>
                      <a:pt x="302173" y="346842"/>
                    </a:cubicBezTo>
                    <a:cubicBezTo>
                      <a:pt x="262759" y="407276"/>
                      <a:pt x="68318" y="375745"/>
                      <a:pt x="34159" y="362607"/>
                    </a:cubicBezTo>
                    <a:cubicBezTo>
                      <a:pt x="0" y="349469"/>
                      <a:pt x="55180" y="278524"/>
                      <a:pt x="97221" y="268014"/>
                    </a:cubicBezTo>
                    <a:cubicBezTo>
                      <a:pt x="139262" y="257504"/>
                      <a:pt x="246993" y="291662"/>
                      <a:pt x="286407" y="299545"/>
                    </a:cubicBezTo>
                    <a:cubicBezTo>
                      <a:pt x="325821" y="307428"/>
                      <a:pt x="331076" y="315311"/>
                      <a:pt x="333704" y="315311"/>
                    </a:cubicBezTo>
                    <a:cubicBezTo>
                      <a:pt x="336332" y="315311"/>
                      <a:pt x="319252" y="307428"/>
                      <a:pt x="302173" y="299545"/>
                    </a:cubicBezTo>
                  </a:path>
                </a:pathLst>
              </a:custGeom>
              <a:solidFill>
                <a:srgbClr val="00CC00"/>
              </a:solidFill>
              <a:ln w="57150">
                <a:solidFill>
                  <a:srgbClr val="000000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  <p:sp>
            <p:nvSpPr>
              <p:cNvPr id="19" name="Полилиния 18"/>
              <p:cNvSpPr/>
              <p:nvPr/>
            </p:nvSpPr>
            <p:spPr>
              <a:xfrm>
                <a:off x="1785918" y="6215082"/>
                <a:ext cx="341587" cy="407276"/>
              </a:xfrm>
              <a:custGeom>
                <a:avLst/>
                <a:gdLst>
                  <a:gd name="connsiteX0" fmla="*/ 270642 w 341587"/>
                  <a:gd name="connsiteY0" fmla="*/ 0 h 407276"/>
                  <a:gd name="connsiteX1" fmla="*/ 302173 w 341587"/>
                  <a:gd name="connsiteY1" fmla="*/ 346842 h 407276"/>
                  <a:gd name="connsiteX2" fmla="*/ 34159 w 341587"/>
                  <a:gd name="connsiteY2" fmla="*/ 362607 h 407276"/>
                  <a:gd name="connsiteX3" fmla="*/ 97221 w 341587"/>
                  <a:gd name="connsiteY3" fmla="*/ 268014 h 407276"/>
                  <a:gd name="connsiteX4" fmla="*/ 286407 w 341587"/>
                  <a:gd name="connsiteY4" fmla="*/ 299545 h 407276"/>
                  <a:gd name="connsiteX5" fmla="*/ 333704 w 341587"/>
                  <a:gd name="connsiteY5" fmla="*/ 315311 h 407276"/>
                  <a:gd name="connsiteX6" fmla="*/ 302173 w 341587"/>
                  <a:gd name="connsiteY6" fmla="*/ 299545 h 4072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41587" h="407276">
                    <a:moveTo>
                      <a:pt x="270642" y="0"/>
                    </a:moveTo>
                    <a:cubicBezTo>
                      <a:pt x="306114" y="143204"/>
                      <a:pt x="341587" y="286408"/>
                      <a:pt x="302173" y="346842"/>
                    </a:cubicBezTo>
                    <a:cubicBezTo>
                      <a:pt x="262759" y="407276"/>
                      <a:pt x="68318" y="375745"/>
                      <a:pt x="34159" y="362607"/>
                    </a:cubicBezTo>
                    <a:cubicBezTo>
                      <a:pt x="0" y="349469"/>
                      <a:pt x="55180" y="278524"/>
                      <a:pt x="97221" y="268014"/>
                    </a:cubicBezTo>
                    <a:cubicBezTo>
                      <a:pt x="139262" y="257504"/>
                      <a:pt x="246993" y="291662"/>
                      <a:pt x="286407" y="299545"/>
                    </a:cubicBezTo>
                    <a:cubicBezTo>
                      <a:pt x="325821" y="307428"/>
                      <a:pt x="331076" y="315311"/>
                      <a:pt x="333704" y="315311"/>
                    </a:cubicBezTo>
                    <a:cubicBezTo>
                      <a:pt x="336332" y="315311"/>
                      <a:pt x="319252" y="307428"/>
                      <a:pt x="302173" y="299545"/>
                    </a:cubicBezTo>
                  </a:path>
                </a:pathLst>
              </a:custGeom>
              <a:solidFill>
                <a:srgbClr val="00CC00"/>
              </a:solidFill>
              <a:ln w="57150">
                <a:solidFill>
                  <a:srgbClr val="000000"/>
                </a:solidFill>
              </a:ln>
              <a:scene3d>
                <a:camera prst="orthographicFront">
                  <a:rot lat="0" lon="10200000" rev="0"/>
                </a:camera>
                <a:lightRig rig="threePt" dir="t"/>
              </a:scene3d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ru-RU">
                  <a:solidFill>
                    <a:prstClr val="black"/>
                  </a:solidFill>
                </a:endParaRPr>
              </a:p>
            </p:txBody>
          </p:sp>
        </p:grpSp>
        <p:sp>
          <p:nvSpPr>
            <p:cNvPr id="9" name="Хорда 8"/>
            <p:cNvSpPr/>
            <p:nvPr/>
          </p:nvSpPr>
          <p:spPr>
            <a:xfrm rot="6614313">
              <a:off x="1096925" y="6260803"/>
              <a:ext cx="380048" cy="623319"/>
            </a:xfrm>
            <a:prstGeom prst="chord">
              <a:avLst/>
            </a:prstGeom>
            <a:solidFill>
              <a:srgbClr val="00B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  <p:sp>
          <p:nvSpPr>
            <p:cNvPr id="10" name="Хорда 9"/>
            <p:cNvSpPr/>
            <p:nvPr/>
          </p:nvSpPr>
          <p:spPr>
            <a:xfrm rot="4561332" flipV="1">
              <a:off x="1989620" y="6273951"/>
              <a:ext cx="427753" cy="606563"/>
            </a:xfrm>
            <a:prstGeom prst="chord">
              <a:avLst>
                <a:gd name="adj1" fmla="val 3748785"/>
                <a:gd name="adj2" fmla="val 16200000"/>
              </a:avLst>
            </a:prstGeom>
            <a:solidFill>
              <a:srgbClr val="00B050"/>
            </a:solidFill>
            <a:ln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ru-RU">
                <a:solidFill>
                  <a:prstClr val="white"/>
                </a:solidFill>
              </a:endParaRPr>
            </a:p>
          </p:txBody>
        </p:sp>
      </p:grpSp>
      <p:sp>
        <p:nvSpPr>
          <p:cNvPr id="20" name="AutoShape 16"/>
          <p:cNvSpPr>
            <a:spLocks noChangeArrowheads="1"/>
          </p:cNvSpPr>
          <p:nvPr/>
        </p:nvSpPr>
        <p:spPr bwMode="auto">
          <a:xfrm>
            <a:off x="4644008" y="908720"/>
            <a:ext cx="4242196" cy="2232248"/>
          </a:xfrm>
          <a:prstGeom prst="cloudCallout">
            <a:avLst>
              <a:gd name="adj1" fmla="val -77981"/>
              <a:gd name="adj2" fmla="val 3532"/>
            </a:avLst>
          </a:prstGeom>
          <a:solidFill>
            <a:srgbClr val="00FF00"/>
          </a:soli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/>
          <a:lstStyle/>
          <a:p>
            <a:pPr algn="ctr">
              <a:defRPr/>
            </a:pPr>
            <a:r>
              <a:rPr lang="ru-RU" sz="3200" dirty="0" smtClean="0">
                <a:solidFill>
                  <a:srgbClr val="9BBB59">
                    <a:lumMod val="50000"/>
                  </a:srgbClr>
                </a:solidFill>
                <a:latin typeface="Arial Black" pitchFamily="34" charset="0"/>
              </a:rPr>
              <a:t>Согласный</a:t>
            </a:r>
            <a:endParaRPr lang="ru-RU" sz="3200" dirty="0">
              <a:solidFill>
                <a:srgbClr val="9BBB59">
                  <a:lumMod val="50000"/>
                </a:srgbClr>
              </a:solidFill>
              <a:latin typeface="Arial Black" pitchFamily="34" charset="0"/>
            </a:endParaRPr>
          </a:p>
          <a:p>
            <a:pPr algn="ctr">
              <a:defRPr/>
            </a:pPr>
            <a:r>
              <a:rPr lang="ru-RU" sz="3200" dirty="0">
                <a:solidFill>
                  <a:srgbClr val="9BBB59">
                    <a:lumMod val="50000"/>
                  </a:srgbClr>
                </a:solidFill>
                <a:latin typeface="Arial Black" pitchFamily="34" charset="0"/>
              </a:rPr>
              <a:t>Звонкий</a:t>
            </a:r>
          </a:p>
          <a:p>
            <a:pPr algn="ctr">
              <a:defRPr/>
            </a:pPr>
            <a:r>
              <a:rPr lang="ru-RU" sz="3200" dirty="0" smtClean="0">
                <a:solidFill>
                  <a:srgbClr val="9BBB59">
                    <a:lumMod val="50000"/>
                  </a:srgbClr>
                </a:solidFill>
                <a:latin typeface="Arial Black" pitchFamily="34" charset="0"/>
              </a:rPr>
              <a:t>Мягкий </a:t>
            </a:r>
            <a:endParaRPr lang="ru-RU" sz="3200" dirty="0">
              <a:solidFill>
                <a:srgbClr val="9BBB59">
                  <a:lumMod val="50000"/>
                </a:srgbClr>
              </a:solidFill>
              <a:latin typeface="Arial Black" pitchFamily="34" charset="0"/>
            </a:endParaRPr>
          </a:p>
          <a:p>
            <a:pPr algn="ctr">
              <a:defRPr/>
            </a:pPr>
            <a:endParaRPr lang="ru-RU" sz="3200" dirty="0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323528" y="404664"/>
            <a:ext cx="8280920" cy="60016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800" b="1" dirty="0" smtClean="0">
                <a:ln w="11430"/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толковом словаре русского языка под редакцией С.И. Ожегова 80 000 слов. Но на букву Й всего 8. </a:t>
            </a:r>
          </a:p>
          <a:p>
            <a:r>
              <a:rPr lang="ru-RU" sz="4800" b="1" dirty="0" smtClean="0">
                <a:ln w="11430"/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Все эти слова </a:t>
            </a:r>
          </a:p>
          <a:p>
            <a:r>
              <a:rPr lang="ru-RU" sz="4800" b="1" dirty="0" smtClean="0">
                <a:ln w="11430"/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пришли к нам </a:t>
            </a:r>
          </a:p>
          <a:p>
            <a:r>
              <a:rPr lang="ru-RU" sz="4800" b="1" dirty="0" smtClean="0">
                <a:ln w="11430"/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из других </a:t>
            </a:r>
          </a:p>
          <a:p>
            <a:r>
              <a:rPr lang="ru-RU" sz="4800" b="1" dirty="0" smtClean="0">
                <a:ln w="11430"/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языков.</a:t>
            </a:r>
            <a:endParaRPr lang="ru-RU" sz="4800" b="1" dirty="0">
              <a:ln w="11430"/>
              <a:solidFill>
                <a:prstClr val="black">
                  <a:lumMod val="95000"/>
                  <a:lumOff val="5000"/>
                </a:prst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2290" name="Picture 2" descr="Употребление буквы Ё. Словарь-справочник. . Около 20000 слов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148064" y="2862961"/>
            <a:ext cx="2912003" cy="3686081"/>
          </a:xfrm>
          <a:prstGeom prst="rect">
            <a:avLst/>
          </a:prstGeom>
          <a:noFill/>
        </p:spPr>
      </p:pic>
      <p:pic>
        <p:nvPicPr>
          <p:cNvPr id="6" name="Рисунок 5" descr="index_clip_image00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452320" y="5013176"/>
            <a:ext cx="1171992" cy="137047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1520" y="1988840"/>
            <a:ext cx="8343951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72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Имена собственные</a:t>
            </a:r>
            <a:endParaRPr lang="ru-RU" sz="72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484784"/>
            <a:ext cx="7662594" cy="46218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50" y="1714488"/>
            <a:ext cx="2318506" cy="12328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467544" y="6150114"/>
            <a:ext cx="824963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000" dirty="0" smtClean="0">
                <a:solidFill>
                  <a:prstClr val="black"/>
                </a:solidFill>
              </a:rPr>
              <a:t>государство в Юго-Западной Азии</a:t>
            </a:r>
            <a:endParaRPr lang="ru-RU" sz="4000" dirty="0">
              <a:solidFill>
                <a:prstClr val="black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755576" y="0"/>
            <a:ext cx="6572632" cy="1569660"/>
          </a:xfrm>
          <a:prstGeom prst="rect">
            <a:avLst/>
          </a:prstGeom>
          <a:solidFill>
            <a:srgbClr val="FFC000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2400" u="sng" dirty="0" smtClean="0">
                <a:ln w="18415" cmpd="sng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Имена собственные </a:t>
            </a:r>
            <a:r>
              <a:rPr lang="ru-RU" sz="9600" u="sng" dirty="0" smtClean="0">
                <a:ln w="18415" cmpd="sng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Й</a:t>
            </a:r>
            <a:r>
              <a:rPr lang="ru-RU" sz="9600" u="sng" dirty="0" smtClean="0">
                <a:ln w="18415" cmpd="sng">
                  <a:solidFill>
                    <a:prstClr val="white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емен</a:t>
            </a:r>
            <a:endParaRPr lang="ru-RU" sz="9600" u="sng" dirty="0">
              <a:ln w="18415" cmpd="sng">
                <a:solidFill>
                  <a:prstClr val="white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rgbClr val="D9C3A5">
                <a:tint val="50000"/>
                <a:satMod val="180000"/>
              </a:srgbClr>
            </a:duotone>
            <a:lum bright="-19000" contrast="-5000"/>
          </a:blip>
          <a:srcRect l="13918" t="5625" r="8536" b="24066"/>
          <a:stretch>
            <a:fillRect/>
          </a:stretch>
        </p:blipFill>
        <p:spPr bwMode="auto">
          <a:xfrm>
            <a:off x="611560" y="1916832"/>
            <a:ext cx="2808312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862053" y="5877272"/>
            <a:ext cx="828194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название буквы греческого алфавита</a:t>
            </a:r>
            <a:r>
              <a:rPr lang="ru-RU" dirty="0" smtClean="0">
                <a:solidFill>
                  <a:prstClr val="black"/>
                </a:solidFill>
                <a:latin typeface="Arial" pitchFamily="34" charset="0"/>
                <a:ea typeface="Times New Roman" pitchFamily="18" charset="0"/>
                <a:cs typeface="Times New Roman" pitchFamily="18" charset="0"/>
              </a:rPr>
              <a:t>.</a:t>
            </a:r>
            <a:endParaRPr lang="ru-RU" dirty="0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39552" y="188640"/>
            <a:ext cx="2747292" cy="1446550"/>
          </a:xfrm>
          <a:prstGeom prst="rect">
            <a:avLst/>
          </a:prstGeom>
          <a:solidFill>
            <a:srgbClr val="B2B2B2"/>
          </a:solidFill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8800" u="sng" dirty="0" smtClean="0">
                <a:ln w="18415" cmpd="sng">
                  <a:solidFill>
                    <a:prstClr val="white"/>
                  </a:solidFill>
                  <a:prstDash val="solid"/>
                </a:ln>
                <a:solidFill>
                  <a:srgbClr val="0070C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Й</a:t>
            </a:r>
            <a:r>
              <a:rPr lang="ru-RU" sz="8800" u="sng" dirty="0" smtClean="0">
                <a:ln w="18415" cmpd="sng">
                  <a:solidFill>
                    <a:prstClr val="white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ота</a:t>
            </a:r>
            <a:endParaRPr lang="ru-RU" sz="8800" u="sng" dirty="0">
              <a:ln w="18415" cmpd="sng">
                <a:solidFill>
                  <a:prstClr val="white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067944" y="2492896"/>
            <a:ext cx="4572000" cy="2677656"/>
          </a:xfrm>
          <a:prstGeom prst="rect">
            <a:avLst/>
          </a:prstGeom>
          <a:solidFill>
            <a:srgbClr val="92D050"/>
          </a:solidFill>
          <a:ln>
            <a:solidFill>
              <a:srgbClr val="FF0000"/>
            </a:solidFill>
          </a:ln>
        </p:spPr>
        <p:txBody>
          <a:bodyPr>
            <a:spAutoFit/>
          </a:bodyPr>
          <a:lstStyle/>
          <a:p>
            <a:pPr algn="ctr"/>
            <a:r>
              <a:rPr lang="ru-RU" sz="2800" dirty="0" smtClean="0">
                <a:solidFill>
                  <a:prstClr val="black"/>
                </a:solidFill>
              </a:rPr>
              <a:t>Ни на йоту – </a:t>
            </a:r>
          </a:p>
          <a:p>
            <a:r>
              <a:rPr lang="ru-RU" sz="2800" dirty="0" smtClean="0">
                <a:solidFill>
                  <a:prstClr val="black"/>
                </a:solidFill>
              </a:rPr>
              <a:t>ни в малой степени, ничуть.</a:t>
            </a:r>
          </a:p>
          <a:p>
            <a:endParaRPr lang="ru-RU" sz="2800" dirty="0" smtClean="0">
              <a:solidFill>
                <a:prstClr val="black"/>
              </a:solidFill>
            </a:endParaRPr>
          </a:p>
          <a:p>
            <a:r>
              <a:rPr lang="ru-RU" sz="2800" dirty="0" smtClean="0">
                <a:solidFill>
                  <a:prstClr val="black"/>
                </a:solidFill>
              </a:rPr>
              <a:t> Ни на йоту не уступил.</a:t>
            </a:r>
          </a:p>
          <a:p>
            <a:endParaRPr lang="ru-RU" sz="2800" dirty="0" smtClean="0">
              <a:solidFill>
                <a:prstClr val="black"/>
              </a:solidFill>
            </a:endParaRPr>
          </a:p>
          <a:p>
            <a:r>
              <a:rPr lang="ru-RU" sz="2800" dirty="0" smtClean="0">
                <a:solidFill>
                  <a:prstClr val="black"/>
                </a:solidFill>
              </a:rPr>
              <a:t>Не поумнел ни на йоту</a:t>
            </a:r>
            <a:endParaRPr lang="ru-RU" sz="2800" dirty="0">
              <a:solidFill>
                <a:prstClr val="black"/>
              </a:solidFill>
            </a:endParaRPr>
          </a:p>
        </p:txBody>
      </p:sp>
      <p:sp>
        <p:nvSpPr>
          <p:cNvPr id="20481" name="Rectangle 1"/>
          <p:cNvSpPr>
            <a:spLocks noChangeArrowheads="1"/>
          </p:cNvSpPr>
          <p:nvPr/>
        </p:nvSpPr>
        <p:spPr bwMode="auto">
          <a:xfrm>
            <a:off x="4427984" y="3717032"/>
            <a:ext cx="274434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800" dirty="0" smtClean="0"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4310674" y="332656"/>
            <a:ext cx="4476098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 современном языке</a:t>
            </a:r>
          </a:p>
          <a:p>
            <a:pPr algn="ctr"/>
            <a:r>
              <a:rPr lang="ru-RU" sz="32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встречается в крылатом</a:t>
            </a:r>
          </a:p>
          <a:p>
            <a:pPr algn="ctr"/>
            <a:r>
              <a:rPr lang="ru-RU" sz="32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выражении</a:t>
            </a:r>
            <a:endParaRPr lang="ru-RU" sz="3200" b="1" dirty="0">
              <a:ln w="11430"/>
              <a:solidFill>
                <a:prstClr val="black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Буква Й АЗБУКА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03648" y="476672"/>
            <a:ext cx="5754216" cy="3725855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771800" y="4797152"/>
            <a:ext cx="4009687" cy="181588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Йоги  йогурт обожают,</a:t>
            </a:r>
          </a:p>
          <a:p>
            <a:pPr algn="ctr"/>
            <a:r>
              <a:rPr lang="ru-RU" sz="28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Йогурт силы прибавляет.</a:t>
            </a:r>
          </a:p>
          <a:p>
            <a:pPr algn="ctr"/>
            <a:r>
              <a:rPr lang="ru-RU" sz="28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 йогу буква Й пришла, </a:t>
            </a:r>
          </a:p>
          <a:p>
            <a:pPr algn="ctr"/>
            <a:r>
              <a:rPr lang="ru-RU" sz="2800" b="1" dirty="0" smtClean="0">
                <a:ln w="11430"/>
                <a:solidFill>
                  <a:prstClr val="black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Йогу йогурт принесла.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7"/>
            <a:ext cx="8036879" cy="784830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r"/>
            <a:r>
              <a:rPr lang="ru-RU" sz="3600" b="1" dirty="0" smtClean="0">
                <a:ln w="11430"/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Отличаются подружки:</a:t>
            </a:r>
          </a:p>
          <a:p>
            <a:pPr algn="r"/>
            <a:r>
              <a:rPr lang="ru-RU" sz="3600" b="1" dirty="0" smtClean="0">
                <a:ln w="11430"/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С дужкой – «</a:t>
            </a:r>
            <a:r>
              <a:rPr lang="ru-RU" sz="3600" b="1" dirty="0" err="1" smtClean="0">
                <a:ln w="11430"/>
                <a:solidFill>
                  <a:srgbClr val="00B05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й</a:t>
            </a:r>
            <a:r>
              <a:rPr lang="ru-RU" sz="3600" b="1" dirty="0" smtClean="0">
                <a:ln w="11430"/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», а «</a:t>
            </a:r>
            <a:r>
              <a:rPr lang="ru-RU" sz="3600" b="1" dirty="0" smtClean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</a:t>
            </a:r>
            <a:r>
              <a:rPr lang="ru-RU" sz="3600" b="1" dirty="0" smtClean="0">
                <a:ln w="11430"/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» без дужки.</a:t>
            </a:r>
          </a:p>
          <a:p>
            <a:pPr algn="r"/>
            <a:r>
              <a:rPr lang="ru-RU" sz="3600" b="1" dirty="0" smtClean="0">
                <a:ln w="11430"/>
                <a:solidFill>
                  <a:prstClr val="black">
                    <a:lumMod val="95000"/>
                    <a:lumOff val="5000"/>
                  </a:prstClr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Дужка в старину называлась </a:t>
            </a:r>
            <a:r>
              <a:rPr lang="ru-RU" sz="3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«кратка».</a:t>
            </a:r>
            <a:r>
              <a:rPr lang="ru-RU" sz="3600" dirty="0" smtClean="0">
                <a:solidFill>
                  <a:srgbClr val="002060"/>
                </a:solidFill>
              </a:rPr>
              <a:t> </a:t>
            </a:r>
          </a:p>
          <a:p>
            <a:pPr algn="r"/>
            <a:endParaRPr lang="ru-RU" sz="3600" dirty="0" smtClean="0">
              <a:solidFill>
                <a:prstClr val="black"/>
              </a:solidFill>
            </a:endParaRPr>
          </a:p>
          <a:p>
            <a:pPr algn="r"/>
            <a:r>
              <a:rPr lang="ru-RU" sz="3600" dirty="0" smtClean="0">
                <a:solidFill>
                  <a:prstClr val="black"/>
                </a:solidFill>
              </a:rPr>
              <a:t>Изначально буква называлась</a:t>
            </a:r>
          </a:p>
          <a:p>
            <a:pPr algn="r"/>
            <a:r>
              <a:rPr lang="ru-RU" sz="3600" dirty="0" smtClean="0">
                <a:solidFill>
                  <a:srgbClr val="002060"/>
                </a:solidFill>
              </a:rPr>
              <a:t> «и с краткой»</a:t>
            </a:r>
          </a:p>
          <a:p>
            <a:pPr algn="r"/>
            <a:r>
              <a:rPr lang="ru-RU" sz="3600" dirty="0" smtClean="0">
                <a:solidFill>
                  <a:prstClr val="black"/>
                </a:solidFill>
              </a:rPr>
              <a:t>Когда значение слова «кратка»</a:t>
            </a:r>
          </a:p>
          <a:p>
            <a:pPr algn="r"/>
            <a:r>
              <a:rPr lang="ru-RU" sz="3600" dirty="0" smtClean="0">
                <a:solidFill>
                  <a:prstClr val="black"/>
                </a:solidFill>
              </a:rPr>
              <a:t> было забыто, люди стали говорить</a:t>
            </a:r>
          </a:p>
          <a:p>
            <a:pPr algn="r"/>
            <a:r>
              <a:rPr lang="ru-RU" sz="3600" dirty="0" smtClean="0">
                <a:solidFill>
                  <a:prstClr val="black"/>
                </a:solidFill>
              </a:rPr>
              <a:t> </a:t>
            </a:r>
            <a:r>
              <a:rPr lang="ru-RU" sz="3600" dirty="0" smtClean="0">
                <a:solidFill>
                  <a:srgbClr val="002060"/>
                </a:solidFill>
              </a:rPr>
              <a:t>“И краткое”.</a:t>
            </a:r>
          </a:p>
          <a:p>
            <a:pPr algn="r"/>
            <a:r>
              <a:rPr lang="ru-RU" sz="3600" dirty="0" smtClean="0">
                <a:solidFill>
                  <a:prstClr val="black"/>
                </a:solidFill>
              </a:rPr>
              <a:t>Буква Й появилась в русском языке</a:t>
            </a:r>
          </a:p>
          <a:p>
            <a:pPr algn="r"/>
            <a:r>
              <a:rPr lang="ru-RU" sz="3600" dirty="0" smtClean="0">
                <a:solidFill>
                  <a:prstClr val="black"/>
                </a:solidFill>
              </a:rPr>
              <a:t> около 300 лет тому назад. </a:t>
            </a:r>
          </a:p>
          <a:p>
            <a:pPr algn="ctr"/>
            <a:endParaRPr lang="ru-RU" sz="3600" dirty="0" smtClean="0">
              <a:solidFill>
                <a:prstClr val="black"/>
              </a:solidFill>
            </a:endParaRPr>
          </a:p>
          <a:p>
            <a:pPr algn="ctr"/>
            <a:endParaRPr lang="ru-RU" sz="3600" b="1" dirty="0" smtClean="0">
              <a:ln w="11430"/>
              <a:solidFill>
                <a:prstClr val="black">
                  <a:lumMod val="95000"/>
                  <a:lumOff val="5000"/>
                </a:prst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  <a:p>
            <a:pPr algn="ctr"/>
            <a:endParaRPr lang="ru-RU" sz="3600" b="1" dirty="0">
              <a:ln w="11430"/>
              <a:solidFill>
                <a:prstClr val="black">
                  <a:lumMod val="95000"/>
                  <a:lumOff val="5000"/>
                </a:prstClr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79512" y="1484784"/>
            <a:ext cx="1818126" cy="37702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39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</a:t>
            </a:r>
            <a:endParaRPr lang="ru-RU" sz="239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7" name="Picture 7" descr="i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849" t="14919" r="9201" b="70161"/>
          <a:stretch>
            <a:fillRect/>
          </a:stretch>
        </p:blipFill>
        <p:spPr bwMode="auto">
          <a:xfrm>
            <a:off x="395536" y="2204864"/>
            <a:ext cx="1296144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Стрелка вправо 7"/>
          <p:cNvSpPr/>
          <p:nvPr/>
        </p:nvSpPr>
        <p:spPr>
          <a:xfrm rot="21256138">
            <a:off x="1905575" y="2263818"/>
            <a:ext cx="5519034" cy="2336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prstClr val="white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http://image.slidesharecdn.com/random-140206000854-phpapp01/95/1-2013-143-82-638.jpg?cb=1391667124"/>
          <p:cNvPicPr>
            <a:picLocks noChangeAspect="1" noChangeArrowheads="1"/>
          </p:cNvPicPr>
          <p:nvPr/>
        </p:nvPicPr>
        <p:blipFill>
          <a:blip r:embed="rId2" cstate="print"/>
          <a:srcRect t="2619" b="61590"/>
          <a:stretch>
            <a:fillRect/>
          </a:stretch>
        </p:blipFill>
        <p:spPr bwMode="auto">
          <a:xfrm>
            <a:off x="395536" y="1988840"/>
            <a:ext cx="8541462" cy="4464496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1763688" y="0"/>
            <a:ext cx="6193297" cy="1754326"/>
          </a:xfrm>
          <a:prstGeom prst="rect">
            <a:avLst/>
          </a:prstGeom>
          <a:solidFill>
            <a:srgbClr val="FFFF00"/>
          </a:solidFill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Работа с учебником</a:t>
            </a:r>
          </a:p>
          <a:p>
            <a:pPr algn="ctr"/>
            <a:r>
              <a:rPr lang="ru-RU" sz="5400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на с.80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0" y="0"/>
          <a:ext cx="9108504" cy="6885384"/>
        </p:xfrm>
        <a:graphic>
          <a:graphicData uri="http://schemas.openxmlformats.org/drawingml/2006/table">
            <a:tbl>
              <a:tblPr firstRow="1" bandRow="1"/>
              <a:tblGrid>
                <a:gridCol w="2915816"/>
                <a:gridCol w="3168352"/>
                <a:gridCol w="3024336"/>
              </a:tblGrid>
              <a:tr h="2348880">
                <a:tc>
                  <a:txBody>
                    <a:bodyPr/>
                    <a:lstStyle/>
                    <a:p>
                      <a:endParaRPr lang="ru-RU" dirty="0">
                        <a:ln>
                          <a:solidFill>
                            <a:sysClr val="windowText" lastClr="000000"/>
                          </a:solidFill>
                        </a:ln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016224"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2520280"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1"/>
            <a:ext cx="2891664" cy="234888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/>
        </p:spPr>
      </p:pic>
      <p:pic>
        <p:nvPicPr>
          <p:cNvPr id="4" name="Picture 2" descr="C:\Users\Admin\Desktop\4149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276872"/>
            <a:ext cx="2899803" cy="2088232"/>
          </a:xfrm>
          <a:prstGeom prst="rect">
            <a:avLst/>
          </a:prstGeom>
          <a:ln>
            <a:solidFill>
              <a:schemeClr val="tx1"/>
            </a:solidFill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4994" name="Picture 2" descr="C:\Users\Admin\Desktop\i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956215" y="1"/>
            <a:ext cx="3131840" cy="234888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7" name="Picture 2" descr="C:\Users\Admin\Desktop\Новый рисунок (7).png"/>
          <p:cNvPicPr>
            <a:picLocks noChangeAspect="1" noChangeArrowheads="1"/>
          </p:cNvPicPr>
          <p:nvPr/>
        </p:nvPicPr>
        <p:blipFill>
          <a:blip r:embed="rId5" cstate="print"/>
          <a:srcRect l="5707" t="5126" r="6792"/>
          <a:stretch>
            <a:fillRect/>
          </a:stretch>
        </p:blipFill>
        <p:spPr bwMode="auto">
          <a:xfrm>
            <a:off x="2987824" y="2276872"/>
            <a:ext cx="3029135" cy="2016224"/>
          </a:xfrm>
          <a:prstGeom prst="rect">
            <a:avLst/>
          </a:prstGeom>
          <a:noFill/>
          <a:ln w="76200">
            <a:solidFill>
              <a:srgbClr val="00B0F0"/>
            </a:solidFill>
          </a:ln>
        </p:spPr>
      </p:pic>
      <p:pic>
        <p:nvPicPr>
          <p:cNvPr id="1026" name="Picture 2" descr="C:\Users\Admin\Desktop\Новый рисунок.png"/>
          <p:cNvPicPr>
            <a:picLocks noChangeAspect="1" noChangeArrowheads="1"/>
          </p:cNvPicPr>
          <p:nvPr/>
        </p:nvPicPr>
        <p:blipFill>
          <a:blip r:embed="rId6" cstate="print"/>
          <a:srcRect l="27950" r="38975"/>
          <a:stretch>
            <a:fillRect/>
          </a:stretch>
        </p:blipFill>
        <p:spPr bwMode="auto">
          <a:xfrm>
            <a:off x="2483768" y="2420888"/>
            <a:ext cx="285796" cy="648072"/>
          </a:xfrm>
          <a:prstGeom prst="rect">
            <a:avLst/>
          </a:prstGeom>
          <a:noFill/>
        </p:spPr>
      </p:pic>
      <p:pic>
        <p:nvPicPr>
          <p:cNvPr id="3074" name="Picture 2" descr="C:\Users\Admin\Desktop\Новый рисунок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156176" y="2276872"/>
            <a:ext cx="2987824" cy="2016224"/>
          </a:xfrm>
          <a:prstGeom prst="rect">
            <a:avLst/>
          </a:prstGeom>
          <a:noFill/>
          <a:ln w="57150">
            <a:solidFill>
              <a:srgbClr val="92D050"/>
            </a:solidFill>
          </a:ln>
        </p:spPr>
      </p:pic>
      <p:sp>
        <p:nvSpPr>
          <p:cNvPr id="15" name="Прямоугольник 14"/>
          <p:cNvSpPr/>
          <p:nvPr/>
        </p:nvSpPr>
        <p:spPr>
          <a:xfrm>
            <a:off x="7164288" y="3284984"/>
            <a:ext cx="792088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600" b="1" dirty="0" smtClean="0">
                <a:ln w="11430"/>
                <a:solidFill>
                  <a:srgbClr val="00206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и</a:t>
            </a:r>
            <a:endParaRPr lang="ru-RU" sz="6600" b="1" dirty="0">
              <a:ln w="11430"/>
              <a:solidFill>
                <a:srgbClr val="00206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7" name="Picture 7" descr="i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61849" t="14919" r="9201" b="70161"/>
          <a:stretch>
            <a:fillRect/>
          </a:stretch>
        </p:blipFill>
        <p:spPr bwMode="auto">
          <a:xfrm>
            <a:off x="6948264" y="2996952"/>
            <a:ext cx="1296144" cy="6480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" descr="C:\Users\Admin\Desktop\Новый рисунок (2).png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6071659" y="0"/>
            <a:ext cx="3072341" cy="2304256"/>
          </a:xfrm>
          <a:prstGeom prst="rect">
            <a:avLst/>
          </a:prstGeom>
          <a:noFill/>
          <a:ln w="57150">
            <a:solidFill>
              <a:srgbClr val="00B050"/>
            </a:solidFill>
          </a:ln>
        </p:spPr>
      </p:pic>
      <p:pic>
        <p:nvPicPr>
          <p:cNvPr id="12" name="Picture 2" descr="C:\Users\Admin\Desktop\Новый рисунок.pn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2915816" y="4377951"/>
            <a:ext cx="3312368" cy="248004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13" name="Picture 2" descr="C:\Users\Admin\Desktop\Новый рисунок (3).png"/>
          <p:cNvPicPr>
            <a:picLocks noChangeAspect="1" noChangeArrowheads="1"/>
          </p:cNvPicPr>
          <p:nvPr/>
        </p:nvPicPr>
        <p:blipFill>
          <a:blip r:embed="rId11" cstate="print"/>
          <a:srcRect l="7476" t="14301" r="9051" b="20600"/>
          <a:stretch>
            <a:fillRect/>
          </a:stretch>
        </p:blipFill>
        <p:spPr bwMode="auto">
          <a:xfrm>
            <a:off x="0" y="4437112"/>
            <a:ext cx="2884966" cy="2420888"/>
          </a:xfrm>
          <a:prstGeom prst="rect">
            <a:avLst/>
          </a:prstGeom>
          <a:noFill/>
        </p:spPr>
      </p:pic>
      <p:pic>
        <p:nvPicPr>
          <p:cNvPr id="14" name="Picture 2" descr="C:\Users\Admin\Desktop\Новый рисунок (1).png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5975648" y="4365104"/>
            <a:ext cx="3168352" cy="249289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D3D5DB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пециальное оформление">
  <a:themeElements>
    <a:clrScheme name="Стандартная">
      <a:dk1>
        <a:sysClr val="windowText" lastClr="000000"/>
      </a:dk1>
      <a:lt1>
        <a:sysClr val="window" lastClr="D3D5DB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Трек">
  <a:themeElements>
    <a:clrScheme name="Трек">
      <a:dk1>
        <a:sysClr val="windowText" lastClr="000000"/>
      </a:dk1>
      <a:lt1>
        <a:sysClr val="window" lastClr="D3D5DB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D3D5DB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491</TotalTime>
  <Words>186</Words>
  <Application>Microsoft Office PowerPoint</Application>
  <PresentationFormat>Экран (4:3)</PresentationFormat>
  <Paragraphs>52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3</vt:i4>
      </vt:variant>
      <vt:variant>
        <vt:lpstr>Заголовки слайдов</vt:lpstr>
      </vt:variant>
      <vt:variant>
        <vt:i4>11</vt:i4>
      </vt:variant>
    </vt:vector>
  </HeadingPairs>
  <TitlesOfParts>
    <vt:vector size="14" baseType="lpstr">
      <vt:lpstr>Трек</vt:lpstr>
      <vt:lpstr>Специальное оформление</vt:lpstr>
      <vt:lpstr>1_Трек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</dc:title>
  <dc:creator>Admin</dc:creator>
  <cp:lastModifiedBy>777</cp:lastModifiedBy>
  <cp:revision>53</cp:revision>
  <dcterms:created xsi:type="dcterms:W3CDTF">2015-04-26T10:53:54Z</dcterms:created>
  <dcterms:modified xsi:type="dcterms:W3CDTF">2020-04-21T05:22:53Z</dcterms:modified>
</cp:coreProperties>
</file>