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FD82FC-DCB8-4E37-A23D-B0D66BA779F9}" type="datetimeFigureOut">
              <a:rPr lang="ru-RU" smtClean="0"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D4FD4BE-867B-4C4A-BEF7-16529C1D2F7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32" y="1285861"/>
            <a:ext cx="6457968" cy="2314590"/>
          </a:xfrm>
        </p:spPr>
        <p:txBody>
          <a:bodyPr>
            <a:normAutofit/>
          </a:bodyPr>
          <a:lstStyle/>
          <a:p>
            <a:r>
              <a:rPr lang="ru-RU" dirty="0" smtClean="0"/>
              <a:t>ВНЕШНЯЯ ПОЛИКА </a:t>
            </a:r>
            <a:br>
              <a:rPr lang="ru-RU" dirty="0" smtClean="0"/>
            </a:br>
            <a:r>
              <a:rPr lang="ru-RU" dirty="0" smtClean="0"/>
              <a:t>РОССИЙСКОГО ГОСУДАРСТВА</a:t>
            </a:r>
            <a:br>
              <a:rPr lang="ru-RU" dirty="0" smtClean="0"/>
            </a:br>
            <a:r>
              <a:rPr lang="ru-RU" dirty="0" smtClean="0"/>
              <a:t> В ПЕРВОЙ ТРЕТИ </a:t>
            </a:r>
            <a:r>
              <a:rPr lang="en-US" dirty="0" smtClean="0"/>
              <a:t>XVI</a:t>
            </a:r>
            <a:r>
              <a:rPr lang="ru-RU" dirty="0" smtClean="0"/>
              <a:t> ВЕКА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1. Литва и Балтика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FF0000"/>
                </a:solidFill>
              </a:rPr>
              <a:t>Основные задачи России на западном направлении: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i="1" dirty="0" smtClean="0"/>
              <a:t>Стремление включить в состав своего государства земли Древней Руси- </a:t>
            </a:r>
            <a:r>
              <a:rPr lang="ru-RU" b="1" i="1" dirty="0" smtClean="0"/>
              <a:t>получить новые пахотные земли с крестьянами</a:t>
            </a:r>
            <a:r>
              <a:rPr lang="ru-RU" i="1" dirty="0" smtClean="0"/>
              <a:t>, что давало возможность увеличить численность не только служилого населения, но и налогоплательщиков, а следовательно, упрочить могущество государства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85926"/>
            <a:ext cx="8186766" cy="434023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2. </a:t>
            </a:r>
            <a:r>
              <a:rPr lang="ru-RU" i="1" dirty="0" smtClean="0"/>
              <a:t>Обеспечение бесперебойной внешней </a:t>
            </a:r>
            <a:r>
              <a:rPr lang="ru-RU" b="1" i="1" dirty="0" smtClean="0"/>
              <a:t>торговли</a:t>
            </a:r>
            <a:r>
              <a:rPr lang="ru-RU" i="1" dirty="0" smtClean="0"/>
              <a:t> и развитие экономических связей с другими государствами- борьба за выход к Балтийскому морю по которому проходили важные европейские </a:t>
            </a:r>
            <a:r>
              <a:rPr lang="ru-RU" b="1" i="1" dirty="0" smtClean="0"/>
              <a:t>торговые пути </a:t>
            </a:r>
            <a:r>
              <a:rPr lang="ru-RU" i="1" dirty="0" smtClean="0"/>
              <a:t>того времени</a:t>
            </a:r>
            <a:endParaRPr lang="ru-RU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ЛИТВА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i="1" dirty="0" smtClean="0"/>
              <a:t>В </a:t>
            </a:r>
            <a:r>
              <a:rPr lang="ru-RU" i="1" dirty="0" smtClean="0">
                <a:solidFill>
                  <a:schemeClr val="accent6">
                    <a:lumMod val="75000"/>
                  </a:schemeClr>
                </a:solidFill>
              </a:rPr>
              <a:t>1413</a:t>
            </a:r>
            <a:r>
              <a:rPr lang="ru-RU" i="1" dirty="0" smtClean="0"/>
              <a:t> году Польша и Литва подписали соглашение- </a:t>
            </a:r>
            <a:r>
              <a:rPr lang="ru-RU" i="1" dirty="0" smtClean="0">
                <a:solidFill>
                  <a:schemeClr val="accent6">
                    <a:lumMod val="75000"/>
                  </a:schemeClr>
                </a:solidFill>
              </a:rPr>
              <a:t>Городецкая уния</a:t>
            </a:r>
            <a:r>
              <a:rPr lang="ru-RU" i="1" dirty="0" smtClean="0"/>
              <a:t>- об объединении этих государств . В них высокие государственные должности могли занимать лишь князья-католики , поэтому в конце </a:t>
            </a:r>
            <a:r>
              <a:rPr lang="en-US" i="1" dirty="0" smtClean="0"/>
              <a:t>XV</a:t>
            </a:r>
            <a:r>
              <a:rPr lang="ru-RU" i="1" dirty="0" smtClean="0"/>
              <a:t> века многие православные князья на</a:t>
            </a:r>
            <a:r>
              <a:rPr lang="en-US" i="1" dirty="0" smtClean="0"/>
              <a:t>X</a:t>
            </a:r>
            <a:r>
              <a:rPr lang="ru-RU" i="1" dirty="0" smtClean="0"/>
              <a:t>али переходить на сторону Ивана </a:t>
            </a:r>
            <a:r>
              <a:rPr lang="en-US" i="1" dirty="0" smtClean="0"/>
              <a:t>III</a:t>
            </a:r>
            <a:r>
              <a:rPr lang="ru-RU" i="1" dirty="0" smtClean="0"/>
              <a:t>. Споры о судьбе их княжеств, которые располагались на границе этих государств вылились в русско-литовские воины</a:t>
            </a:r>
            <a:endParaRPr lang="ru-RU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Русско-литовские воины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Россия овладела Вязьмой, Мценском и расширила территорию на западе</a:t>
            </a:r>
          </a:p>
          <a:p>
            <a:endParaRPr lang="ru-RU" dirty="0"/>
          </a:p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     В 1514 </a:t>
            </a:r>
            <a:r>
              <a:rPr lang="ru-RU" dirty="0" smtClean="0"/>
              <a:t>г. Василий </a:t>
            </a:r>
            <a:r>
              <a:rPr lang="en-US" dirty="0" smtClean="0"/>
              <a:t>III</a:t>
            </a:r>
            <a:r>
              <a:rPr lang="ru-RU" dirty="0" smtClean="0"/>
              <a:t> взял Смоленск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57752" y="2174875"/>
            <a:ext cx="3829048" cy="389733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К Москве перешли Новгород- Северский, Брянск, Гомель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1108069"/>
          </a:xfrm>
        </p:spPr>
        <p:txBody>
          <a:bodyPr/>
          <a:lstStyle/>
          <a:p>
            <a:r>
              <a:rPr lang="ru-RU" dirty="0" smtClean="0"/>
              <a:t>1487-1494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108069"/>
          </a:xfrm>
        </p:spPr>
        <p:txBody>
          <a:bodyPr/>
          <a:lstStyle/>
          <a:p>
            <a:r>
              <a:rPr lang="ru-RU" dirty="0" smtClean="0"/>
              <a:t>       1500-1503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rot="10800000" flipV="1">
            <a:off x="1428728" y="1142984"/>
            <a:ext cx="2428892" cy="50006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H="1">
            <a:off x="5107785" y="1250141"/>
            <a:ext cx="571504" cy="35719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Политика 	России в Прибалтике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Присоединив Новгород, </a:t>
            </a:r>
            <a:r>
              <a:rPr lang="ru-RU" dirty="0"/>
              <a:t>И</a:t>
            </a:r>
            <a:r>
              <a:rPr lang="ru-RU" dirty="0" smtClean="0"/>
              <a:t>ван </a:t>
            </a:r>
            <a:r>
              <a:rPr lang="en-US" dirty="0" smtClean="0"/>
              <a:t>III</a:t>
            </a:r>
            <a:r>
              <a:rPr lang="ru-RU" dirty="0" smtClean="0"/>
              <a:t> столкнулся в Прибалтике с интересами Ливонского ордена и Швеции</a:t>
            </a:r>
          </a:p>
          <a:p>
            <a:r>
              <a:rPr lang="ru-RU" dirty="0" smtClean="0"/>
              <a:t>1481-1482- военные действия между немцами и Псковом (заключение мира)</a:t>
            </a:r>
          </a:p>
          <a:p>
            <a:r>
              <a:rPr lang="ru-RU" dirty="0" smtClean="0"/>
              <a:t>1487 г- Иван </a:t>
            </a:r>
            <a:r>
              <a:rPr lang="en-US" dirty="0" smtClean="0"/>
              <a:t>III</a:t>
            </a:r>
            <a:r>
              <a:rPr lang="ru-RU" dirty="0" smtClean="0"/>
              <a:t> ликвидировал привилегии </a:t>
            </a:r>
            <a:r>
              <a:rPr lang="ru-RU" dirty="0" err="1" smtClean="0"/>
              <a:t>ганзейцев</a:t>
            </a:r>
            <a:r>
              <a:rPr lang="ru-RU" dirty="0" smtClean="0"/>
              <a:t> в торговле с Новгородом</a:t>
            </a:r>
          </a:p>
          <a:p>
            <a:r>
              <a:rPr lang="ru-RU" dirty="0" smtClean="0"/>
              <a:t>1492 г- начал строительство напротив ливонской крепости первого русского порта на Балтике</a:t>
            </a:r>
          </a:p>
          <a:p>
            <a:r>
              <a:rPr lang="ru-RU" dirty="0" smtClean="0"/>
              <a:t>Все это ухудшило отношения между  Ганзой и Россией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</a:rPr>
              <a:t>вывод</a:t>
            </a:r>
            <a:endParaRPr lang="ru-RU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 </a:t>
            </a:r>
          </a:p>
          <a:p>
            <a:pPr algn="ctr">
              <a:buNone/>
            </a:pPr>
            <a:r>
              <a:rPr lang="ru-RU" i="1" dirty="0" smtClean="0"/>
              <a:t>Военные успехи московских правителей значительно отодвинули границы России на западном и юго-западном направлении и позволили завершить процесс объединения  единого Русского государства, укрепили его военную мощь и международный авторитет</a:t>
            </a:r>
            <a:endParaRPr lang="ru-RU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39</TotalTime>
  <Words>261</Words>
  <Application>Microsoft Office PowerPoint</Application>
  <PresentationFormat>Экран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ВНЕШНЯЯ ПОЛИКА  РОССИЙСКОГО ГОСУДАРСТВА  В ПЕРВОЙ ТРЕТИ XVI ВЕКА</vt:lpstr>
      <vt:lpstr>1. Литва и Балтика</vt:lpstr>
      <vt:lpstr>Слайд 3</vt:lpstr>
      <vt:lpstr>ЛИТВА</vt:lpstr>
      <vt:lpstr>Русско-литовские воины</vt:lpstr>
      <vt:lpstr>Политика  России в Прибалтике</vt:lpstr>
      <vt:lpstr>вывод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ВНЕШНЯЯ ПОЛИКА РОССИЙСКОГО ГОСУДАРСТВА В ПЕРВОЙ ТРЕТИ XVI ВЕКА</dc:title>
  <dc:creator>Общий доступ</dc:creator>
  <cp:lastModifiedBy>Общий доступ</cp:lastModifiedBy>
  <cp:revision>4</cp:revision>
  <dcterms:created xsi:type="dcterms:W3CDTF">2020-11-10T07:36:55Z</dcterms:created>
  <dcterms:modified xsi:type="dcterms:W3CDTF">2020-11-10T08:16:21Z</dcterms:modified>
</cp:coreProperties>
</file>