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58" r:id="rId6"/>
    <p:sldId id="260" r:id="rId7"/>
    <p:sldId id="261" r:id="rId8"/>
    <p:sldId id="259" r:id="rId9"/>
    <p:sldId id="262" r:id="rId10"/>
    <p:sldId id="263" r:id="rId11"/>
    <p:sldId id="264" r:id="rId12"/>
    <p:sldId id="270" r:id="rId13"/>
    <p:sldId id="265" r:id="rId14"/>
    <p:sldId id="267" r:id="rId15"/>
    <p:sldId id="268" r:id="rId16"/>
    <p:sldId id="269" r:id="rId17"/>
    <p:sldId id="271" r:id="rId18"/>
    <p:sldId id="266" r:id="rId19"/>
    <p:sldId id="272" r:id="rId20"/>
    <p:sldId id="273" r:id="rId21"/>
    <p:sldId id="274" r:id="rId22"/>
    <p:sldId id="275" r:id="rId23"/>
    <p:sldId id="276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24.04.2020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6767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24.04.2020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5713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24.04.2020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1227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24.04.2020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5849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24.04.2020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808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24.04.2020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3374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24.04.2020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5856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24.04.2020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1200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24.04.2020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7013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24.04.2020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4219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24.04.2020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4506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6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09" y="3132290"/>
            <a:ext cx="9567135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4834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535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7" y="2172648"/>
            <a:ext cx="7955555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4" y="4607511"/>
            <a:ext cx="7960659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0579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9533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18334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0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235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794" y="2209801"/>
            <a:ext cx="4848113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688" y="731520"/>
            <a:ext cx="5356113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4" y="3497802"/>
            <a:ext cx="4518213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9728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0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6"/>
            <a:ext cx="4925485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7246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19"/>
            <a:ext cx="85344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2733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18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51" y="731520"/>
            <a:ext cx="6439049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3344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6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09" y="3132290"/>
            <a:ext cx="9567135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68044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4955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7" y="2172648"/>
            <a:ext cx="7955555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4" y="4607511"/>
            <a:ext cx="7960659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7461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0638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8427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2021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54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794" y="2209801"/>
            <a:ext cx="4848113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688" y="731520"/>
            <a:ext cx="5356113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4" y="3497802"/>
            <a:ext cx="4518213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1179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0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6"/>
            <a:ext cx="4925485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079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19"/>
            <a:ext cx="85344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2985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18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51" y="731520"/>
            <a:ext cx="6439049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5476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397906-4B28-4863-AC89-7FEAEE203E8E}" type="datetimeFigureOut">
              <a:rPr lang="ru-RU" smtClean="0"/>
              <a:t>24.04.2020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44CF4-7B27-4DD2-8CD2-987C85C348B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4861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053" y="4372168"/>
            <a:ext cx="8683348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2260"/>
            <a:ext cx="85344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01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172201"/>
            <a:ext cx="44704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01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228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053" y="4372168"/>
            <a:ext cx="8683348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2260"/>
            <a:ext cx="85344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01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24.04.2020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172201"/>
            <a:ext cx="44704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01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681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Биосфера – глобальная экосистема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9548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183" y="437500"/>
            <a:ext cx="7699872" cy="6194654"/>
          </a:xfrm>
        </p:spPr>
        <p:txBody>
          <a:bodyPr/>
          <a:lstStyle/>
          <a:p>
            <a:pPr marL="0" indent="0">
              <a:buNone/>
            </a:pPr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Биосфера - «сфера жизни» или «живая оболочка Земли» совокупность всех биогеоценозов (экосистем) Земли.</a:t>
            </a:r>
          </a:p>
          <a:p>
            <a:pPr marL="0" indent="0">
              <a:buNone/>
            </a:pPr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/>
              <a:t>Термин «биосфера» ввел в 1875 году Эдуард Зюсс – геолог, палеонтолог.</a:t>
            </a:r>
          </a:p>
          <a:p>
            <a:pPr marL="0" indent="0">
              <a:buNone/>
            </a:pPr>
            <a:r>
              <a:rPr lang="ru-RU" dirty="0" smtClean="0"/>
              <a:t>В. И. Вернадский создал учение о биосфере.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58578" y="2344039"/>
            <a:ext cx="3176367" cy="405278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692308" y="6389783"/>
            <a:ext cx="2886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В.И. Вернадский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9995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Границы биосферы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5815988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Границы биосферы определяются нахождением живых организмов или следов их жизнедеятельности.</a:t>
            </a:r>
          </a:p>
          <a:p>
            <a:pPr marL="0" indent="0">
              <a:buNone/>
            </a:pPr>
            <a:r>
              <a:rPr lang="ru-RU" dirty="0" smtClean="0"/>
              <a:t>В атмосфере заселен нижний слой – тропосфера, в литосфере – в основном почва, гидросфера -практически полностью.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8898" t="17117"/>
          <a:stretch/>
        </p:blipFill>
        <p:spPr>
          <a:xfrm>
            <a:off x="6896399" y="1311058"/>
            <a:ext cx="5295601" cy="5380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123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5520" y="476673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  <a:latin typeface="Times New Roman"/>
              </a:rPr>
              <a:t>В. И. Вернадский выделил в биосфере несколько типов вещества: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31504" y="1340769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AutoNum type="arabicParenR"/>
            </a:pPr>
            <a:r>
              <a:rPr lang="ru-RU" sz="2400" b="1" dirty="0">
                <a:solidFill>
                  <a:srgbClr val="7030A0"/>
                </a:solidFill>
                <a:latin typeface="Times New Roman"/>
              </a:rPr>
              <a:t>Живое вещество </a:t>
            </a:r>
            <a:r>
              <a:rPr lang="ru-RU" sz="2400" dirty="0">
                <a:solidFill>
                  <a:prstClr val="black"/>
                </a:solidFill>
                <a:latin typeface="Times New Roman"/>
              </a:rPr>
              <a:t>-</a:t>
            </a:r>
          </a:p>
          <a:p>
            <a:r>
              <a:rPr lang="ru-RU" sz="2400" dirty="0">
                <a:solidFill>
                  <a:prstClr val="black"/>
                </a:solidFill>
                <a:latin typeface="Times New Roman"/>
              </a:rPr>
              <a:t>совокупность всех живых организмов.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99856" y="2204864"/>
            <a:ext cx="50405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srgbClr val="FEB80A">
                  <a:lumMod val="75000"/>
                </a:srgbClr>
              </a:solidFill>
              <a:latin typeface="Times New Roman"/>
            </a:endParaRPr>
          </a:p>
          <a:p>
            <a:r>
              <a:rPr lang="ru-RU" sz="2400" b="1" dirty="0">
                <a:solidFill>
                  <a:srgbClr val="7030A0"/>
                </a:solidFill>
                <a:latin typeface="Times New Roman"/>
              </a:rPr>
              <a:t>2)</a:t>
            </a:r>
            <a:r>
              <a:rPr lang="ru-RU" sz="2400" dirty="0">
                <a:solidFill>
                  <a:srgbClr val="FEB80A">
                    <a:lumMod val="75000"/>
                  </a:srgbClr>
                </a:solidFill>
                <a:latin typeface="Times New Roman"/>
              </a:rPr>
              <a:t> </a:t>
            </a:r>
            <a:r>
              <a:rPr lang="ru-RU" sz="2400" b="1" dirty="0">
                <a:solidFill>
                  <a:srgbClr val="7030A0"/>
                </a:solidFill>
                <a:latin typeface="Times New Roman"/>
              </a:rPr>
              <a:t>Биогенное вещество </a:t>
            </a:r>
            <a:r>
              <a:rPr lang="ru-RU" sz="2400" dirty="0">
                <a:solidFill>
                  <a:prstClr val="black"/>
                </a:solidFill>
                <a:latin typeface="Times New Roman"/>
              </a:rPr>
              <a:t>–</a:t>
            </a:r>
          </a:p>
          <a:p>
            <a:r>
              <a:rPr lang="ru-RU" sz="2400" dirty="0">
                <a:solidFill>
                  <a:prstClr val="black"/>
                </a:solidFill>
                <a:latin typeface="Times New Roman"/>
              </a:rPr>
              <a:t>Это минеральные или органические вещества, созданные в результате жизнедеятельности живых организмов (нефть, каменный уголь, газ, торф, известняк).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75520" y="4945236"/>
            <a:ext cx="41044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7030A0"/>
                </a:solidFill>
                <a:latin typeface="Times New Roman"/>
              </a:rPr>
              <a:t>3) Косное вещество </a:t>
            </a:r>
            <a:r>
              <a:rPr lang="ru-RU" sz="2400" dirty="0">
                <a:solidFill>
                  <a:prstClr val="black"/>
                </a:solidFill>
                <a:latin typeface="Times New Roman"/>
              </a:rPr>
              <a:t>– формируется без участия живых организмов (вулканические горные </a:t>
            </a:r>
            <a:r>
              <a:rPr lang="ru-RU" sz="2400" dirty="0" smtClean="0">
                <a:solidFill>
                  <a:prstClr val="black"/>
                </a:solidFill>
                <a:latin typeface="Times New Roman"/>
              </a:rPr>
              <a:t>породы, минералы).</a:t>
            </a:r>
            <a:endParaRPr lang="ru-RU" sz="2400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32104" y="4945236"/>
            <a:ext cx="35283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7030A0"/>
                </a:solidFill>
                <a:latin typeface="Times New Roman"/>
              </a:rPr>
              <a:t>4) </a:t>
            </a:r>
            <a:r>
              <a:rPr lang="ru-RU" sz="2400" b="1" dirty="0" err="1">
                <a:solidFill>
                  <a:srgbClr val="7030A0"/>
                </a:solidFill>
                <a:latin typeface="Times New Roman"/>
              </a:rPr>
              <a:t>Биокосное</a:t>
            </a:r>
            <a:r>
              <a:rPr lang="ru-RU" sz="2400" b="1" dirty="0">
                <a:solidFill>
                  <a:srgbClr val="7030A0"/>
                </a:solidFill>
                <a:latin typeface="Times New Roman"/>
              </a:rPr>
              <a:t> вещество </a:t>
            </a:r>
            <a:r>
              <a:rPr lang="ru-RU" sz="2400" dirty="0">
                <a:solidFill>
                  <a:prstClr val="black"/>
                </a:solidFill>
                <a:latin typeface="Times New Roman"/>
              </a:rPr>
              <a:t>– создается живыми организмами вместе с неживой природой (почва, ил).</a:t>
            </a:r>
          </a:p>
        </p:txBody>
      </p:sp>
    </p:spTree>
    <p:extLst>
      <p:ext uri="{BB962C8B-B14F-4D97-AF65-F5344CB8AC3E}">
        <p14:creationId xmlns:p14="http://schemas.microsoft.com/office/powerpoint/2010/main" val="31776280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chemeClr val="bg2">
                <a:lumMod val="90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34035" y="1341974"/>
            <a:ext cx="102096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prstClr val="black"/>
                </a:solidFill>
                <a:latin typeface="Times New Roman"/>
              </a:rPr>
              <a:t>В пределах границ биосферы живое вещество распределено неравномерно.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prstClr val="black"/>
                </a:solidFill>
                <a:latin typeface="Times New Roman"/>
              </a:rPr>
              <a:t>Жизнь максимально сосредоточена на границах  геосфер.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prstClr val="black"/>
                </a:solidFill>
                <a:latin typeface="Times New Roman"/>
              </a:rPr>
              <a:t>Организмы, обитающие на суше на </a:t>
            </a:r>
            <a:r>
              <a:rPr lang="ru-RU" sz="2400" dirty="0">
                <a:solidFill>
                  <a:srgbClr val="C00000"/>
                </a:solidFill>
                <a:latin typeface="Times New Roman"/>
              </a:rPr>
              <a:t>99,2% </a:t>
            </a:r>
            <a:r>
              <a:rPr lang="ru-RU" sz="2400" dirty="0">
                <a:solidFill>
                  <a:prstClr val="black"/>
                </a:solidFill>
                <a:latin typeface="Times New Roman"/>
              </a:rPr>
              <a:t>представлены растениями; </a:t>
            </a:r>
            <a:r>
              <a:rPr lang="ru-RU" sz="2400" dirty="0">
                <a:solidFill>
                  <a:srgbClr val="C00000"/>
                </a:solidFill>
                <a:latin typeface="Times New Roman"/>
              </a:rPr>
              <a:t>0,8%</a:t>
            </a:r>
            <a:r>
              <a:rPr lang="ru-RU" sz="2400" dirty="0">
                <a:solidFill>
                  <a:prstClr val="black"/>
                </a:solidFill>
                <a:latin typeface="Times New Roman"/>
              </a:rPr>
              <a:t> составляют грибы, животные и микроорганизмы.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prstClr val="black"/>
                </a:solidFill>
                <a:latin typeface="Times New Roman"/>
              </a:rPr>
              <a:t>В Мировом океане: на долю растений приходится </a:t>
            </a:r>
            <a:r>
              <a:rPr lang="ru-RU" sz="2400" dirty="0">
                <a:solidFill>
                  <a:srgbClr val="C00000"/>
                </a:solidFill>
                <a:latin typeface="Times New Roman"/>
              </a:rPr>
              <a:t>6,3% </a:t>
            </a:r>
            <a:r>
              <a:rPr lang="ru-RU" sz="2400" dirty="0">
                <a:solidFill>
                  <a:prstClr val="black"/>
                </a:solidFill>
                <a:latin typeface="Times New Roman"/>
              </a:rPr>
              <a:t>биомассы; на долю животных и микроорганизмов – </a:t>
            </a:r>
            <a:r>
              <a:rPr lang="ru-RU" sz="2400" dirty="0">
                <a:solidFill>
                  <a:srgbClr val="C00000"/>
                </a:solidFill>
                <a:latin typeface="Times New Roman"/>
              </a:rPr>
              <a:t>93,7%.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prstClr val="black"/>
                </a:solidFill>
                <a:latin typeface="Times New Roman"/>
              </a:rPr>
              <a:t>Масса живого вещества составляет около </a:t>
            </a:r>
            <a:r>
              <a:rPr lang="ru-RU" sz="2400" dirty="0">
                <a:solidFill>
                  <a:srgbClr val="C00000"/>
                </a:solidFill>
                <a:latin typeface="Times New Roman"/>
              </a:rPr>
              <a:t>0,01 – 0,02% </a:t>
            </a:r>
            <a:r>
              <a:rPr lang="ru-RU" sz="2400" dirty="0">
                <a:solidFill>
                  <a:prstClr val="black"/>
                </a:solidFill>
                <a:latin typeface="Times New Roman"/>
              </a:rPr>
              <a:t>от костного вещества биосферы.</a:t>
            </a:r>
          </a:p>
          <a:p>
            <a:pPr marL="457200" indent="-457200"/>
            <a:endParaRPr lang="ru-RU" sz="2400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09786" y="142853"/>
            <a:ext cx="7858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  <a:latin typeface="Times New Roman"/>
              </a:rPr>
              <a:t>Живое вещество биосферы планеты Земля.</a:t>
            </a:r>
          </a:p>
        </p:txBody>
      </p:sp>
    </p:spTree>
    <p:extLst>
      <p:ext uri="{BB962C8B-B14F-4D97-AF65-F5344CB8AC3E}">
        <p14:creationId xmlns:p14="http://schemas.microsoft.com/office/powerpoint/2010/main" val="34226365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6653"/>
          </a:xfrm>
        </p:spPr>
        <p:txBody>
          <a:bodyPr/>
          <a:lstStyle/>
          <a:p>
            <a:r>
              <a:rPr lang="ru-RU" dirty="0" smtClean="0"/>
              <a:t>Функции живого вещества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74574" y="1352648"/>
            <a:ext cx="115352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/>
              </a:rPr>
              <a:t>Газовая функция:</a:t>
            </a:r>
          </a:p>
          <a:p>
            <a:r>
              <a:rPr lang="ru-RU" sz="2400" dirty="0">
                <a:solidFill>
                  <a:prstClr val="black"/>
                </a:solidFill>
                <a:latin typeface="Times New Roman"/>
              </a:rPr>
              <a:t> выделение и поглощение газов живыми организмами.</a:t>
            </a:r>
          </a:p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/>
              </a:rPr>
              <a:t>Результат</a:t>
            </a:r>
            <a:r>
              <a:rPr lang="ru-RU" sz="2400" dirty="0">
                <a:solidFill>
                  <a:srgbClr val="C00000"/>
                </a:solidFill>
                <a:latin typeface="Times New Roman"/>
              </a:rPr>
              <a:t>: </a:t>
            </a:r>
          </a:p>
          <a:p>
            <a:r>
              <a:rPr lang="ru-RU" sz="2000" dirty="0" smtClean="0">
                <a:solidFill>
                  <a:srgbClr val="000000"/>
                </a:solidFill>
                <a:latin typeface="Verdana" panose="020B0604030504040204" pitchFamily="34" charset="0"/>
              </a:rPr>
              <a:t>газовый состав биосферы; </a:t>
            </a:r>
            <a:r>
              <a:rPr lang="ru-RU" sz="2400" dirty="0" smtClean="0">
                <a:latin typeface="Times New Roman"/>
              </a:rPr>
              <a:t>2 </a:t>
            </a:r>
            <a:r>
              <a:rPr lang="ru-RU" sz="2400" dirty="0">
                <a:latin typeface="Times New Roman"/>
              </a:rPr>
              <a:t>млрд. лет </a:t>
            </a:r>
            <a:r>
              <a:rPr lang="ru-RU" sz="2400" dirty="0">
                <a:solidFill>
                  <a:prstClr val="black"/>
                </a:solidFill>
                <a:latin typeface="Times New Roman"/>
              </a:rPr>
              <a:t>назад началось накопление свободного кислорода; образование озонового экрана</a:t>
            </a:r>
            <a:r>
              <a:rPr lang="ru-RU" sz="2400" dirty="0" smtClean="0">
                <a:solidFill>
                  <a:prstClr val="black"/>
                </a:solidFill>
                <a:latin typeface="Times New Roman"/>
              </a:rPr>
              <a:t>.</a:t>
            </a:r>
          </a:p>
          <a:p>
            <a:endParaRPr lang="ru-RU" sz="2400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4574" y="3995678"/>
            <a:ext cx="622453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0000"/>
                </a:solidFill>
                <a:latin typeface="Verdana" panose="020B0604030504040204" pitchFamily="34" charset="0"/>
              </a:rPr>
              <a:t>Азот, кислород, углекислый газ, сероводород, метан образуются в процессе </a:t>
            </a: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функционирования живого </a:t>
            </a:r>
            <a:r>
              <a:rPr lang="ru-RU" dirty="0" smtClean="0">
                <a:solidFill>
                  <a:srgbClr val="000000"/>
                </a:solidFill>
                <a:latin typeface="Verdana" panose="020B0604030504040204" pitchFamily="34" charset="0"/>
              </a:rPr>
              <a:t>вещества. 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Кислород – поступает в атмосферу в результате фотосинтеза, углекислый газ – в результате дыхания, метан – при разложении органических веществ,  азот – в результате деятельности денитрифицирующих бактерий, сероводород – в результате деятельности бактерий.</a:t>
            </a:r>
            <a:endParaRPr lang="ru-RU" b="0" i="0" dirty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358"/>
          <a:stretch/>
        </p:blipFill>
        <p:spPr>
          <a:xfrm>
            <a:off x="6646797" y="3262890"/>
            <a:ext cx="5545203" cy="331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42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prstClr val="black"/>
                </a:solidFill>
              </a:rPr>
              <a:t>Функции живого вещества</a:t>
            </a:r>
            <a:endParaRPr lang="ru-RU" dirty="0"/>
          </a:p>
        </p:txBody>
      </p:sp>
      <p:sp>
        <p:nvSpPr>
          <p:cNvPr id="4" name="Объект 3"/>
          <p:cNvSpPr txBox="1">
            <a:spLocks noGrp="1"/>
          </p:cNvSpPr>
          <p:nvPr>
            <p:ph idx="1"/>
          </p:nvPr>
        </p:nvSpPr>
        <p:spPr>
          <a:xfrm>
            <a:off x="838200" y="1825625"/>
            <a:ext cx="10515600" cy="33752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Окислительно-восстановительная функция: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solidFill>
                  <a:srgbClr val="000000"/>
                </a:solidFill>
                <a:latin typeface="Verdana" panose="020B0604030504040204" pitchFamily="34" charset="0"/>
              </a:rPr>
              <a:t>заключается в химическом превращении </a:t>
            </a:r>
            <a:r>
              <a:rPr lang="ru-RU" sz="1800" dirty="0" smtClean="0">
                <a:solidFill>
                  <a:srgbClr val="000000"/>
                </a:solidFill>
                <a:latin typeface="Verdana" panose="020B0604030504040204" pitchFamily="34" charset="0"/>
              </a:rPr>
              <a:t>веществ</a:t>
            </a:r>
            <a:r>
              <a:rPr lang="ru-RU" sz="1800" dirty="0">
                <a:solidFill>
                  <a:srgbClr val="000000"/>
                </a:solidFill>
                <a:latin typeface="Verdana" panose="020B0604030504040204" pitchFamily="34" charset="0"/>
              </a:rPr>
              <a:t>, которые содержат атомы с переменной степенью окисления (соединения железа, марганца, азота и др.). При этом на поверхности Земли преобладают биогенные процессы окисления и восстановления</a:t>
            </a:r>
            <a:r>
              <a:rPr lang="ru-RU" sz="1800" dirty="0" smtClean="0">
                <a:solidFill>
                  <a:srgbClr val="000000"/>
                </a:solidFill>
                <a:latin typeface="Verdana" panose="020B0604030504040204" pitchFamily="34" charset="0"/>
              </a:rPr>
              <a:t>.</a:t>
            </a:r>
            <a:endParaRPr lang="ru-RU" sz="2400" dirty="0" smtClean="0"/>
          </a:p>
          <a:p>
            <a:r>
              <a:rPr lang="ru-RU" sz="2400" dirty="0" smtClean="0">
                <a:solidFill>
                  <a:srgbClr val="C00000"/>
                </a:solidFill>
              </a:rPr>
              <a:t>Результат:</a:t>
            </a:r>
          </a:p>
          <a:p>
            <a:r>
              <a:rPr lang="ru-RU" sz="2400" dirty="0" smtClean="0"/>
              <a:t>превращение вещества и энергии – метаболизм.</a:t>
            </a:r>
          </a:p>
          <a:p>
            <a:pPr marL="0" indent="0">
              <a:buNone/>
            </a:pPr>
            <a:endParaRPr lang="ru-RU" sz="2400" dirty="0" smtClean="0"/>
          </a:p>
          <a:p>
            <a:pPr marL="0" indent="0">
              <a:buNone/>
            </a:pPr>
            <a:r>
              <a:rPr lang="ru-RU" sz="2400" dirty="0" smtClean="0"/>
              <a:t>Пример: полное окисление глюкозы до углекислого газа и воды:</a:t>
            </a:r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1855" y="5335845"/>
            <a:ext cx="6874525" cy="1137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587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9386" y="230179"/>
            <a:ext cx="10515600" cy="1325563"/>
          </a:xfrm>
        </p:spPr>
        <p:txBody>
          <a:bodyPr/>
          <a:lstStyle/>
          <a:p>
            <a:r>
              <a:rPr lang="ru-RU" dirty="0">
                <a:solidFill>
                  <a:prstClr val="black"/>
                </a:solidFill>
              </a:rPr>
              <a:t>Функции живого вещества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959385" y="1224080"/>
            <a:ext cx="106413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Концентрационная функция:</a:t>
            </a:r>
          </a:p>
          <a:p>
            <a:r>
              <a:rPr lang="ru-RU" sz="2400" dirty="0" smtClean="0"/>
              <a:t> способность организмов накапливать в своих телах  различные химические элементы.</a:t>
            </a:r>
          </a:p>
          <a:p>
            <a:pPr algn="ctr"/>
            <a:r>
              <a:rPr lang="ru-RU" sz="2400" dirty="0" smtClean="0">
                <a:solidFill>
                  <a:srgbClr val="C00000"/>
                </a:solidFill>
              </a:rPr>
              <a:t>Результат:</a:t>
            </a:r>
          </a:p>
          <a:p>
            <a:r>
              <a:rPr lang="ru-RU" sz="2400" dirty="0" smtClean="0"/>
              <a:t>образование почвы и полезных ископаемых.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27184" y="3163072"/>
            <a:ext cx="94405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Verdana" panose="020B0604030504040204" pitchFamily="34" charset="0"/>
              </a:rPr>
              <a:t>Пример. В результате накопления углерода организмами образовались известняки</a:t>
            </a: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, мел, уголь, нефть, </a:t>
            </a:r>
            <a:r>
              <a:rPr lang="ru-RU" dirty="0" smtClean="0">
                <a:solidFill>
                  <a:srgbClr val="000000"/>
                </a:solidFill>
                <a:latin typeface="Verdana" panose="020B0604030504040204" pitchFamily="34" charset="0"/>
              </a:rPr>
              <a:t>торф</a:t>
            </a: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, горючие </a:t>
            </a:r>
            <a:r>
              <a:rPr lang="ru-RU" dirty="0" smtClean="0">
                <a:solidFill>
                  <a:srgbClr val="000000"/>
                </a:solidFill>
                <a:latin typeface="Verdana" panose="020B0604030504040204" pitchFamily="34" charset="0"/>
              </a:rPr>
              <a:t>сланцы. </a:t>
            </a:r>
          </a:p>
          <a:p>
            <a:r>
              <a:rPr lang="ru-RU" dirty="0" smtClean="0">
                <a:solidFill>
                  <a:srgbClr val="000000"/>
                </a:solidFill>
                <a:latin typeface="Verdana" panose="020B0604030504040204" pitchFamily="34" charset="0"/>
              </a:rPr>
              <a:t>Отдельные организмы </a:t>
            </a: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являются специфическими концентраторами некоторых элементов: морская капуста (ламинария) — </a:t>
            </a:r>
            <a:r>
              <a:rPr lang="ru-RU" dirty="0" smtClean="0">
                <a:solidFill>
                  <a:srgbClr val="000000"/>
                </a:solidFill>
                <a:latin typeface="Verdana" panose="020B0604030504040204" pitchFamily="34" charset="0"/>
              </a:rPr>
              <a:t>йода.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91796" y="4920572"/>
            <a:ext cx="6551364" cy="1736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510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813680"/>
          </a:xfrm>
        </p:spPr>
        <p:txBody>
          <a:bodyPr/>
          <a:lstStyle/>
          <a:p>
            <a:r>
              <a:rPr lang="ru-RU" dirty="0">
                <a:solidFill>
                  <a:prstClr val="black"/>
                </a:solidFill>
              </a:rPr>
              <a:t>Функции живого вещества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14651" y="756931"/>
            <a:ext cx="91320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/>
              </a:rPr>
              <a:t>Деструктивная функция:</a:t>
            </a:r>
          </a:p>
          <a:p>
            <a:r>
              <a:rPr lang="ru-RU" sz="2400" dirty="0">
                <a:solidFill>
                  <a:prstClr val="black"/>
                </a:solidFill>
                <a:latin typeface="Times New Roman"/>
              </a:rPr>
              <a:t>разрушение неживого вещества до простых неорганических соединений.</a:t>
            </a:r>
          </a:p>
          <a:p>
            <a:pPr algn="ctr"/>
            <a:r>
              <a:rPr lang="ru-RU" sz="2400" dirty="0">
                <a:solidFill>
                  <a:srgbClr val="C00000"/>
                </a:solidFill>
                <a:latin typeface="Times New Roman"/>
              </a:rPr>
              <a:t>Результат:</a:t>
            </a:r>
          </a:p>
          <a:p>
            <a:r>
              <a:rPr lang="ru-RU" sz="2400" dirty="0">
                <a:solidFill>
                  <a:prstClr val="black"/>
                </a:solidFill>
                <a:latin typeface="Times New Roman"/>
              </a:rPr>
              <a:t>поддержание постоянства круговоротов веществ в биосфере.</a:t>
            </a:r>
          </a:p>
          <a:p>
            <a:endParaRPr lang="ru-RU" sz="2400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4651" y="2888289"/>
            <a:ext cx="56011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  <a:latin typeface="Times New Roman"/>
              </a:rPr>
              <a:t>На скалах — бактерии, грибы и лишайники — оказывают на горные породы сильнейшее химическое воздействие. Разлагая те или иные минералы, организмы избирательно извлекают и включают в биотический круговорот важнейшие питательные элементы — кальций, калий, натрий, фосфор, кремний, микроэлементы.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5886" y="2870829"/>
            <a:ext cx="5133094" cy="3849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3786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0065" y="360381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err="1" smtClean="0">
                <a:solidFill>
                  <a:srgbClr val="FF0000"/>
                </a:solidFill>
              </a:rPr>
              <a:t>Средообразующая</a:t>
            </a:r>
            <a:r>
              <a:rPr lang="ru-RU" dirty="0" smtClean="0">
                <a:solidFill>
                  <a:srgbClr val="FF0000"/>
                </a:solidFill>
              </a:rPr>
              <a:t> функция:</a:t>
            </a:r>
          </a:p>
          <a:p>
            <a:pPr marL="0" indent="0" algn="just">
              <a:buNone/>
            </a:pPr>
            <a:r>
              <a:rPr lang="ru-RU" dirty="0" smtClean="0"/>
              <a:t>Состоит в изменении физико-химических параметров среды в результате жизнедеятельности организмов.</a:t>
            </a:r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r>
              <a:rPr lang="ru-RU" sz="2400" dirty="0" smtClean="0"/>
              <a:t>Пример: дождевые черви, питаясь опавшими листьями, насыщают почву органическими веществами, повышают ее плодородие.</a:t>
            </a:r>
          </a:p>
          <a:p>
            <a:pPr marL="0" indent="0" algn="just">
              <a:buNone/>
            </a:pPr>
            <a:r>
              <a:rPr lang="ru-RU" sz="2400" dirty="0"/>
              <a:t>Дождевой червь рыхлит почву, улучшая дыхание корней.</a:t>
            </a:r>
            <a:endParaRPr lang="ru-RU" sz="2400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7220" y="3117774"/>
            <a:ext cx="2680279" cy="3634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4100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prstClr val="black"/>
                </a:solidFill>
              </a:rPr>
              <a:t>Функции живого вещества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52285" y="1825625"/>
            <a:ext cx="100315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FF0000"/>
                </a:solidFill>
                <a:latin typeface="Times New Roman"/>
              </a:rPr>
              <a:t>Транспортная </a:t>
            </a:r>
            <a:r>
              <a:rPr lang="ru-RU" dirty="0" smtClean="0">
                <a:solidFill>
                  <a:srgbClr val="FF0000"/>
                </a:solidFill>
                <a:latin typeface="Times New Roman"/>
              </a:rPr>
              <a:t>функция:  </a:t>
            </a:r>
          </a:p>
          <a:p>
            <a:r>
              <a:rPr lang="ru-RU" dirty="0" smtClean="0">
                <a:solidFill>
                  <a:prstClr val="black"/>
                </a:solidFill>
                <a:latin typeface="Times New Roman"/>
              </a:rPr>
              <a:t>перенос </a:t>
            </a:r>
            <a:r>
              <a:rPr lang="ru-RU" dirty="0">
                <a:solidFill>
                  <a:prstClr val="black"/>
                </a:solidFill>
                <a:latin typeface="Times New Roman"/>
              </a:rPr>
              <a:t>вещества против силы тяжести и в горизонтальном направлении. Живое вещество — единственный фактор, обусловливающий обратное перемещение вещества — снизу вверх, из океана — на континенты. За счет активного передвижения живые организмы могут перемещать различные вещества или атомы в горизонтальном направлении, например за счет различных видов миграций</a:t>
            </a:r>
            <a:r>
              <a:rPr lang="ru-RU" dirty="0" smtClean="0">
                <a:solidFill>
                  <a:prstClr val="black"/>
                </a:solidFill>
                <a:latin typeface="Times New Roman"/>
              </a:rPr>
              <a:t>.</a:t>
            </a:r>
          </a:p>
          <a:p>
            <a:r>
              <a:rPr lang="ru-RU" dirty="0" smtClean="0">
                <a:solidFill>
                  <a:prstClr val="black"/>
                </a:solidFill>
                <a:latin typeface="Times New Roman"/>
              </a:rPr>
              <a:t>Пример: круговорот веществ.</a:t>
            </a:r>
            <a:endParaRPr lang="ru-RU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52285" y="3926353"/>
            <a:ext cx="1040151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FF0000"/>
                </a:solidFill>
                <a:latin typeface="Times New Roman"/>
              </a:rPr>
              <a:t>Энергетическая </a:t>
            </a:r>
            <a:r>
              <a:rPr lang="ru-RU" dirty="0" smtClean="0">
                <a:solidFill>
                  <a:srgbClr val="FF0000"/>
                </a:solidFill>
                <a:latin typeface="Times New Roman"/>
              </a:rPr>
              <a:t>функция: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/>
              </a:rPr>
              <a:t> </a:t>
            </a:r>
            <a:r>
              <a:rPr lang="ru-RU" dirty="0" smtClean="0">
                <a:latin typeface="Times New Roman"/>
              </a:rPr>
              <a:t>накопление энергии в виде химических связей. </a:t>
            </a:r>
            <a:r>
              <a:rPr lang="ru-RU" dirty="0" smtClean="0">
                <a:solidFill>
                  <a:prstClr val="black"/>
                </a:solidFill>
                <a:latin typeface="Times New Roman"/>
              </a:rPr>
              <a:t>Поглощение </a:t>
            </a:r>
            <a:r>
              <a:rPr lang="ru-RU" dirty="0">
                <a:solidFill>
                  <a:prstClr val="black"/>
                </a:solidFill>
                <a:latin typeface="Times New Roman"/>
              </a:rPr>
              <a:t>солнечной энергии при фотосинтезе и химической энергии при разложении </a:t>
            </a:r>
            <a:r>
              <a:rPr lang="ru-RU" dirty="0" err="1">
                <a:solidFill>
                  <a:prstClr val="black"/>
                </a:solidFill>
                <a:latin typeface="Times New Roman"/>
              </a:rPr>
              <a:t>энергонасыщенных</a:t>
            </a:r>
            <a:r>
              <a:rPr lang="ru-RU" dirty="0">
                <a:solidFill>
                  <a:prstClr val="black"/>
                </a:solidFill>
                <a:latin typeface="Times New Roman"/>
              </a:rPr>
              <a:t> веществ, передача энергии по пищевым цепям (используется гетеротрофами). Поглощенная энергия распределяется внутри экосистемы между живыми организмами в виде пищи. Частично энергия рассеивается в виде тепла, а частично накапливается в отмершем органическом веществе и переходит в ископаемое состояние. Так образовались залежи торфа, каменного угля, нефти и других горючих полезных ископаемых.</a:t>
            </a:r>
          </a:p>
        </p:txBody>
      </p:sp>
    </p:spTree>
    <p:extLst>
      <p:ext uri="{BB962C8B-B14F-4D97-AF65-F5344CB8AC3E}">
        <p14:creationId xmlns:p14="http://schemas.microsoft.com/office/powerpoint/2010/main" val="38517335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1" y="404664"/>
            <a:ext cx="6512511" cy="1143000"/>
          </a:xfrm>
        </p:spPr>
        <p:txBody>
          <a:bodyPr/>
          <a:lstStyle/>
          <a:p>
            <a:r>
              <a:rPr lang="ru-RU" dirty="0" smtClean="0"/>
              <a:t>Примеры заданий: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2063552" y="2780928"/>
          <a:ext cx="7736648" cy="3302820"/>
        </p:xfrm>
        <a:graphic>
          <a:graphicData uri="http://schemas.openxmlformats.org/drawingml/2006/table">
            <a:tbl>
              <a:tblPr/>
              <a:tblGrid>
                <a:gridCol w="3997268">
                  <a:extLst>
                    <a:ext uri="{9D8B030D-6E8A-4147-A177-3AD203B41FA5}">
                      <a16:colId xmlns:a16="http://schemas.microsoft.com/office/drawing/2014/main" val="3382328996"/>
                    </a:ext>
                  </a:extLst>
                </a:gridCol>
                <a:gridCol w="464199">
                  <a:extLst>
                    <a:ext uri="{9D8B030D-6E8A-4147-A177-3AD203B41FA5}">
                      <a16:colId xmlns:a16="http://schemas.microsoft.com/office/drawing/2014/main" val="4012747934"/>
                    </a:ext>
                  </a:extLst>
                </a:gridCol>
                <a:gridCol w="3275181">
                  <a:extLst>
                    <a:ext uri="{9D8B030D-6E8A-4147-A177-3AD203B41FA5}">
                      <a16:colId xmlns:a16="http://schemas.microsoft.com/office/drawing/2014/main" val="429594088"/>
                    </a:ext>
                  </a:extLst>
                </a:gridCol>
              </a:tblGrid>
              <a:tr h="4242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ХАРАКТЕРИСТИКА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 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ФУНКЦИЯ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0342772"/>
                  </a:ext>
                </a:extLst>
              </a:tr>
              <a:tr h="2878605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А) выделение метана в атмосферу</a:t>
                      </a:r>
                    </a:p>
                    <a:p>
                      <a:pPr algn="l" fontAlgn="t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в результате деятельности денитрифицирующих бактерий</a:t>
                      </a:r>
                    </a:p>
                    <a:p>
                      <a:pPr algn="l" fontAlgn="t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Б) образование воды и углекислого газа в процессе дыхания аэробов</a:t>
                      </a:r>
                    </a:p>
                    <a:p>
                      <a:pPr algn="l" fontAlgn="t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В) накопление солей кремния в клетках хвощей</a:t>
                      </a:r>
                    </a:p>
                    <a:p>
                      <a:pPr algn="l" fontAlgn="t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Г) восстановление углекислого газа в процессе фотосинтеза</a:t>
                      </a:r>
                    </a:p>
                    <a:p>
                      <a:pPr algn="l" fontAlgn="t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Д) образование известняка</a:t>
                      </a: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 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1) </a:t>
                      </a:r>
                      <a:r>
                        <a:rPr lang="ru-RU" sz="1600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окислительно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-восстановительная</a:t>
                      </a:r>
                    </a:p>
                    <a:p>
                      <a:pPr algn="l" fontAlgn="t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2) газовая</a:t>
                      </a:r>
                    </a:p>
                    <a:p>
                      <a:pPr algn="l" fontAlgn="t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3) концентрационная</a:t>
                      </a: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5706724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688525" y="1700095"/>
            <a:ext cx="8846740" cy="1523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58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1600" dirty="0">
                <a:solidFill>
                  <a:srgbClr val="000000"/>
                </a:solidFill>
                <a:latin typeface="Verdana" panose="020B0604030504040204" pitchFamily="34" charset="0"/>
              </a:rPr>
              <a:t>Установите соответствие между характеристиками и названиями функций живого вещества в биосфере (по В.И. Вернадскому): к каждой позиции, данной в первом столбце, подберите соответствующую позицию из второго столбца.</a:t>
            </a:r>
            <a:endParaRPr lang="ru-RU" altLang="ru-RU" sz="800" dirty="0"/>
          </a:p>
          <a:p>
            <a:r>
              <a:rPr lang="ru-RU" altLang="ru-RU" sz="900" dirty="0">
                <a:solidFill>
                  <a:srgbClr val="000000"/>
                </a:solidFill>
                <a:latin typeface="Verdana" panose="020B0604030504040204" pitchFamily="34" charset="0"/>
              </a:rPr>
              <a:t> </a:t>
            </a:r>
            <a:endParaRPr lang="ru-RU" altLang="ru-RU" sz="800" dirty="0"/>
          </a:p>
          <a:p>
            <a:r>
              <a:rPr lang="ru-RU" altLang="ru-RU" dirty="0"/>
              <a:t/>
            </a:r>
            <a:br>
              <a:rPr lang="ru-RU" altLang="ru-RU" dirty="0"/>
            </a:b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2584318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1" y="404664"/>
            <a:ext cx="6512511" cy="1143000"/>
          </a:xfrm>
        </p:spPr>
        <p:txBody>
          <a:bodyPr/>
          <a:lstStyle/>
          <a:p>
            <a:r>
              <a:rPr lang="ru-RU" dirty="0" smtClean="0"/>
              <a:t>Примеры заданий: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35560" y="1700809"/>
            <a:ext cx="63904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Выберите три верных ответа из шести и запишите цифры, под которыми они указаны.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Какие из утверждений относятся к живому веществу биосферы?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 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1) Живое вещество распространено по всей атмосфере.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2) Живое вещество пронизывает всю гидросферу.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3) Одной из функций живого вещества является </a:t>
            </a:r>
            <a:r>
              <a:rPr lang="ru-RU" dirty="0" err="1">
                <a:solidFill>
                  <a:srgbClr val="000000"/>
                </a:solidFill>
                <a:latin typeface="Verdana" panose="020B0604030504040204" pitchFamily="34" charset="0"/>
              </a:rPr>
              <a:t>окислительно</a:t>
            </a: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-восстановительная функция.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4) Живое вещество распространено в биосфере равномерно.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5) В ходе эволюции функции живого вещества не изменялись.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6) Живое вещество входит в состав </a:t>
            </a:r>
            <a:r>
              <a:rPr lang="ru-RU" dirty="0" err="1">
                <a:solidFill>
                  <a:srgbClr val="000000"/>
                </a:solidFill>
                <a:latin typeface="Verdana" panose="020B0604030504040204" pitchFamily="34" charset="0"/>
              </a:rPr>
              <a:t>биокосного</a:t>
            </a: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 вещества.</a:t>
            </a:r>
          </a:p>
        </p:txBody>
      </p:sp>
    </p:spTree>
    <p:extLst>
      <p:ext uri="{BB962C8B-B14F-4D97-AF65-F5344CB8AC3E}">
        <p14:creationId xmlns:p14="http://schemas.microsoft.com/office/powerpoint/2010/main" val="36539803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1" y="404664"/>
            <a:ext cx="6512511" cy="1143000"/>
          </a:xfrm>
        </p:spPr>
        <p:txBody>
          <a:bodyPr/>
          <a:lstStyle/>
          <a:p>
            <a:r>
              <a:rPr lang="ru-RU" dirty="0" smtClean="0"/>
              <a:t>Примеры заданий: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63552" y="2204864"/>
            <a:ext cx="70567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Выберите три верных ответа из шести и запишите цифры, под которыми они указаны. Укажите три функции живого вещества биосферы.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 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1) транспортная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2) гравитационная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3) тектоническая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4) </a:t>
            </a:r>
            <a:r>
              <a:rPr lang="ru-RU" dirty="0" err="1">
                <a:solidFill>
                  <a:srgbClr val="000000"/>
                </a:solidFill>
                <a:latin typeface="Verdana" panose="020B0604030504040204" pitchFamily="34" charset="0"/>
              </a:rPr>
              <a:t>средообразующая</a:t>
            </a:r>
            <a:endParaRPr lang="ru-RU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5) фотопериодическая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6) энергетическая</a:t>
            </a:r>
          </a:p>
        </p:txBody>
      </p:sp>
    </p:spTree>
    <p:extLst>
      <p:ext uri="{BB962C8B-B14F-4D97-AF65-F5344CB8AC3E}">
        <p14:creationId xmlns:p14="http://schemas.microsoft.com/office/powerpoint/2010/main" val="6858370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Особенности биосферы как глобальной экосистемы: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Открытая биосистема.</a:t>
            </a:r>
          </a:p>
          <a:p>
            <a:pPr marL="514350" indent="-514350">
              <a:buAutoNum type="arabicPeriod"/>
            </a:pPr>
            <a:r>
              <a:rPr lang="ru-RU" dirty="0" smtClean="0"/>
              <a:t>Находится в состоянии динамического равновесия.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56916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В.И. Вернадский считал, что со временем биосфера перейдет в новое состояние – ноосферу.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Ноосфера – сфера разума или разумная оболочка земли, которая характеризуется разумным ведение хозяйственной деятельности.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26128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Круговороты веществ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3492347" y="1288973"/>
            <a:ext cx="2225407" cy="7160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772839" y="1277957"/>
            <a:ext cx="2500828" cy="7821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Скругленный прямоугольник 7"/>
          <p:cNvSpPr/>
          <p:nvPr/>
        </p:nvSpPr>
        <p:spPr>
          <a:xfrm>
            <a:off x="1222872" y="2324559"/>
            <a:ext cx="4847422" cy="287540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Геологический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круговорот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endParaRPr lang="ru-RU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algn="ctr"/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</a:rPr>
              <a:t>(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большой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круговорот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веществ в природе) –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круговорот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веществ, движущей силой которого являются </a:t>
            </a:r>
            <a:r>
              <a:rPr lang="ru-RU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геологические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процессы</a:t>
            </a: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</a:rPr>
              <a:t>.</a:t>
            </a:r>
          </a:p>
          <a:p>
            <a:pPr algn="ctr"/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</a:rPr>
              <a:t>Живые организмы не принимают участия в большом круговороте веществ.</a:t>
            </a:r>
          </a:p>
          <a:p>
            <a:pPr algn="ctr"/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algn="ctr"/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</a:rPr>
              <a:t>Пример: круговорот воды.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023253" y="2324558"/>
            <a:ext cx="4847422" cy="394403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Биологический (биогеохимический)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круговорот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(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малый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круговорот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веществ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в биосфере) –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круговорот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веществ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, движущей силой которого является деятельность живых организмов. </a:t>
            </a:r>
          </a:p>
          <a:p>
            <a:pPr lvl="0" algn="ctr"/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</a:rPr>
              <a:t>Перемещается незначительная часть веществ и малое количество солнечной энергии.</a:t>
            </a:r>
          </a:p>
          <a:p>
            <a:pPr lvl="0" algn="ctr"/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</a:rPr>
              <a:t>Совершается в предела большого круговорота веществ.</a:t>
            </a:r>
          </a:p>
          <a:p>
            <a:pPr lvl="0" algn="ctr"/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</a:rPr>
              <a:t>Примеры: циклы углерода, азота, фосфора и др.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2071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83894"/>
            <a:ext cx="10515600" cy="5593069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Биогеохимический цикл углерода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785" y="1286046"/>
            <a:ext cx="9894066" cy="5306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698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83767"/>
            <a:ext cx="10515600" cy="483174"/>
          </a:xfrm>
        </p:spPr>
        <p:txBody>
          <a:bodyPr>
            <a:normAutofit fontScale="90000"/>
          </a:bodyPr>
          <a:lstStyle/>
          <a:p>
            <a:pPr lvl="0" algn="ctr">
              <a:spcBef>
                <a:spcPts val="1000"/>
              </a:spcBef>
            </a:pPr>
            <a:r>
              <a:rPr lang="ru-RU" sz="28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Биогеохимический цикл углерода</a:t>
            </a:r>
            <a:br>
              <a:rPr lang="ru-RU" sz="28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 fontAlgn="base">
              <a:buNone/>
            </a:pPr>
            <a:r>
              <a:rPr lang="ru-RU" sz="3300" dirty="0"/>
              <a:t>Процесс круговорота углерода начинается внутри экосистем путем потребления зелеными растениями СО</a:t>
            </a:r>
            <a:r>
              <a:rPr lang="ru-RU" sz="3300" baseline="-25000" dirty="0"/>
              <a:t>2</a:t>
            </a:r>
            <a:r>
              <a:rPr lang="ru-RU" sz="3300" dirty="0"/>
              <a:t> из воздушной и водной среды при фотосинтезе. </a:t>
            </a:r>
            <a:endParaRPr lang="ru-RU" sz="3300" dirty="0" smtClean="0"/>
          </a:p>
          <a:p>
            <a:pPr marL="0" indent="0" fontAlgn="base">
              <a:buNone/>
            </a:pPr>
            <a:r>
              <a:rPr lang="ru-RU" sz="3300" dirty="0" smtClean="0"/>
              <a:t>В </a:t>
            </a:r>
            <a:r>
              <a:rPr lang="ru-RU" sz="3300" dirty="0"/>
              <a:t>ходе фотосинтеза диоксид углерода превращается в простые </a:t>
            </a:r>
            <a:r>
              <a:rPr lang="ru-RU" sz="3300" dirty="0" smtClean="0"/>
              <a:t>сахара.</a:t>
            </a:r>
          </a:p>
          <a:p>
            <a:pPr marL="0" indent="0" fontAlgn="base">
              <a:buNone/>
            </a:pPr>
            <a:r>
              <a:rPr lang="ru-RU" sz="3300" dirty="0" smtClean="0"/>
              <a:t>Углерод </a:t>
            </a:r>
            <a:r>
              <a:rPr lang="ru-RU" sz="3300" dirty="0"/>
              <a:t>попадает в </a:t>
            </a:r>
            <a:r>
              <a:rPr lang="ru-RU" sz="3300" dirty="0" smtClean="0"/>
              <a:t>организмы </a:t>
            </a:r>
            <a:r>
              <a:rPr lang="ru-RU" sz="3300" dirty="0"/>
              <a:t>травоядных животных, затем – </a:t>
            </a:r>
            <a:r>
              <a:rPr lang="ru-RU" sz="3300" dirty="0" smtClean="0"/>
              <a:t>хищников, передается по цепям питания.</a:t>
            </a:r>
            <a:endParaRPr lang="ru-RU" sz="3300" dirty="0"/>
          </a:p>
          <a:p>
            <a:pPr marL="0" indent="0" fontAlgn="base">
              <a:buNone/>
            </a:pPr>
            <a:r>
              <a:rPr lang="ru-RU" sz="3300" dirty="0" smtClean="0"/>
              <a:t>Обратно углерод </a:t>
            </a:r>
            <a:r>
              <a:rPr lang="ru-RU" sz="3300" dirty="0"/>
              <a:t>возвращается в природу при дыхании животных и после их смерти в результате </a:t>
            </a:r>
            <a:r>
              <a:rPr lang="ru-RU" sz="3300" dirty="0" smtClean="0"/>
              <a:t>гниения.</a:t>
            </a:r>
          </a:p>
          <a:p>
            <a:pPr marL="0" indent="0" fontAlgn="base">
              <a:buNone/>
            </a:pPr>
            <a:r>
              <a:rPr lang="ru-RU" sz="3300" dirty="0" smtClean="0"/>
              <a:t>На </a:t>
            </a:r>
            <a:r>
              <a:rPr lang="ru-RU" sz="3300" dirty="0"/>
              <a:t>баланс углерода в планетарных масштабах влияют геологические процессы. При накоплении в таких ископаемых, как нефть, уголь, газ, известняк, др., углерод исключается из круговорота в биосфере</a:t>
            </a:r>
            <a:r>
              <a:rPr lang="ru-RU" sz="3300" dirty="0" smtClean="0"/>
              <a:t>. В результате деятельности вулканов </a:t>
            </a:r>
            <a:r>
              <a:rPr lang="ru-RU" sz="3300" dirty="0"/>
              <a:t>СО</a:t>
            </a:r>
            <a:r>
              <a:rPr lang="ru-RU" sz="3300" baseline="-25000" dirty="0"/>
              <a:t>2</a:t>
            </a:r>
            <a:r>
              <a:rPr lang="ru-RU" sz="3300" dirty="0"/>
              <a:t> </a:t>
            </a:r>
            <a:r>
              <a:rPr lang="ru-RU" sz="3300" dirty="0" smtClean="0"/>
              <a:t>выделяется в атмосферу.</a:t>
            </a:r>
            <a:endParaRPr lang="ru-RU" sz="3300" dirty="0"/>
          </a:p>
          <a:p>
            <a:pPr marL="0" indent="0" fontAlgn="base">
              <a:buNone/>
            </a:pPr>
            <a:r>
              <a:rPr lang="ru-RU" sz="3300" dirty="0" smtClean="0"/>
              <a:t>Человек </a:t>
            </a:r>
            <a:r>
              <a:rPr lang="ru-RU" sz="3300" dirty="0"/>
              <a:t>нарушает естественный круговорот углерода в </a:t>
            </a:r>
            <a:r>
              <a:rPr lang="ru-RU" sz="3300" dirty="0" smtClean="0"/>
              <a:t>природе. </a:t>
            </a:r>
            <a:r>
              <a:rPr lang="ru-RU" sz="3300" dirty="0"/>
              <a:t>В атмосферу выделяются большие количества углекислого газа при сжигании горючих углеродсодержащих ископаемых в результате деятельности промышленных </a:t>
            </a:r>
            <a:r>
              <a:rPr lang="ru-RU" sz="3300" dirty="0" smtClean="0"/>
              <a:t>предприятий, что приводит к накоплению СО</a:t>
            </a:r>
            <a:r>
              <a:rPr lang="ru-RU" sz="3300" baseline="-25000" dirty="0" smtClean="0"/>
              <a:t>2 </a:t>
            </a:r>
            <a:r>
              <a:rPr lang="ru-RU" sz="3300" dirty="0" smtClean="0"/>
              <a:t>в атмосфере  и к  парниковому эффекту.</a:t>
            </a:r>
            <a:endParaRPr lang="ru-RU" sz="33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6188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8232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Биогеохимический </a:t>
            </a:r>
            <a:r>
              <a:rPr lang="ru-RU" dirty="0" smtClean="0"/>
              <a:t>цикл азота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307" y="1079996"/>
            <a:ext cx="10115493" cy="5501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7584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21907"/>
            <a:ext cx="10515600" cy="777454"/>
          </a:xfrm>
        </p:spPr>
        <p:txBody>
          <a:bodyPr/>
          <a:lstStyle/>
          <a:p>
            <a:pPr algn="ctr"/>
            <a:r>
              <a:rPr lang="ru-RU" dirty="0"/>
              <a:t>Биогеохимический цикл азота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42579"/>
            <a:ext cx="10515600" cy="57980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200" dirty="0"/>
              <a:t>Основная часть атмосферного азота находится в свободной </a:t>
            </a:r>
            <a:r>
              <a:rPr lang="ru-RU" sz="2200" dirty="0" smtClean="0"/>
              <a:t>форме в атмосфере. Азот </a:t>
            </a:r>
            <a:r>
              <a:rPr lang="ru-RU" sz="2200" dirty="0"/>
              <a:t>переходит в почву и воду в результате фиксации атмосферного азота живыми </a:t>
            </a:r>
            <a:r>
              <a:rPr lang="ru-RU" sz="2200" dirty="0" smtClean="0"/>
              <a:t>организмами. </a:t>
            </a:r>
          </a:p>
          <a:p>
            <a:pPr marL="0" indent="0">
              <a:buNone/>
            </a:pPr>
            <a:r>
              <a:rPr lang="ru-RU" sz="2200" dirty="0" smtClean="0"/>
              <a:t>Нитрифицирующие </a:t>
            </a:r>
            <a:r>
              <a:rPr lang="ru-RU" sz="2200" dirty="0"/>
              <a:t>бактерии осуществляют процесс нитрификации (процесс окисления аммиака до азотистой кислоты), повышающий плодородие </a:t>
            </a:r>
            <a:r>
              <a:rPr lang="ru-RU" sz="2200" dirty="0" smtClean="0"/>
              <a:t>почвы.</a:t>
            </a:r>
            <a:r>
              <a:rPr lang="ru-RU" sz="2200" dirty="0"/>
              <a:t> </a:t>
            </a:r>
            <a:r>
              <a:rPr lang="ru-RU" sz="2200" dirty="0" smtClean="0"/>
              <a:t>Одни бактерии окисляют соли </a:t>
            </a:r>
            <a:r>
              <a:rPr lang="ru-RU" sz="2200" dirty="0"/>
              <a:t>аммония до солей азотистой кислоты (нитритов</a:t>
            </a:r>
            <a:r>
              <a:rPr lang="ru-RU" sz="2200" dirty="0" smtClean="0"/>
              <a:t>).Другие окисляют нитриты </a:t>
            </a:r>
            <a:r>
              <a:rPr lang="ru-RU" sz="2200" dirty="0"/>
              <a:t>до </a:t>
            </a:r>
            <a:r>
              <a:rPr lang="ru-RU" sz="2200" dirty="0" smtClean="0"/>
              <a:t>нитратов.</a:t>
            </a:r>
            <a:r>
              <a:rPr lang="ru-RU" sz="2200" dirty="0"/>
              <a:t> Растения используют нитраты для образования разных органических </a:t>
            </a:r>
            <a:r>
              <a:rPr lang="ru-RU" sz="2200" dirty="0" smtClean="0"/>
              <a:t>веществ. </a:t>
            </a:r>
            <a:r>
              <a:rPr lang="ru-RU" sz="2200" dirty="0"/>
              <a:t>Животные потребляют с пищей растительные белки, аминокислоты и др. азотсодержащие вещества.</a:t>
            </a:r>
            <a:endParaRPr lang="ru-RU" sz="2200" dirty="0" smtClean="0"/>
          </a:p>
          <a:p>
            <a:pPr marL="0" indent="0">
              <a:buNone/>
            </a:pPr>
            <a:r>
              <a:rPr lang="ru-RU" sz="2200" dirty="0" smtClean="0"/>
              <a:t>Денитрифицирующие </a:t>
            </a:r>
            <a:r>
              <a:rPr lang="ru-RU" sz="2200" dirty="0"/>
              <a:t>бактерии осуществляют процесс денитрификации - процесс восстановления нитратов до газообразных оксидов и молекулярного </a:t>
            </a:r>
            <a:r>
              <a:rPr lang="ru-RU" sz="2200" dirty="0" smtClean="0"/>
              <a:t>азота, возвращая азот в атмосферу.</a:t>
            </a:r>
          </a:p>
          <a:p>
            <a:pPr marL="0" indent="0">
              <a:buNone/>
            </a:pPr>
            <a:endParaRPr lang="ru-RU" sz="2200" dirty="0"/>
          </a:p>
          <a:p>
            <a:pPr marL="0" indent="0">
              <a:buNone/>
            </a:pPr>
            <a:r>
              <a:rPr lang="ru-RU" sz="2200" dirty="0" smtClean="0"/>
              <a:t>Клубеньковые бактерии </a:t>
            </a:r>
            <a:r>
              <a:rPr lang="ru-RU" sz="2200" dirty="0"/>
              <a:t>не относятся к нитрифицирующим, это азотофиксирующие бактерии</a:t>
            </a:r>
            <a:r>
              <a:rPr lang="ru-RU" sz="2200" dirty="0" smtClean="0"/>
              <a:t>.</a:t>
            </a:r>
          </a:p>
          <a:p>
            <a:pPr marL="0" indent="0">
              <a:buNone/>
            </a:pPr>
            <a:r>
              <a:rPr lang="ru-RU" sz="2000" dirty="0"/>
              <a:t>Человек нарушает естественный круговорот </a:t>
            </a:r>
            <a:r>
              <a:rPr lang="ru-RU" sz="2000" dirty="0" smtClean="0"/>
              <a:t>азота </a:t>
            </a:r>
            <a:r>
              <a:rPr lang="ru-RU" sz="2000" dirty="0"/>
              <a:t>в </a:t>
            </a:r>
            <a:r>
              <a:rPr lang="ru-RU" sz="2000" dirty="0" smtClean="0"/>
              <a:t>природе, внося в почву  удобрения (нитраты) и </a:t>
            </a:r>
            <a:r>
              <a:rPr lang="ru-RU" sz="2000" dirty="0"/>
              <a:t>в результате деятельности промышленных предприятий</a:t>
            </a:r>
            <a:r>
              <a:rPr lang="ru-RU" sz="2000" dirty="0" smtClean="0"/>
              <a:t>, выбрасывающие оксиды азота в атмосферу. Последствия – загрязнение почв и кислотные дожди.</a:t>
            </a:r>
            <a:endParaRPr lang="ru-RU" sz="2000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134040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Воздушный пото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Воздушный пото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1030</Words>
  <Application>Microsoft Office PowerPoint</Application>
  <PresentationFormat>Широкоэкранный</PresentationFormat>
  <Paragraphs>133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21</vt:i4>
      </vt:variant>
    </vt:vector>
  </HeadingPairs>
  <TitlesOfParts>
    <vt:vector size="30" baseType="lpstr">
      <vt:lpstr>Arial</vt:lpstr>
      <vt:lpstr>Calibri</vt:lpstr>
      <vt:lpstr>Calibri Light</vt:lpstr>
      <vt:lpstr>Georgia</vt:lpstr>
      <vt:lpstr>Times New Roman</vt:lpstr>
      <vt:lpstr>Verdana</vt:lpstr>
      <vt:lpstr>Тема Office</vt:lpstr>
      <vt:lpstr>Воздушный поток</vt:lpstr>
      <vt:lpstr>1_Воздушный поток</vt:lpstr>
      <vt:lpstr>Биосфера – глобальная экосистема</vt:lpstr>
      <vt:lpstr>Презентация PowerPoint</vt:lpstr>
      <vt:lpstr>Границы биосферы</vt:lpstr>
      <vt:lpstr>Презентация PowerPoint</vt:lpstr>
      <vt:lpstr>Презентация PowerPoint</vt:lpstr>
      <vt:lpstr>Функции живого вещества</vt:lpstr>
      <vt:lpstr>Функции живого вещества</vt:lpstr>
      <vt:lpstr>Функции живого вещества</vt:lpstr>
      <vt:lpstr>Функции живого вещества</vt:lpstr>
      <vt:lpstr>Презентация PowerPoint</vt:lpstr>
      <vt:lpstr>Функции живого вещества</vt:lpstr>
      <vt:lpstr>Примеры заданий:</vt:lpstr>
      <vt:lpstr>Примеры заданий:</vt:lpstr>
      <vt:lpstr>Примеры заданий:</vt:lpstr>
      <vt:lpstr>Особенности биосферы как глобальной экосистемы:</vt:lpstr>
      <vt:lpstr>Презентация PowerPoint</vt:lpstr>
      <vt:lpstr>Круговороты веществ</vt:lpstr>
      <vt:lpstr>Презентация PowerPoint</vt:lpstr>
      <vt:lpstr>Биогеохимический цикл углерода </vt:lpstr>
      <vt:lpstr>Биогеохимический цикл азота</vt:lpstr>
      <vt:lpstr>Биогеохимический цикл азота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Биосфера – глобальная экосистема</dc:title>
  <dc:creator>RePack by Diakov</dc:creator>
  <cp:lastModifiedBy>RePack by Diakov</cp:lastModifiedBy>
  <cp:revision>15</cp:revision>
  <dcterms:created xsi:type="dcterms:W3CDTF">2020-04-17T14:59:18Z</dcterms:created>
  <dcterms:modified xsi:type="dcterms:W3CDTF">2020-04-24T08:37:02Z</dcterms:modified>
</cp:coreProperties>
</file>