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wmf" ContentType="image/x-wmf"/>
  <Default Extension="png" ContentType="image/png"/>
  <Default Extension="jpeg" ContentType="image/jpeg"/>
  <Default Extension="rels" ContentType="application/vnd.openxmlformats-package.relationships+xml"/>
  <Default Extension="bin" ContentType="application/vnd.openxmlformats-officedocument.oleObject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theme/theme1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ppt/slides/slide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theme/theme2.xml" ContentType="application/vnd.openxmlformats-officedocument.theme+xml"/>
  <Override PartName="/ppt/presProps.xml" ContentType="application/vnd.openxmlformats-officedocument.presentationml.presProp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notesMasterIdLst>
    <p:notesMasterId r:id="rId17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9144000" cy="6858000"/>
  <p:defaultTextStyle>
    <a:defPPr>
      <a:defRPr lang="ru-RU"/>
    </a:defPPr>
    <a:lvl1pPr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5pPr>
    <a:lvl6pPr marL="2286000" algn="l" defTabSz="914400">
      <a:defRPr sz="2400" b="1">
        <a:solidFill>
          <a:srgbClr val="0033CC"/>
        </a:solidFill>
        <a:latin typeface="Arial"/>
        <a:ea typeface="+mn-ea"/>
        <a:cs typeface="Arial"/>
      </a:defRPr>
    </a:lvl6pPr>
    <a:lvl7pPr marL="2743200" algn="l" defTabSz="914400">
      <a:defRPr sz="2400" b="1">
        <a:solidFill>
          <a:srgbClr val="0033CC"/>
        </a:solidFill>
        <a:latin typeface="Arial"/>
        <a:ea typeface="+mn-ea"/>
        <a:cs typeface="Arial"/>
      </a:defRPr>
    </a:lvl7pPr>
    <a:lvl8pPr marL="3200400" algn="l" defTabSz="914400">
      <a:defRPr sz="2400" b="1">
        <a:solidFill>
          <a:srgbClr val="0033CC"/>
        </a:solidFill>
        <a:latin typeface="Arial"/>
        <a:ea typeface="+mn-ea"/>
        <a:cs typeface="Arial"/>
      </a:defRPr>
    </a:lvl8pPr>
    <a:lvl9pPr marL="3657600" algn="l" defTabSz="914400">
      <a:defRPr sz="2400" b="1">
        <a:solidFill>
          <a:srgbClr val="0033CC"/>
        </a:solidFill>
        <a:latin typeface="Arial"/>
        <a:ea typeface="+mn-ea"/>
        <a:cs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theme" Target="theme/theme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 /><Relationship Id="rId19" Type="http://schemas.openxmlformats.org/officeDocument/2006/relationships/tableStyles" Target="tableStyles.xml" /><Relationship Id="rId20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 shadeToTitle="0">
        <a:solidFill>
          <a:schemeClr val="bg1"/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6" name="Rectangle 2" hidden="0"/>
          <p:cNvSpPr>
            <a:spLocks noChangeArrowheads="1" noGrp="1"/>
          </p:cNvSpPr>
          <p:nvPr isPhoto="0" userDrawn="0">
            <p:ph type="hdr" sz="quarter" hasCustomPrompt="0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 hidden="0"/>
          <p:cNvSpPr>
            <a:spLocks noChangeArrowheads="1" noGrp="1"/>
          </p:cNvSpPr>
          <p:nvPr isPhoto="0" userDrawn="0">
            <p:ph type="dt" idx="1" hasCustomPrompt="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8" name="Rectangle 4" hidden="0"/>
          <p:cNvSpPr>
            <a:spLocks noChangeArrowheads="1" noChangeAspect="1" noGrp="1" noRot="1" noTextEdit="1"/>
          </p:cNvSpPr>
          <p:nvPr isPhoto="0" userDrawn="0">
            <p:ph type="sldImg" idx="2" hasCustomPrompt="0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 hidden="0"/>
          <p:cNvSpPr>
            <a:spLocks noChangeArrowheads="1" noGrp="1"/>
          </p:cNvSpPr>
          <p:nvPr isPhoto="0" userDrawn="0">
            <p:ph type="body" sz="quarter" idx="3" hasCustomPrompt="0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6150" name="Rectangle 6" hidden="0"/>
          <p:cNvSpPr>
            <a:spLocks noChangeArrowheads="1" noGrp="1"/>
          </p:cNvSpPr>
          <p:nvPr isPhoto="0" userDrawn="0">
            <p:ph type="ftr" sz="quarter" idx="4" hasCustomPrompt="0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/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/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520FD06-7049-4533-AB61-6F694AB11361}" type="slidenum">
              <a:rPr lang="ru-RU"/>
              <a:t/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notesStyle>
    <a:lvl1pPr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5322A4E9-9748-4246-A8EF-9A6D920DE7B5}" type="slidenum">
              <a:rPr lang="ru-RU"/>
              <a:t/>
            </a:fld>
            <a:endParaRPr lang="ru-RU"/>
          </a:p>
        </p:txBody>
      </p:sp>
      <p:sp>
        <p:nvSpPr>
          <p:cNvPr id="972802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72803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buFont typeface="Wingdings"/>
              <a:buNone/>
              <a:defRPr/>
            </a:pPr>
            <a:r>
              <a:rPr lang="ru-RU"/>
              <a:t>«Геометрия 7-9»  Л.С. Атанасян и др.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9289FFB2-1A52-4512-B115-95D96907C22C}" type="slidenum">
              <a:rPr lang="ru-RU"/>
              <a:t/>
            </a:fld>
            <a:endParaRPr lang="ru-RU"/>
          </a:p>
        </p:txBody>
      </p:sp>
      <p:sp>
        <p:nvSpPr>
          <p:cNvPr id="984066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84067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50E2E55A-6ED3-4DB0-948C-791462BBCD18}" type="slidenum">
              <a:rPr lang="ru-RU"/>
              <a:t/>
            </a:fld>
            <a:endParaRPr lang="ru-RU"/>
          </a:p>
        </p:txBody>
      </p:sp>
      <p:sp>
        <p:nvSpPr>
          <p:cNvPr id="988162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88163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916EB007-8FA4-49AC-9B5E-88D37FAFD3E4}" type="slidenum">
              <a:rPr lang="ru-RU"/>
              <a:t/>
            </a:fld>
            <a:endParaRPr lang="ru-RU"/>
          </a:p>
        </p:txBody>
      </p:sp>
      <p:sp>
        <p:nvSpPr>
          <p:cNvPr id="986114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86115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64EA47C5-4B68-4018-982C-C649E1F2644F}" type="slidenum">
              <a:rPr lang="ru-RU"/>
              <a:t/>
            </a:fld>
            <a:endParaRPr lang="ru-RU"/>
          </a:p>
        </p:txBody>
      </p:sp>
      <p:sp>
        <p:nvSpPr>
          <p:cNvPr id="1005570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1005571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A459401B-EBC1-4662-95E4-7200C1D6AEB1}" type="slidenum">
              <a:rPr lang="ru-RU"/>
              <a:t/>
            </a:fld>
            <a:endParaRPr lang="ru-RU"/>
          </a:p>
        </p:txBody>
      </p:sp>
      <p:sp>
        <p:nvSpPr>
          <p:cNvPr id="1007618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1007619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ctrTitle" hasCustomPrompt="0"/>
          </p:nvPr>
        </p:nvSpPr>
        <p:spPr bwMode="auto"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 hidden="0"/>
          <p:cNvSpPr>
            <a:spLocks noGrp="1"/>
          </p:cNvSpPr>
          <p:nvPr isPhoto="0" userDrawn="0">
            <p:ph type="subTitle" idx="1" hasCustomPrompt="0"/>
          </p:nvPr>
        </p:nvSpPr>
        <p:spPr bwMode="auto"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534063C3-A5DC-438F-B979-40560181E19A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E0F3A23A-E660-48FB-A471-E10B4BF93CA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F94585E-B03F-4A94-A039-146BE6621C7E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 hidden="0"/>
          <p:cNvSpPr>
            <a:spLocks noGrp="1"/>
          </p:cNvSpPr>
          <p:nvPr isPhoto="0" userDrawn="0">
            <p:ph sz="half" idx="1" hasCustomPrompt="0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8C55FB7F-0FB5-49A9-B719-B8E13BC8982C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30238" y="365125"/>
            <a:ext cx="78867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630238" y="2505074"/>
            <a:ext cx="386873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 hidden="0"/>
          <p:cNvSpPr>
            <a:spLocks noGrp="1"/>
          </p:cNvSpPr>
          <p:nvPr isPhoto="0" userDrawn="0">
            <p:ph type="body" sz="quarter" idx="3" hasCustomPrompt="0"/>
          </p:nvPr>
        </p:nvSpPr>
        <p:spPr bwMode="auto"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 hidden="0"/>
          <p:cNvSpPr>
            <a:spLocks noGrp="1"/>
          </p:cNvSpPr>
          <p:nvPr isPhoto="0" userDrawn="0">
            <p:ph sz="quarter" idx="4" hasCustomPrompt="0"/>
          </p:nvPr>
        </p:nvSpPr>
        <p:spPr bwMode="auto">
          <a:xfrm>
            <a:off x="4629150" y="2505074"/>
            <a:ext cx="38877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955F6213-C895-412B-8878-C79C4379408B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620C998-750E-455F-955F-3FD7F104DBAC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BD1B8108-4F74-4A9C-93A8-95822F9AACA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FED1AD6-BEF5-44F2-B9B7-120A1CB68B79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 hidden="0"/>
          <p:cNvSpPr>
            <a:spLocks noGrp="1"/>
          </p:cNvSpPr>
          <p:nvPr isPhoto="0" userDrawn="0">
            <p:ph type="pic" idx="1" hasCustomPrompt="0"/>
          </p:nvPr>
        </p:nvSpPr>
        <p:spPr bwMode="auto"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53F9BDF2-896F-44E5-A8D1-198D3D61475C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CC3580F9-E0EB-43F2-9086-DE22C4411BE0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 hidden="0"/>
          <p:cNvSpPr>
            <a:spLocks noGrp="1"/>
          </p:cNvSpPr>
          <p:nvPr isPhoto="0" userDrawn="0">
            <p:ph type="title" orient="vert" hasCustomPrompt="0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2CBA64A0-C273-4727-91C0-33A126C5DABC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gradFill rotWithShape="0">
          <a:gsLst>
            <a:gs pos="0">
              <a:srgbClr val="CCFFFF"/>
            </a:gs>
            <a:gs pos="50000">
              <a:schemeClr val="bg1"/>
            </a:gs>
            <a:gs pos="100000">
              <a:srgbClr val="CCFFFF"/>
            </a:gs>
          </a:gsLst>
          <a:lin ang="18900000" scaled="1"/>
        </a:gra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Rectangle 2" hidden="0"/>
          <p:cNvSpPr>
            <a:spLocks noChangeArrowheads="1" noGrp="1"/>
          </p:cNvSpPr>
          <p:nvPr isPhoto="0" userDrawn="0">
            <p:ph type="title" hasCustomPrompt="0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27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028" name="Rectangle 4" hidden="0"/>
          <p:cNvSpPr>
            <a:spLocks noChangeArrowheads="1" noGrp="1"/>
          </p:cNvSpPr>
          <p:nvPr isPhoto="0" userDrawn="0">
            <p:ph type="dt" sz="half" idx="2" hasCustomPrompt="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 hidden="0"/>
          <p:cNvSpPr>
            <a:spLocks noChangeArrowheads="1" noGrp="1"/>
          </p:cNvSpPr>
          <p:nvPr isPhoto="0" userDrawn="0">
            <p:ph type="ftr" sz="quarter" idx="3" hasCustomPrompt="0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 algn="ct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 hidden="0"/>
          <p:cNvSpPr>
            <a:spLocks noChangeArrowheads="1" noGrp="1"/>
          </p:cNvSpPr>
          <p:nvPr isPhoto="0" userDrawn="0">
            <p:ph type="sldNum" sz="quarter" idx="4" hasCustomPrompt="0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75B9029-20BC-4C3B-8494-634893FFACE4}" type="slidenum">
              <a:rPr lang="ru-RU"/>
              <a:t/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2pPr>
      <a:lvl3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3pPr>
      <a:lvl4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4pPr>
      <a:lvl5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5pPr>
      <a:lvl6pPr marL="4572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6pPr>
      <a:lvl7pPr marL="9144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7pPr>
      <a:lvl8pPr marL="13716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8pPr>
      <a:lvl9pPr marL="18288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9pPr>
    </p:titleStyle>
    <p:bodyStyle>
      <a:lvl1pPr marL="342900" indent="-342900" algn="l">
        <a:spcBef>
          <a:spcPts val="0"/>
        </a:spcBef>
        <a:spcAft>
          <a:spcPts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>
        <a:spcBef>
          <a:spcPts val="0"/>
        </a:spcBef>
        <a:spcAft>
          <a:spcPts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>
        <a:spcBef>
          <a:spcPts val="0"/>
        </a:spcBef>
        <a:spcAft>
          <a:spcPts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>
        <a:spcBef>
          <a:spcPts val="0"/>
        </a:spcBef>
        <a:spcAft>
          <a:spcPts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>
        <a:spcBef>
          <a:spcPts val="0"/>
        </a:spcBef>
        <a:spcAft>
          <a:spcPts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4" Type="http://schemas.openxmlformats.org/officeDocument/2006/relationships/image" Target="../media/image4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wmf"/><Relationship Id="rId4" Type="http://schemas.openxmlformats.org/officeDocument/2006/relationships/image" Target="../media/image6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wmf"/><Relationship Id="rId3" Type="http://schemas.openxmlformats.org/officeDocument/2006/relationships/image" Target="../media/image7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wmf"/><Relationship Id="rId3" Type="http://schemas.openxmlformats.org/officeDocument/2006/relationships/image" Target="../media/image8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Relationship Id="rId3" Type="http://schemas.openxmlformats.org/officeDocument/2006/relationships/slide" Target="slide9.xml"/><Relationship Id="rId4" Type="http://schemas.openxmlformats.org/officeDocument/2006/relationships/slide" Target="slide10.xml"/><Relationship Id="rId5" Type="http://schemas.openxmlformats.org/officeDocument/2006/relationships/slide" Target="slide11.xml"/><Relationship Id="rId6" Type="http://schemas.openxmlformats.org/officeDocument/2006/relationships/slide" Target="slide12.xml"/><Relationship Id="rId7" Type="http://schemas.openxmlformats.org/officeDocument/2006/relationships/slide" Target="slide13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wmf"/><Relationship Id="rId4" Type="http://schemas.openxmlformats.org/officeDocument/2006/relationships/oleObject" Target="../embeddings/oleObject3.bin"/><Relationship Id="rId5" Type="http://schemas.openxmlformats.org/officeDocument/2006/relationships/image" Target="../media/image12.wmf"/><Relationship Id="rId6" Type="http://schemas.openxmlformats.org/officeDocument/2006/relationships/oleObject" Target="../embeddings/oleObject4.bin"/><Relationship Id="rId7" Type="http://schemas.openxmlformats.org/officeDocument/2006/relationships/image" Target="../media/image13.wmf"/><Relationship Id="rId8" Type="http://schemas.openxmlformats.org/officeDocument/2006/relationships/oleObject" Target="../embeddings/oleObject5.bin"/><Relationship Id="rId9" Type="http://schemas.openxmlformats.org/officeDocument/2006/relationships/image" Target="../media/image14.wmf"/><Relationship Id="rId10" Type="http://schemas.openxmlformats.org/officeDocument/2006/relationships/oleObject" Target="../embeddings/oleObject6.bin"/><Relationship Id="rId11" Type="http://schemas.openxmlformats.org/officeDocument/2006/relationships/image" Target="../media/image15.wmf"/><Relationship Id="rId12" Type="http://schemas.openxmlformats.org/officeDocument/2006/relationships/oleObject" Target="../embeddings/oleObject7.bin"/><Relationship Id="rId13" Type="http://schemas.openxmlformats.org/officeDocument/2006/relationships/slide" Target="slide8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wmf"/><Relationship Id="rId4" Type="http://schemas.openxmlformats.org/officeDocument/2006/relationships/oleObject" Target="../embeddings/oleObject8.bin"/><Relationship Id="rId5" Type="http://schemas.openxmlformats.org/officeDocument/2006/relationships/image" Target="../media/image17.wmf"/><Relationship Id="rId6" Type="http://schemas.openxmlformats.org/officeDocument/2006/relationships/oleObject" Target="../embeddings/oleObject9.bin"/><Relationship Id="rId7" Type="http://schemas.openxmlformats.org/officeDocument/2006/relationships/image" Target="../media/image18.wmf"/><Relationship Id="rId8" Type="http://schemas.openxmlformats.org/officeDocument/2006/relationships/oleObject" Target="../embeddings/oleObject10.bin"/><Relationship Id="rId9" Type="http://schemas.openxmlformats.org/officeDocument/2006/relationships/image" Target="../media/image19.wmf"/><Relationship Id="rId10" Type="http://schemas.openxmlformats.org/officeDocument/2006/relationships/oleObject" Target="../embeddings/oleObject11.bin"/><Relationship Id="rId11" Type="http://schemas.openxmlformats.org/officeDocument/2006/relationships/image" Target="../media/image20.wmf"/><Relationship Id="rId12" Type="http://schemas.openxmlformats.org/officeDocument/2006/relationships/oleObject" Target="../embeddings/oleObject12.bin"/><Relationship Id="rId13" Type="http://schemas.openxmlformats.org/officeDocument/2006/relationships/image" Target="../media/image21.wmf"/><Relationship Id="rId14" Type="http://schemas.openxmlformats.org/officeDocument/2006/relationships/oleObject" Target="../embeddings/oleObject13.bin"/><Relationship Id="rId15" Type="http://schemas.openxmlformats.org/officeDocument/2006/relationships/slide" Target="slide8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2.wmf"/><Relationship Id="rId4" Type="http://schemas.openxmlformats.org/officeDocument/2006/relationships/oleObject" Target="../embeddings/oleObject14.bin"/><Relationship Id="rId5" Type="http://schemas.openxmlformats.org/officeDocument/2006/relationships/image" Target="../media/image23.wmf"/><Relationship Id="rId6" Type="http://schemas.openxmlformats.org/officeDocument/2006/relationships/oleObject" Target="../embeddings/oleObject15.bin"/><Relationship Id="rId7" Type="http://schemas.openxmlformats.org/officeDocument/2006/relationships/image" Target="../media/image24.wmf"/><Relationship Id="rId8" Type="http://schemas.openxmlformats.org/officeDocument/2006/relationships/oleObject" Target="../embeddings/oleObject16.bin"/><Relationship Id="rId9" Type="http://schemas.openxmlformats.org/officeDocument/2006/relationships/image" Target="../media/image25.wmf"/><Relationship Id="rId10" Type="http://schemas.openxmlformats.org/officeDocument/2006/relationships/oleObject" Target="../embeddings/oleObject17.bin"/><Relationship Id="rId11" Type="http://schemas.openxmlformats.org/officeDocument/2006/relationships/image" Target="../media/image26.wmf"/><Relationship Id="rId12" Type="http://schemas.openxmlformats.org/officeDocument/2006/relationships/oleObject" Target="../embeddings/oleObject18.bin"/><Relationship Id="rId13" Type="http://schemas.openxmlformats.org/officeDocument/2006/relationships/image" Target="../media/image27.wmf"/><Relationship Id="rId14" Type="http://schemas.openxmlformats.org/officeDocument/2006/relationships/oleObject" Target="../embeddings/oleObject19.bin"/><Relationship Id="rId15" Type="http://schemas.openxmlformats.org/officeDocument/2006/relationships/slide" Target="slide8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8.wmf"/><Relationship Id="rId4" Type="http://schemas.openxmlformats.org/officeDocument/2006/relationships/oleObject" Target="../embeddings/oleObject20.bin"/><Relationship Id="rId5" Type="http://schemas.openxmlformats.org/officeDocument/2006/relationships/image" Target="../media/image29.wmf"/><Relationship Id="rId6" Type="http://schemas.openxmlformats.org/officeDocument/2006/relationships/oleObject" Target="../embeddings/oleObject21.bin"/><Relationship Id="rId7" Type="http://schemas.openxmlformats.org/officeDocument/2006/relationships/image" Target="../media/image30.wmf"/><Relationship Id="rId8" Type="http://schemas.openxmlformats.org/officeDocument/2006/relationships/oleObject" Target="../embeddings/oleObject22.bin"/><Relationship Id="rId9" Type="http://schemas.openxmlformats.org/officeDocument/2006/relationships/image" Target="../media/image31.wmf"/><Relationship Id="rId10" Type="http://schemas.openxmlformats.org/officeDocument/2006/relationships/oleObject" Target="../embeddings/oleObject23.bin"/><Relationship Id="rId11" Type="http://schemas.openxmlformats.org/officeDocument/2006/relationships/image" Target="../media/image32.wmf"/><Relationship Id="rId12" Type="http://schemas.openxmlformats.org/officeDocument/2006/relationships/oleObject" Target="../embeddings/oleObject24.bin"/><Relationship Id="rId13" Type="http://schemas.openxmlformats.org/officeDocument/2006/relationships/image" Target="../media/image33.wmf"/><Relationship Id="rId14" Type="http://schemas.openxmlformats.org/officeDocument/2006/relationships/oleObject" Target="../embeddings/oleObject25.bin"/><Relationship Id="rId15" Type="http://schemas.openxmlformats.org/officeDocument/2006/relationships/slide" Target="slide8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4.wmf"/><Relationship Id="rId4" Type="http://schemas.openxmlformats.org/officeDocument/2006/relationships/oleObject" Target="../embeddings/oleObject26.bin"/><Relationship Id="rId5" Type="http://schemas.openxmlformats.org/officeDocument/2006/relationships/image" Target="../media/image35.wmf"/><Relationship Id="rId6" Type="http://schemas.openxmlformats.org/officeDocument/2006/relationships/oleObject" Target="../embeddings/oleObject27.bin"/><Relationship Id="rId7" Type="http://schemas.openxmlformats.org/officeDocument/2006/relationships/image" Target="../media/image36.wmf"/><Relationship Id="rId8" Type="http://schemas.openxmlformats.org/officeDocument/2006/relationships/oleObject" Target="../embeddings/oleObject28.bin"/><Relationship Id="rId9" Type="http://schemas.openxmlformats.org/officeDocument/2006/relationships/image" Target="../media/image37.wmf"/><Relationship Id="rId10" Type="http://schemas.openxmlformats.org/officeDocument/2006/relationships/oleObject" Target="../embeddings/oleObject29.bin"/><Relationship Id="rId11" Type="http://schemas.openxmlformats.org/officeDocument/2006/relationships/image" Target="../media/image38.wmf"/><Relationship Id="rId12" Type="http://schemas.openxmlformats.org/officeDocument/2006/relationships/oleObject" Target="../embeddings/oleObject30.bin"/><Relationship Id="rId13" Type="http://schemas.openxmlformats.org/officeDocument/2006/relationships/image" Target="../media/image39.wmf"/><Relationship Id="rId14" Type="http://schemas.openxmlformats.org/officeDocument/2006/relationships/oleObject" Target="../embeddings/oleObject31.bin"/><Relationship Id="rId15" Type="http://schemas.openxmlformats.org/officeDocument/2006/relationships/slide" Target="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514850" y="3321050"/>
          <a:ext cx="114300" cy="215899"/>
        </p:xfrm>
        <a:graphic>
          <a:graphicData uri="http://schemas.openxmlformats.org/presentationml/2006/ole">
            <p:oleObj name="oleObj" r:id="rId4" imgW="113665" imgH="215265" progId="Equation.3">
              <p:embed/>
              <p:pic>
                <p:nvPicPr>
                  <p:cNvPr id="1007620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4514850" y="3321050"/>
                    <a:ext cx="114300" cy="215899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3" name="Прямоугольник 2" hidden="0"/>
          <p:cNvSpPr/>
          <p:nvPr isPhoto="0" userDrawn="0"/>
        </p:nvSpPr>
        <p:spPr bwMode="auto">
          <a:xfrm rot="20562273">
            <a:off x="761258" y="2226235"/>
            <a:ext cx="75071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8800" b="1" cap="none" spc="0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/>
              </a:rPr>
              <a:t>Теорема синусов</a:t>
            </a:r>
            <a:endParaRPr lang="ru-RU" sz="8800" b="1" cap="none" spc="0">
              <a:ln/>
              <a:solidFill>
                <a:schemeClr val="accent6">
                  <a:lumMod val="60000"/>
                  <a:lumOff val="40000"/>
                </a:schemeClr>
              </a:solidFill>
              <a:latin typeface="Monotype Corsiv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564226" name="Group 2" hidden="0"/>
          <p:cNvGrpSpPr/>
          <p:nvPr isPhoto="0" userDrawn="0"/>
        </p:nvGrpSpPr>
        <p:grpSpPr bwMode="auto">
          <a:xfrm>
            <a:off x="76200" y="152400"/>
            <a:ext cx="9004300" cy="6553200"/>
            <a:chOff x="168" y="176"/>
            <a:chExt cx="5408" cy="3928"/>
          </a:xfrm>
        </p:grpSpPr>
        <p:sp>
          <p:nvSpPr>
            <p:cNvPr id="564227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4228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4229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4230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4231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4232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4233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4234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514850" y="3321050"/>
          <a:ext cx="114300" cy="215899"/>
        </p:xfrm>
        <a:graphic>
          <a:graphicData uri="http://schemas.openxmlformats.org/presentationml/2006/ole">
            <p:oleObj name="oleObj" r:id="rId3" imgW="113665" imgH="215265" progId="Equation.3">
              <p:embed/>
              <p:pic>
                <p:nvPicPr>
                  <p:cNvPr id="1007621" name="" hidden="0"/>
                  <p:cNvPicPr/>
                  <p:nvPr isPhoto="0" userDrawn="0"/>
                </p:nvPicPr>
                <p:blipFill>
                  <a:blip r:embed="rId2"/>
                  <a:stretch/>
                </p:blipFill>
                <p:spPr bwMode="auto">
                  <a:xfrm>
                    <a:off x="4514850" y="3321050"/>
                    <a:ext cx="114300" cy="215899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2" name="Прямоугольник 1" hidden="0"/>
          <p:cNvSpPr/>
          <p:nvPr isPhoto="0" userDrawn="0"/>
        </p:nvSpPr>
        <p:spPr bwMode="auto">
          <a:xfrm>
            <a:off x="606650" y="417317"/>
            <a:ext cx="7543800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6600" b="1" cap="none" spc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latin typeface="Monotype Corsiva"/>
              </a:rPr>
              <a:t>Теорема 12.2</a:t>
            </a:r>
            <a:endParaRPr/>
          </a:p>
          <a:p>
            <a:pPr algn="ctr">
              <a:defRPr/>
            </a:pPr>
            <a:r>
              <a:rPr lang="ru-RU" sz="440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latin typeface="Monotype Corsiva"/>
              </a:rPr>
              <a:t>(теорема синусов)</a:t>
            </a:r>
            <a:endParaRPr lang="ru-RU" sz="4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 scaled="1"/>
              </a:gradFill>
              <a:latin typeface="Monotype Corsiva"/>
            </a:endParaRPr>
          </a:p>
        </p:txBody>
      </p:sp>
      <p:sp>
        <p:nvSpPr>
          <p:cNvPr id="14" name="Rectangle 97" hidden="0"/>
          <p:cNvSpPr>
            <a:spLocks noChangeArrowheads="1"/>
          </p:cNvSpPr>
          <p:nvPr isPhoto="0" userDrawn="0"/>
        </p:nvSpPr>
        <p:spPr bwMode="auto">
          <a:xfrm>
            <a:off x="476250" y="2481134"/>
            <a:ext cx="8305800" cy="280076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>
                <a:solidFill>
                  <a:srgbClr val="002060"/>
                </a:solidFill>
                <a:latin typeface="Bookman Old Style"/>
              </a:rPr>
              <a:t>Стороны </a:t>
            </a:r>
            <a:r>
              <a:rPr lang="ru-RU" sz="4400">
                <a:solidFill>
                  <a:srgbClr val="002060"/>
                </a:solidFill>
                <a:latin typeface="Bookman Old Style"/>
              </a:rPr>
              <a:t>треугольника пропорциональны синусам противолежащих углов.</a:t>
            </a:r>
            <a:endParaRPr/>
          </a:p>
        </p:txBody>
      </p:sp>
      <p:pic>
        <p:nvPicPr>
          <p:cNvPr id="3" name="Рисунок 2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>
            <a:off x="5767956" y="4564349"/>
            <a:ext cx="2814545" cy="1876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64612" name="Freeform 4" hidden="0"/>
          <p:cNvSpPr/>
          <p:nvPr isPhoto="0" userDrawn="0"/>
        </p:nvSpPr>
        <p:spPr bwMode="auto">
          <a:xfrm>
            <a:off x="2911475" y="4505325"/>
            <a:ext cx="1292225" cy="1117600"/>
          </a:xfrm>
          <a:custGeom>
            <a:avLst/>
            <a:gdLst>
              <a:gd name="T0" fmla="*/ 814 w 814"/>
              <a:gd name="T1" fmla="*/ 698 h 704"/>
              <a:gd name="T2" fmla="*/ 48 w 814"/>
              <a:gd name="T3" fmla="*/ 704 h 704"/>
              <a:gd name="T4" fmla="*/ 0 w 814"/>
              <a:gd name="T5" fmla="*/ 480 h 704"/>
              <a:gd name="T6" fmla="*/ 48 w 814"/>
              <a:gd name="T7" fmla="*/ 288 h 704"/>
              <a:gd name="T8" fmla="*/ 112 w 814"/>
              <a:gd name="T9" fmla="*/ 160 h 704"/>
              <a:gd name="T10" fmla="*/ 400 w 814"/>
              <a:gd name="T11" fmla="*/ 0 h 704"/>
              <a:gd name="T12" fmla="*/ 814 w 814"/>
              <a:gd name="T13" fmla="*/ 698 h 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4" h="704" fill="norm" stroke="1" extrusionOk="0">
                <a:moveTo>
                  <a:pt x="814" y="698"/>
                </a:moveTo>
                <a:lnTo>
                  <a:pt x="48" y="704"/>
                </a:lnTo>
                <a:lnTo>
                  <a:pt x="0" y="480"/>
                </a:lnTo>
                <a:lnTo>
                  <a:pt x="48" y="288"/>
                </a:lnTo>
                <a:lnTo>
                  <a:pt x="112" y="160"/>
                </a:lnTo>
                <a:lnTo>
                  <a:pt x="400" y="0"/>
                </a:lnTo>
                <a:lnTo>
                  <a:pt x="814" y="698"/>
                </a:lnTo>
                <a:close/>
              </a:path>
            </a:pathLst>
          </a:custGeom>
          <a:gradFill>
            <a:gsLst>
              <a:gs pos="0">
                <a:srgbClr val="66CCFF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4615" name="Freeform 7" hidden="0"/>
          <p:cNvSpPr/>
          <p:nvPr isPhoto="0" userDrawn="0"/>
        </p:nvSpPr>
        <p:spPr bwMode="auto">
          <a:xfrm>
            <a:off x="2057400" y="3416300"/>
            <a:ext cx="1600200" cy="1308100"/>
          </a:xfrm>
          <a:custGeom>
            <a:avLst/>
            <a:gdLst>
              <a:gd name="T0" fmla="*/ 576 w 1008"/>
              <a:gd name="T1" fmla="*/ 0 h 824"/>
              <a:gd name="T2" fmla="*/ 0 w 1008"/>
              <a:gd name="T3" fmla="*/ 568 h 824"/>
              <a:gd name="T4" fmla="*/ 116 w 1008"/>
              <a:gd name="T5" fmla="*/ 680 h 824"/>
              <a:gd name="T6" fmla="*/ 256 w 1008"/>
              <a:gd name="T7" fmla="*/ 777 h 824"/>
              <a:gd name="T8" fmla="*/ 371 w 1008"/>
              <a:gd name="T9" fmla="*/ 824 h 824"/>
              <a:gd name="T10" fmla="*/ 1008 w 1008"/>
              <a:gd name="T11" fmla="*/ 790 h 824"/>
              <a:gd name="T12" fmla="*/ 576 w 1008"/>
              <a:gd name="T13" fmla="*/ 0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8" h="824" fill="norm" stroke="1" extrusionOk="0">
                <a:moveTo>
                  <a:pt x="576" y="0"/>
                </a:moveTo>
                <a:lnTo>
                  <a:pt x="0" y="568"/>
                </a:lnTo>
                <a:lnTo>
                  <a:pt x="116" y="680"/>
                </a:lnTo>
                <a:lnTo>
                  <a:pt x="256" y="777"/>
                </a:lnTo>
                <a:lnTo>
                  <a:pt x="371" y="824"/>
                </a:lnTo>
                <a:lnTo>
                  <a:pt x="1008" y="790"/>
                </a:lnTo>
                <a:lnTo>
                  <a:pt x="576" y="0"/>
                </a:lnTo>
                <a:close/>
              </a:path>
            </a:pathLst>
          </a:custGeom>
          <a:gradFill>
            <a:gsLst>
              <a:gs pos="0">
                <a:srgbClr val="FF0000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4618" name="Freeform 10" hidden="0"/>
          <p:cNvSpPr/>
          <p:nvPr isPhoto="0" userDrawn="0"/>
        </p:nvSpPr>
        <p:spPr bwMode="auto">
          <a:xfrm>
            <a:off x="777875" y="4606925"/>
            <a:ext cx="1371600" cy="1016000"/>
          </a:xfrm>
          <a:custGeom>
            <a:avLst/>
            <a:gdLst>
              <a:gd name="T0" fmla="*/ 0 w 864"/>
              <a:gd name="T1" fmla="*/ 640 h 640"/>
              <a:gd name="T2" fmla="*/ 816 w 864"/>
              <a:gd name="T3" fmla="*/ 640 h 640"/>
              <a:gd name="T4" fmla="*/ 864 w 864"/>
              <a:gd name="T5" fmla="*/ 400 h 640"/>
              <a:gd name="T6" fmla="*/ 816 w 864"/>
              <a:gd name="T7" fmla="*/ 208 h 640"/>
              <a:gd name="T8" fmla="*/ 752 w 864"/>
              <a:gd name="T9" fmla="*/ 80 h 640"/>
              <a:gd name="T10" fmla="*/ 608 w 864"/>
              <a:gd name="T11" fmla="*/ 0 h 640"/>
              <a:gd name="T12" fmla="*/ 0 w 864"/>
              <a:gd name="T13" fmla="*/ 640 h 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4" h="640" fill="norm" stroke="1" extrusionOk="0">
                <a:moveTo>
                  <a:pt x="0" y="640"/>
                </a:moveTo>
                <a:lnTo>
                  <a:pt x="816" y="640"/>
                </a:lnTo>
                <a:lnTo>
                  <a:pt x="864" y="400"/>
                </a:lnTo>
                <a:lnTo>
                  <a:pt x="816" y="208"/>
                </a:lnTo>
                <a:lnTo>
                  <a:pt x="752" y="80"/>
                </a:lnTo>
                <a:lnTo>
                  <a:pt x="608" y="0"/>
                </a:lnTo>
                <a:lnTo>
                  <a:pt x="0" y="640"/>
                </a:lnTo>
                <a:close/>
              </a:path>
            </a:pathLst>
          </a:custGeom>
          <a:gradFill>
            <a:gsLst>
              <a:gs pos="0">
                <a:srgbClr val="00FF00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4622" name="AutoShape 14" hidden="0"/>
          <p:cNvSpPr>
            <a:spLocks noChangeArrowheads="1"/>
          </p:cNvSpPr>
          <p:nvPr isPhoto="0" userDrawn="0"/>
        </p:nvSpPr>
        <p:spPr bwMode="auto">
          <a:xfrm>
            <a:off x="777875" y="3413125"/>
            <a:ext cx="3429000" cy="2209800"/>
          </a:xfrm>
          <a:prstGeom prst="triangle">
            <a:avLst>
              <a:gd name="adj" fmla="val 64074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64624" name="Text Box 16" hidden="0"/>
          <p:cNvSpPr txBox="1">
            <a:spLocks noChangeArrowheads="1"/>
          </p:cNvSpPr>
          <p:nvPr isPhoto="0" userDrawn="0"/>
        </p:nvSpPr>
        <p:spPr bwMode="auto">
          <a:xfrm>
            <a:off x="549275" y="5546725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C</a:t>
            </a:r>
            <a:endParaRPr lang="ru-RU" sz="2800">
              <a:solidFill>
                <a:schemeClr val="tx1"/>
              </a:solidFill>
            </a:endParaRPr>
          </a:p>
        </p:txBody>
      </p:sp>
      <p:sp>
        <p:nvSpPr>
          <p:cNvPr id="964625" name="Text Box 17" hidden="0"/>
          <p:cNvSpPr txBox="1">
            <a:spLocks noChangeArrowheads="1"/>
          </p:cNvSpPr>
          <p:nvPr isPhoto="0" userDrawn="0"/>
        </p:nvSpPr>
        <p:spPr bwMode="auto">
          <a:xfrm>
            <a:off x="2759075" y="2955925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</a:rPr>
              <a:t>В</a:t>
            </a:r>
            <a:endParaRPr/>
          </a:p>
        </p:txBody>
      </p:sp>
      <p:sp>
        <p:nvSpPr>
          <p:cNvPr id="964626" name="Text Box 18" hidden="0"/>
          <p:cNvSpPr txBox="1">
            <a:spLocks noChangeArrowheads="1"/>
          </p:cNvSpPr>
          <p:nvPr isPhoto="0" userDrawn="0"/>
        </p:nvSpPr>
        <p:spPr bwMode="auto">
          <a:xfrm>
            <a:off x="3978275" y="5561013"/>
            <a:ext cx="441325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A</a:t>
            </a:r>
            <a:endParaRPr lang="ru-RU" sz="2800">
              <a:solidFill>
                <a:schemeClr val="tx1"/>
              </a:solidFill>
            </a:endParaRPr>
          </a:p>
        </p:txBody>
      </p:sp>
      <p:pic>
        <p:nvPicPr>
          <p:cNvPr id="964640" name="Picture 32" descr="Рисунок12" hidden="0"/>
          <p:cNvPicPr>
            <a:picLocks noChangeAspect="1" noChangeArrowheads="1"/>
          </p:cNvPicPr>
          <p:nvPr isPhoto="0" userDrawn="0"/>
        </p:nvPicPr>
        <p:blipFill>
          <a:blip r:embed="rId3"/>
          <a:stretch/>
        </p:blipFill>
        <p:spPr bwMode="auto">
          <a:xfrm rot="-1347322" flipH="1" flipV="1">
            <a:off x="3132138" y="4038600"/>
            <a:ext cx="1135062" cy="714375"/>
          </a:xfrm>
          <a:prstGeom prst="rect">
            <a:avLst/>
          </a:prstGeom>
          <a:noFill/>
        </p:spPr>
      </p:pic>
      <p:pic>
        <p:nvPicPr>
          <p:cNvPr id="964642" name="Picture 34" descr="Рисунок12" hidden="0"/>
          <p:cNvPicPr>
            <a:picLocks noChangeAspect="1" noChangeArrowheads="1"/>
          </p:cNvPicPr>
          <p:nvPr isPhoto="0" userDrawn="0"/>
        </p:nvPicPr>
        <p:blipFill>
          <a:blip r:embed="rId3"/>
          <a:stretch/>
        </p:blipFill>
        <p:spPr bwMode="auto">
          <a:xfrm rot="16956050">
            <a:off x="1999456" y="5391944"/>
            <a:ext cx="1135063" cy="714375"/>
          </a:xfrm>
          <a:prstGeom prst="rect">
            <a:avLst/>
          </a:prstGeom>
          <a:noFill/>
        </p:spPr>
      </p:pic>
      <p:pic>
        <p:nvPicPr>
          <p:cNvPr id="964644" name="Picture 36" descr="Рисунок12" hidden="0"/>
          <p:cNvPicPr>
            <a:picLocks noChangeAspect="1" noChangeArrowheads="1"/>
          </p:cNvPicPr>
          <p:nvPr isPhoto="0" userDrawn="0"/>
        </p:nvPicPr>
        <p:blipFill>
          <a:blip r:embed="rId3"/>
          <a:stretch/>
        </p:blipFill>
        <p:spPr bwMode="auto">
          <a:xfrm rot="1691961">
            <a:off x="1371600" y="4191000"/>
            <a:ext cx="1135063" cy="714375"/>
          </a:xfrm>
          <a:prstGeom prst="rect">
            <a:avLst/>
          </a:prstGeom>
          <a:noFill/>
        </p:spPr>
      </p:pic>
      <p:sp>
        <p:nvSpPr>
          <p:cNvPr id="964654" name="Rectangle 46" hidden="0"/>
          <p:cNvSpPr>
            <a:spLocks noChangeArrowheads="1"/>
          </p:cNvSpPr>
          <p:nvPr isPhoto="0" userDrawn="0"/>
        </p:nvSpPr>
        <p:spPr bwMode="auto">
          <a:xfrm>
            <a:off x="152400" y="685800"/>
            <a:ext cx="8458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>
                <a:latin typeface="Times New Roman"/>
              </a:rPr>
              <a:t>  </a:t>
            </a:r>
            <a:r>
              <a:rPr lang="en-US">
                <a:latin typeface="Times New Roman"/>
              </a:rPr>
              <a:t>       </a:t>
            </a:r>
            <a:endParaRPr lang="ru-RU">
              <a:latin typeface="Times New Roman"/>
            </a:endParaRPr>
          </a:p>
        </p:txBody>
      </p:sp>
      <p:grpSp>
        <p:nvGrpSpPr>
          <p:cNvPr id="964685" name="Group 77" hidden="0"/>
          <p:cNvGrpSpPr/>
          <p:nvPr isPhoto="0" userDrawn="0"/>
        </p:nvGrpSpPr>
        <p:grpSpPr bwMode="auto">
          <a:xfrm>
            <a:off x="2016125" y="1524000"/>
            <a:ext cx="1336675" cy="1447800"/>
            <a:chOff x="2544" y="480"/>
            <a:chExt cx="842" cy="912"/>
          </a:xfrm>
        </p:grpSpPr>
        <p:sp>
          <p:nvSpPr>
            <p:cNvPr id="964657" name="Text Box 49" hidden="0"/>
            <p:cNvSpPr txBox="1">
              <a:spLocks noChangeArrowheads="1"/>
            </p:cNvSpPr>
            <p:nvPr isPhoto="0" userDrawn="0"/>
          </p:nvSpPr>
          <p:spPr bwMode="auto">
            <a:xfrm>
              <a:off x="2784" y="480"/>
              <a:ext cx="308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a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4658" name="Freeform 50" hidden="0"/>
            <p:cNvSpPr/>
            <p:nvPr isPhoto="0" userDrawn="0"/>
          </p:nvSpPr>
          <p:spPr bwMode="auto">
            <a:xfrm>
              <a:off x="2592" y="96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59" name="Text Box 51" hidden="0"/>
            <p:cNvSpPr txBox="1">
              <a:spLocks noChangeArrowheads="1"/>
            </p:cNvSpPr>
            <p:nvPr isPhoto="0" userDrawn="0"/>
          </p:nvSpPr>
          <p:spPr bwMode="auto">
            <a:xfrm>
              <a:off x="2544" y="873"/>
              <a:ext cx="842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sinA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4686" name="Group 78" hidden="0"/>
          <p:cNvGrpSpPr/>
          <p:nvPr isPhoto="0" userDrawn="0"/>
        </p:nvGrpSpPr>
        <p:grpSpPr bwMode="auto">
          <a:xfrm>
            <a:off x="3692525" y="1524000"/>
            <a:ext cx="1336675" cy="1447800"/>
            <a:chOff x="3600" y="480"/>
            <a:chExt cx="842" cy="912"/>
          </a:xfrm>
        </p:grpSpPr>
        <p:sp>
          <p:nvSpPr>
            <p:cNvPr id="964662" name="Text Box 54" hidden="0"/>
            <p:cNvSpPr txBox="1">
              <a:spLocks noChangeArrowheads="1"/>
            </p:cNvSpPr>
            <p:nvPr isPhoto="0" userDrawn="0"/>
          </p:nvSpPr>
          <p:spPr bwMode="auto">
            <a:xfrm>
              <a:off x="3840" y="480"/>
              <a:ext cx="308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b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4663" name="Freeform 55" hidden="0"/>
            <p:cNvSpPr/>
            <p:nvPr isPhoto="0" userDrawn="0"/>
          </p:nvSpPr>
          <p:spPr bwMode="auto">
            <a:xfrm>
              <a:off x="3648" y="96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64" name="Text Box 56" hidden="0"/>
            <p:cNvSpPr txBox="1">
              <a:spLocks noChangeArrowheads="1"/>
            </p:cNvSpPr>
            <p:nvPr isPhoto="0" userDrawn="0"/>
          </p:nvSpPr>
          <p:spPr bwMode="auto">
            <a:xfrm>
              <a:off x="3600" y="873"/>
              <a:ext cx="842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sinB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4687" name="Group 79" hidden="0"/>
          <p:cNvGrpSpPr/>
          <p:nvPr isPhoto="0" userDrawn="0"/>
        </p:nvGrpSpPr>
        <p:grpSpPr bwMode="auto">
          <a:xfrm>
            <a:off x="3159125" y="1828800"/>
            <a:ext cx="2208213" cy="823912"/>
            <a:chOff x="3264" y="672"/>
            <a:chExt cx="1391" cy="519"/>
          </a:xfrm>
        </p:grpSpPr>
        <p:sp>
          <p:nvSpPr>
            <p:cNvPr id="964660" name="Text Box 52" hidden="0"/>
            <p:cNvSpPr txBox="1">
              <a:spLocks noChangeArrowheads="1"/>
            </p:cNvSpPr>
            <p:nvPr isPhoto="0" userDrawn="0"/>
          </p:nvSpPr>
          <p:spPr bwMode="auto">
            <a:xfrm>
              <a:off x="3264" y="672"/>
              <a:ext cx="334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4665" name="Text Box 57" hidden="0"/>
            <p:cNvSpPr txBox="1">
              <a:spLocks noChangeArrowheads="1"/>
            </p:cNvSpPr>
            <p:nvPr isPhoto="0" userDrawn="0"/>
          </p:nvSpPr>
          <p:spPr bwMode="auto">
            <a:xfrm>
              <a:off x="4320" y="672"/>
              <a:ext cx="334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4684" name="Group 76" hidden="0"/>
          <p:cNvGrpSpPr/>
          <p:nvPr isPhoto="0" userDrawn="0"/>
        </p:nvGrpSpPr>
        <p:grpSpPr bwMode="auto">
          <a:xfrm>
            <a:off x="5368925" y="1524000"/>
            <a:ext cx="1336675" cy="1447800"/>
            <a:chOff x="4656" y="480"/>
            <a:chExt cx="842" cy="912"/>
          </a:xfrm>
        </p:grpSpPr>
        <p:sp>
          <p:nvSpPr>
            <p:cNvPr id="964666" name="Text Box 58" hidden="0"/>
            <p:cNvSpPr txBox="1">
              <a:spLocks noChangeArrowheads="1"/>
            </p:cNvSpPr>
            <p:nvPr isPhoto="0" userDrawn="0"/>
          </p:nvSpPr>
          <p:spPr bwMode="auto">
            <a:xfrm>
              <a:off x="4896" y="480"/>
              <a:ext cx="286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c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4667" name="Freeform 59" hidden="0"/>
            <p:cNvSpPr/>
            <p:nvPr isPhoto="0" userDrawn="0"/>
          </p:nvSpPr>
          <p:spPr bwMode="auto">
            <a:xfrm>
              <a:off x="4703" y="96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68" name="Text Box 60" hidden="0"/>
            <p:cNvSpPr txBox="1">
              <a:spLocks noChangeArrowheads="1"/>
            </p:cNvSpPr>
            <p:nvPr isPhoto="0" userDrawn="0"/>
          </p:nvSpPr>
          <p:spPr bwMode="auto">
            <a:xfrm>
              <a:off x="4656" y="873"/>
              <a:ext cx="842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sinC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4672" name="Group 64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64673" name="Freeform 65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74" name="Freeform 66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75" name="Freeform 67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76" name="Freeform 68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77" name="Freeform 69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78" name="Freeform 70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79" name="Freeform 71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4680" name="Freeform 72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64681" name="Text Box 73" hidden="0"/>
          <p:cNvSpPr txBox="1">
            <a:spLocks noChangeArrowheads="1"/>
          </p:cNvSpPr>
          <p:nvPr isPhoto="0" userDrawn="0"/>
        </p:nvSpPr>
        <p:spPr bwMode="auto">
          <a:xfrm>
            <a:off x="1447800" y="3946525"/>
            <a:ext cx="438149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a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64682" name="Text Box 74" hidden="0"/>
          <p:cNvSpPr txBox="1">
            <a:spLocks noChangeArrowheads="1"/>
          </p:cNvSpPr>
          <p:nvPr isPhoto="0" userDrawn="0"/>
        </p:nvSpPr>
        <p:spPr bwMode="auto">
          <a:xfrm>
            <a:off x="2238375" y="5546725"/>
            <a:ext cx="438149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b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64683" name="Text Box 75" hidden="0"/>
          <p:cNvSpPr txBox="1">
            <a:spLocks noChangeArrowheads="1"/>
          </p:cNvSpPr>
          <p:nvPr isPhoto="0" userDrawn="0"/>
        </p:nvSpPr>
        <p:spPr bwMode="auto">
          <a:xfrm>
            <a:off x="3657600" y="3946525"/>
            <a:ext cx="409575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c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64705" name="Rectangle 97" hidden="0"/>
          <p:cNvSpPr>
            <a:spLocks noChangeArrowheads="1"/>
          </p:cNvSpPr>
          <p:nvPr isPhoto="0" userDrawn="0"/>
        </p:nvSpPr>
        <p:spPr bwMode="auto">
          <a:xfrm>
            <a:off x="204845" y="466186"/>
            <a:ext cx="8816881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i="1">
                <a:solidFill>
                  <a:schemeClr val="tx2">
                    <a:lumMod val="75000"/>
                    <a:lumOff val="25000"/>
                  </a:schemeClr>
                </a:solidFill>
                <a:latin typeface="Times New Roman"/>
                <a:cs typeface="Times New Roman"/>
              </a:rPr>
              <a:t>Стороны </a:t>
            </a:r>
            <a:r>
              <a:rPr lang="ru-RU" sz="3600" i="1">
                <a:solidFill>
                  <a:schemeClr val="tx2">
                    <a:lumMod val="75000"/>
                    <a:lumOff val="25000"/>
                  </a:schemeClr>
                </a:solidFill>
                <a:latin typeface="Times New Roman"/>
                <a:cs typeface="Times New Roman"/>
              </a:rPr>
              <a:t>треугольника пропорциональны синусам противолежащих углов.</a:t>
            </a:r>
            <a:endParaRPr/>
          </a:p>
        </p:txBody>
      </p:sp>
      <p:pic>
        <p:nvPicPr>
          <p:cNvPr id="3" name="Рисунок 2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>
            <a:off x="6760274" y="4505325"/>
            <a:ext cx="1323974" cy="16859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4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635 0.09237 L 8.33333E-7 -4.44444E-6 " pathEditMode="relative" rAng="0" ptsTypes="AA">
                                      <p:cBhvr>
                                        <p:cTn id="9" dur="2000" spd="-100000" fill="hold"/>
                                        <p:tgtEl>
                                          <p:spTgt spid="9646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-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64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4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4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964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646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4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03594 -0.2048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646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64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64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964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6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022E-16 L -0.21284 0.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9646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64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64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46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964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68707" name="Freeform 3" hidden="0"/>
          <p:cNvSpPr/>
          <p:nvPr isPhoto="0" userDrawn="0"/>
        </p:nvSpPr>
        <p:spPr bwMode="auto">
          <a:xfrm>
            <a:off x="3035300" y="3416300"/>
            <a:ext cx="1181099" cy="1522413"/>
          </a:xfrm>
          <a:custGeom>
            <a:avLst/>
            <a:gdLst>
              <a:gd name="T0" fmla="*/ 712 w 744"/>
              <a:gd name="T1" fmla="*/ 0 h 959"/>
              <a:gd name="T2" fmla="*/ 0 w 744"/>
              <a:gd name="T3" fmla="*/ 496 h 959"/>
              <a:gd name="T4" fmla="*/ 104 w 744"/>
              <a:gd name="T5" fmla="*/ 664 h 959"/>
              <a:gd name="T6" fmla="*/ 238 w 744"/>
              <a:gd name="T7" fmla="*/ 793 h 959"/>
              <a:gd name="T8" fmla="*/ 401 w 744"/>
              <a:gd name="T9" fmla="*/ 905 h 959"/>
              <a:gd name="T10" fmla="*/ 534 w 744"/>
              <a:gd name="T11" fmla="*/ 959 h 959"/>
              <a:gd name="T12" fmla="*/ 744 w 744"/>
              <a:gd name="T13" fmla="*/ 936 h 959"/>
              <a:gd name="T14" fmla="*/ 712 w 744"/>
              <a:gd name="T15" fmla="*/ 0 h 9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44" h="959" fill="norm" stroke="1" extrusionOk="0">
                <a:moveTo>
                  <a:pt x="712" y="0"/>
                </a:moveTo>
                <a:lnTo>
                  <a:pt x="0" y="496"/>
                </a:lnTo>
                <a:lnTo>
                  <a:pt x="104" y="664"/>
                </a:lnTo>
                <a:lnTo>
                  <a:pt x="238" y="793"/>
                </a:lnTo>
                <a:lnTo>
                  <a:pt x="401" y="905"/>
                </a:lnTo>
                <a:lnTo>
                  <a:pt x="534" y="959"/>
                </a:lnTo>
                <a:lnTo>
                  <a:pt x="744" y="936"/>
                </a:lnTo>
                <a:lnTo>
                  <a:pt x="712" y="0"/>
                </a:lnTo>
                <a:close/>
              </a:path>
            </a:pathLst>
          </a:custGeom>
          <a:gradFill>
            <a:gsLst>
              <a:gs pos="0">
                <a:srgbClr val="FF0000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8706" name="Freeform 2" hidden="0"/>
          <p:cNvSpPr/>
          <p:nvPr isPhoto="0" userDrawn="0"/>
        </p:nvSpPr>
        <p:spPr bwMode="auto">
          <a:xfrm>
            <a:off x="2971800" y="4572000"/>
            <a:ext cx="1219200" cy="1050925"/>
          </a:xfrm>
          <a:custGeom>
            <a:avLst/>
            <a:gdLst>
              <a:gd name="T0" fmla="*/ 768 w 768"/>
              <a:gd name="T1" fmla="*/ 656 h 662"/>
              <a:gd name="T2" fmla="*/ 46 w 768"/>
              <a:gd name="T3" fmla="*/ 662 h 662"/>
              <a:gd name="T4" fmla="*/ 0 w 768"/>
              <a:gd name="T5" fmla="*/ 483 h 662"/>
              <a:gd name="T6" fmla="*/ 46 w 768"/>
              <a:gd name="T7" fmla="*/ 330 h 662"/>
              <a:gd name="T8" fmla="*/ 107 w 768"/>
              <a:gd name="T9" fmla="*/ 228 h 662"/>
              <a:gd name="T10" fmla="*/ 416 w 768"/>
              <a:gd name="T11" fmla="*/ 13 h 662"/>
              <a:gd name="T12" fmla="*/ 751 w 768"/>
              <a:gd name="T13" fmla="*/ 0 h 662"/>
              <a:gd name="T14" fmla="*/ 768 w 768"/>
              <a:gd name="T15" fmla="*/ 656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8" h="662" fill="norm" stroke="1" extrusionOk="0">
                <a:moveTo>
                  <a:pt x="768" y="656"/>
                </a:moveTo>
                <a:lnTo>
                  <a:pt x="46" y="662"/>
                </a:lnTo>
                <a:lnTo>
                  <a:pt x="0" y="483"/>
                </a:lnTo>
                <a:lnTo>
                  <a:pt x="46" y="330"/>
                </a:lnTo>
                <a:lnTo>
                  <a:pt x="107" y="228"/>
                </a:lnTo>
                <a:lnTo>
                  <a:pt x="416" y="13"/>
                </a:lnTo>
                <a:lnTo>
                  <a:pt x="751" y="0"/>
                </a:lnTo>
                <a:lnTo>
                  <a:pt x="768" y="656"/>
                </a:lnTo>
                <a:close/>
              </a:path>
            </a:pathLst>
          </a:custGeom>
          <a:gradFill>
            <a:gsLst>
              <a:gs pos="0">
                <a:srgbClr val="66CCFF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8708" name="Freeform 4" hidden="0"/>
          <p:cNvSpPr/>
          <p:nvPr isPhoto="0" userDrawn="0"/>
        </p:nvSpPr>
        <p:spPr bwMode="auto">
          <a:xfrm>
            <a:off x="777875" y="4749800"/>
            <a:ext cx="1787525" cy="873125"/>
          </a:xfrm>
          <a:custGeom>
            <a:avLst/>
            <a:gdLst>
              <a:gd name="T0" fmla="*/ 0 w 1126"/>
              <a:gd name="T1" fmla="*/ 550 h 550"/>
              <a:gd name="T2" fmla="*/ 816 w 1126"/>
              <a:gd name="T3" fmla="*/ 550 h 550"/>
              <a:gd name="T4" fmla="*/ 1062 w 1126"/>
              <a:gd name="T5" fmla="*/ 528 h 550"/>
              <a:gd name="T6" fmla="*/ 1126 w 1126"/>
              <a:gd name="T7" fmla="*/ 392 h 550"/>
              <a:gd name="T8" fmla="*/ 1030 w 1126"/>
              <a:gd name="T9" fmla="*/ 192 h 550"/>
              <a:gd name="T10" fmla="*/ 862 w 1126"/>
              <a:gd name="T11" fmla="*/ 0 h 550"/>
              <a:gd name="T12" fmla="*/ 814 w 1126"/>
              <a:gd name="T13" fmla="*/ 8 h 550"/>
              <a:gd name="T14" fmla="*/ 0 w 1126"/>
              <a:gd name="T15" fmla="*/ 550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26" h="550" fill="norm" stroke="1" extrusionOk="0">
                <a:moveTo>
                  <a:pt x="0" y="550"/>
                </a:moveTo>
                <a:lnTo>
                  <a:pt x="816" y="550"/>
                </a:lnTo>
                <a:lnTo>
                  <a:pt x="1062" y="528"/>
                </a:lnTo>
                <a:lnTo>
                  <a:pt x="1126" y="392"/>
                </a:lnTo>
                <a:lnTo>
                  <a:pt x="1030" y="192"/>
                </a:lnTo>
                <a:lnTo>
                  <a:pt x="862" y="0"/>
                </a:lnTo>
                <a:lnTo>
                  <a:pt x="814" y="8"/>
                </a:lnTo>
                <a:lnTo>
                  <a:pt x="0" y="550"/>
                </a:lnTo>
                <a:close/>
              </a:path>
            </a:pathLst>
          </a:custGeom>
          <a:gradFill>
            <a:gsLst>
              <a:gs pos="0">
                <a:srgbClr val="00FF00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8709" name="AutoShape 5" hidden="0"/>
          <p:cNvSpPr>
            <a:spLocks noChangeArrowheads="1"/>
          </p:cNvSpPr>
          <p:nvPr isPhoto="0" userDrawn="0"/>
        </p:nvSpPr>
        <p:spPr bwMode="auto">
          <a:xfrm>
            <a:off x="777875" y="3413125"/>
            <a:ext cx="3429000" cy="2209800"/>
          </a:xfrm>
          <a:prstGeom prst="triangle">
            <a:avLst>
              <a:gd name="adj" fmla="val 99259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68710" name="Text Box 6" hidden="0"/>
          <p:cNvSpPr txBox="1">
            <a:spLocks noChangeArrowheads="1"/>
          </p:cNvSpPr>
          <p:nvPr isPhoto="0" userDrawn="0"/>
        </p:nvSpPr>
        <p:spPr bwMode="auto">
          <a:xfrm>
            <a:off x="549275" y="5546725"/>
            <a:ext cx="48101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</a:rPr>
              <a:t>М</a:t>
            </a:r>
            <a:endParaRPr/>
          </a:p>
        </p:txBody>
      </p:sp>
      <p:sp>
        <p:nvSpPr>
          <p:cNvPr id="968711" name="Text Box 7" hidden="0"/>
          <p:cNvSpPr txBox="1">
            <a:spLocks noChangeArrowheads="1"/>
          </p:cNvSpPr>
          <p:nvPr isPhoto="0" userDrawn="0"/>
        </p:nvSpPr>
        <p:spPr bwMode="auto">
          <a:xfrm>
            <a:off x="4191000" y="3124200"/>
            <a:ext cx="46037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O</a:t>
            </a:r>
            <a:endParaRPr lang="ru-RU" sz="2800">
              <a:solidFill>
                <a:schemeClr val="tx1"/>
              </a:solidFill>
            </a:endParaRPr>
          </a:p>
        </p:txBody>
      </p:sp>
      <p:sp>
        <p:nvSpPr>
          <p:cNvPr id="968712" name="Text Box 8" hidden="0"/>
          <p:cNvSpPr txBox="1">
            <a:spLocks noChangeArrowheads="1"/>
          </p:cNvSpPr>
          <p:nvPr isPhoto="0" userDrawn="0"/>
        </p:nvSpPr>
        <p:spPr bwMode="auto">
          <a:xfrm>
            <a:off x="3978275" y="5561013"/>
            <a:ext cx="420688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X</a:t>
            </a:r>
            <a:endParaRPr lang="ru-RU" sz="2800">
              <a:solidFill>
                <a:schemeClr val="tx1"/>
              </a:solidFill>
            </a:endParaRPr>
          </a:p>
        </p:txBody>
      </p:sp>
      <p:pic>
        <p:nvPicPr>
          <p:cNvPr id="968713" name="Picture 9" descr="Рисунок12" hidden="0"/>
          <p:cNvPicPr>
            <a:picLocks noChangeAspect="1" noChangeArrowheads="1"/>
          </p:cNvPicPr>
          <p:nvPr isPhoto="0" userDrawn="0"/>
        </p:nvPicPr>
        <p:blipFill>
          <a:blip r:embed="rId2"/>
          <a:stretch/>
        </p:blipFill>
        <p:spPr bwMode="auto">
          <a:xfrm rot="-687079" flipH="1" flipV="1">
            <a:off x="3505199" y="4343400"/>
            <a:ext cx="1135063" cy="714375"/>
          </a:xfrm>
          <a:prstGeom prst="rect">
            <a:avLst/>
          </a:prstGeom>
          <a:noFill/>
        </p:spPr>
      </p:pic>
      <p:pic>
        <p:nvPicPr>
          <p:cNvPr id="968714" name="Picture 10" descr="Рисунок12" hidden="0"/>
          <p:cNvPicPr>
            <a:picLocks noChangeAspect="1" noChangeArrowheads="1"/>
          </p:cNvPicPr>
          <p:nvPr isPhoto="0" userDrawn="0"/>
        </p:nvPicPr>
        <p:blipFill>
          <a:blip r:embed="rId2"/>
          <a:stretch/>
        </p:blipFill>
        <p:spPr bwMode="auto">
          <a:xfrm rot="18526491">
            <a:off x="2151856" y="5163344"/>
            <a:ext cx="1135063" cy="714375"/>
          </a:xfrm>
          <a:prstGeom prst="rect">
            <a:avLst/>
          </a:prstGeom>
          <a:noFill/>
        </p:spPr>
      </p:pic>
      <p:pic>
        <p:nvPicPr>
          <p:cNvPr id="968715" name="Picture 11" descr="Рисунок12" hidden="0"/>
          <p:cNvPicPr>
            <a:picLocks noChangeAspect="1" noChangeArrowheads="1"/>
          </p:cNvPicPr>
          <p:nvPr isPhoto="0" userDrawn="0"/>
        </p:nvPicPr>
        <p:blipFill>
          <a:blip r:embed="rId2"/>
          <a:stretch/>
        </p:blipFill>
        <p:spPr bwMode="auto">
          <a:xfrm rot="2553174">
            <a:off x="2209800" y="4038600"/>
            <a:ext cx="1135063" cy="714375"/>
          </a:xfrm>
          <a:prstGeom prst="rect">
            <a:avLst/>
          </a:prstGeom>
          <a:noFill/>
        </p:spPr>
      </p:pic>
      <p:sp>
        <p:nvSpPr>
          <p:cNvPr id="968716" name="Rectangle 12" hidden="0"/>
          <p:cNvSpPr>
            <a:spLocks noChangeArrowheads="1"/>
          </p:cNvSpPr>
          <p:nvPr isPhoto="0" userDrawn="0"/>
        </p:nvSpPr>
        <p:spPr bwMode="auto">
          <a:xfrm>
            <a:off x="152400" y="685800"/>
            <a:ext cx="8458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>
                <a:latin typeface="Times New Roman"/>
                <a:cs typeface="Times New Roman"/>
              </a:rPr>
              <a:t>  </a:t>
            </a:r>
            <a:r>
              <a:rPr lang="en-US">
                <a:latin typeface="Times New Roman"/>
                <a:cs typeface="Times New Roman"/>
              </a:rPr>
              <a:t>       </a:t>
            </a:r>
            <a:endParaRPr lang="ru-RU">
              <a:latin typeface="Times New Roman"/>
              <a:cs typeface="Times New Roman"/>
            </a:endParaRPr>
          </a:p>
        </p:txBody>
      </p:sp>
      <p:grpSp>
        <p:nvGrpSpPr>
          <p:cNvPr id="968754" name="Group 50" hidden="0"/>
          <p:cNvGrpSpPr/>
          <p:nvPr isPhoto="0" userDrawn="0"/>
        </p:nvGrpSpPr>
        <p:grpSpPr bwMode="auto">
          <a:xfrm>
            <a:off x="2016125" y="1573213"/>
            <a:ext cx="1336675" cy="1398587"/>
            <a:chOff x="1270" y="991"/>
            <a:chExt cx="842" cy="881"/>
          </a:xfrm>
        </p:grpSpPr>
        <p:sp>
          <p:nvSpPr>
            <p:cNvPr id="968718" name="Text Box 14" hidden="0"/>
            <p:cNvSpPr txBox="1">
              <a:spLocks noChangeArrowheads="1"/>
            </p:cNvSpPr>
            <p:nvPr isPhoto="0" userDrawn="0"/>
          </p:nvSpPr>
          <p:spPr bwMode="auto">
            <a:xfrm>
              <a:off x="1344" y="991"/>
              <a:ext cx="683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400" i="1">
                  <a:solidFill>
                    <a:srgbClr val="FF0000"/>
                  </a:solidFill>
                  <a:latin typeface="Times New Roman"/>
                </a:rPr>
                <a:t>MO</a:t>
              </a:r>
              <a:endParaRPr lang="ru-RU" sz="44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8719" name="Freeform 15" hidden="0"/>
            <p:cNvSpPr/>
            <p:nvPr isPhoto="0" userDrawn="0"/>
          </p:nvSpPr>
          <p:spPr bwMode="auto">
            <a:xfrm>
              <a:off x="1318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20" name="Text Box 16" hidden="0"/>
            <p:cNvSpPr txBox="1">
              <a:spLocks noChangeArrowheads="1"/>
            </p:cNvSpPr>
            <p:nvPr isPhoto="0" userDrawn="0"/>
          </p:nvSpPr>
          <p:spPr bwMode="auto">
            <a:xfrm>
              <a:off x="1270" y="1353"/>
              <a:ext cx="842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sinX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8755" name="Group 51" hidden="0"/>
          <p:cNvGrpSpPr/>
          <p:nvPr isPhoto="0" userDrawn="0"/>
        </p:nvGrpSpPr>
        <p:grpSpPr bwMode="auto">
          <a:xfrm>
            <a:off x="3692525" y="1573213"/>
            <a:ext cx="1370013" cy="1398587"/>
            <a:chOff x="2326" y="991"/>
            <a:chExt cx="863" cy="881"/>
          </a:xfrm>
        </p:grpSpPr>
        <p:sp>
          <p:nvSpPr>
            <p:cNvPr id="968722" name="Text Box 18" hidden="0"/>
            <p:cNvSpPr txBox="1">
              <a:spLocks noChangeArrowheads="1"/>
            </p:cNvSpPr>
            <p:nvPr isPhoto="0" userDrawn="0"/>
          </p:nvSpPr>
          <p:spPr bwMode="auto">
            <a:xfrm>
              <a:off x="2400" y="991"/>
              <a:ext cx="664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400" i="1">
                  <a:solidFill>
                    <a:srgbClr val="FF0000"/>
                  </a:solidFill>
                  <a:latin typeface="Times New Roman"/>
                </a:rPr>
                <a:t>MX</a:t>
              </a:r>
              <a:endParaRPr lang="ru-RU" sz="44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8723" name="Freeform 19" hidden="0"/>
            <p:cNvSpPr/>
            <p:nvPr isPhoto="0" userDrawn="0"/>
          </p:nvSpPr>
          <p:spPr bwMode="auto">
            <a:xfrm>
              <a:off x="2374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24" name="Text Box 20" hidden="0"/>
            <p:cNvSpPr txBox="1">
              <a:spLocks noChangeArrowheads="1"/>
            </p:cNvSpPr>
            <p:nvPr isPhoto="0" userDrawn="0"/>
          </p:nvSpPr>
          <p:spPr bwMode="auto">
            <a:xfrm>
              <a:off x="2326" y="1353"/>
              <a:ext cx="863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sinO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8725" name="Group 21" hidden="0"/>
          <p:cNvGrpSpPr/>
          <p:nvPr isPhoto="0" userDrawn="0"/>
        </p:nvGrpSpPr>
        <p:grpSpPr bwMode="auto">
          <a:xfrm>
            <a:off x="3159125" y="1828800"/>
            <a:ext cx="2208213" cy="823912"/>
            <a:chOff x="3264" y="672"/>
            <a:chExt cx="1391" cy="519"/>
          </a:xfrm>
        </p:grpSpPr>
        <p:sp>
          <p:nvSpPr>
            <p:cNvPr id="968726" name="Text Box 22" hidden="0"/>
            <p:cNvSpPr txBox="1">
              <a:spLocks noChangeArrowheads="1"/>
            </p:cNvSpPr>
            <p:nvPr isPhoto="0" userDrawn="0"/>
          </p:nvSpPr>
          <p:spPr bwMode="auto">
            <a:xfrm>
              <a:off x="3264" y="672"/>
              <a:ext cx="334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8727" name="Text Box 23" hidden="0"/>
            <p:cNvSpPr txBox="1">
              <a:spLocks noChangeArrowheads="1"/>
            </p:cNvSpPr>
            <p:nvPr isPhoto="0" userDrawn="0"/>
          </p:nvSpPr>
          <p:spPr bwMode="auto">
            <a:xfrm>
              <a:off x="4320" y="672"/>
              <a:ext cx="334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8756" name="Group 52" hidden="0"/>
          <p:cNvGrpSpPr/>
          <p:nvPr isPhoto="0" userDrawn="0"/>
        </p:nvGrpSpPr>
        <p:grpSpPr bwMode="auto">
          <a:xfrm>
            <a:off x="5368925" y="1573213"/>
            <a:ext cx="1336675" cy="1398587"/>
            <a:chOff x="3382" y="991"/>
            <a:chExt cx="842" cy="881"/>
          </a:xfrm>
        </p:grpSpPr>
        <p:sp>
          <p:nvSpPr>
            <p:cNvPr id="968729" name="Text Box 25" hidden="0"/>
            <p:cNvSpPr txBox="1">
              <a:spLocks noChangeArrowheads="1"/>
            </p:cNvSpPr>
            <p:nvPr isPhoto="0" userDrawn="0"/>
          </p:nvSpPr>
          <p:spPr bwMode="auto">
            <a:xfrm>
              <a:off x="3475" y="991"/>
              <a:ext cx="605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400" i="1">
                  <a:solidFill>
                    <a:srgbClr val="FF0000"/>
                  </a:solidFill>
                  <a:latin typeface="Times New Roman"/>
                </a:rPr>
                <a:t>OX</a:t>
              </a:r>
              <a:endParaRPr lang="ru-RU" sz="44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8730" name="Freeform 26" hidden="0"/>
            <p:cNvSpPr/>
            <p:nvPr isPhoto="0" userDrawn="0"/>
          </p:nvSpPr>
          <p:spPr bwMode="auto">
            <a:xfrm>
              <a:off x="3430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31" name="Text Box 27" hidden="0"/>
            <p:cNvSpPr txBox="1">
              <a:spLocks noChangeArrowheads="1"/>
            </p:cNvSpPr>
            <p:nvPr isPhoto="0" userDrawn="0"/>
          </p:nvSpPr>
          <p:spPr bwMode="auto">
            <a:xfrm>
              <a:off x="3382" y="1353"/>
              <a:ext cx="842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sinC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8732" name="Group 28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68733" name="Freeform 29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34" name="Freeform 30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35" name="Freeform 31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36" name="Freeform 32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37" name="Freeform 33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38" name="Freeform 34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39" name="Freeform 35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8740" name="Freeform 36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68753" name="Rectangle 49" hidden="0"/>
          <p:cNvSpPr>
            <a:spLocks noChangeArrowheads="1"/>
          </p:cNvSpPr>
          <p:nvPr isPhoto="0" userDrawn="0"/>
        </p:nvSpPr>
        <p:spPr bwMode="auto">
          <a:xfrm>
            <a:off x="71090" y="174240"/>
            <a:ext cx="9041160" cy="123110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000">
              <a:solidFill>
                <a:srgbClr val="660066"/>
              </a:solidFill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sz="3200">
                <a:solidFill>
                  <a:srgbClr val="660066"/>
                </a:solidFill>
                <a:latin typeface="Times New Roman"/>
                <a:cs typeface="Times New Roman"/>
              </a:rPr>
              <a:t>Стороны треугольника пропорциональны синусам противолежащих углов.</a:t>
            </a:r>
            <a:endParaRPr/>
          </a:p>
        </p:txBody>
      </p:sp>
      <p:pic>
        <p:nvPicPr>
          <p:cNvPr id="2" name="Рисунок 1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>
            <a:off x="6190774" y="4611597"/>
            <a:ext cx="2318834" cy="1910719"/>
          </a:xfrm>
          <a:prstGeom prst="rect">
            <a:avLst/>
          </a:prstGeom>
        </p:spPr>
      </p:pic>
      <p:sp>
        <p:nvSpPr>
          <p:cNvPr id="3" name="Прямоугольник 2" hidden="0"/>
          <p:cNvSpPr/>
          <p:nvPr isPhoto="0" userDrawn="0"/>
        </p:nvSpPr>
        <p:spPr bwMode="auto">
          <a:xfrm rot="1544951">
            <a:off x="8122661" y="5943879"/>
            <a:ext cx="435831" cy="690355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8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02 0.11459 L 4.16667E-6 -2.22222E-6 " pathEditMode="relative" rAng="0" ptsTypes="AA">
                                      <p:cBhvr>
                                        <p:cTn id="9" dur="2000" spd="-100000" fill="hold"/>
                                        <p:tgtEl>
                                          <p:spTgt spid="9687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-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68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8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8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968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68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8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11927 -0.2048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687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55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68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68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68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968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9687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68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23698 0.0812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9687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8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6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68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68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968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87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9687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69730" name="Freeform 2" hidden="0"/>
          <p:cNvSpPr/>
          <p:nvPr isPhoto="0" userDrawn="0"/>
        </p:nvSpPr>
        <p:spPr bwMode="auto">
          <a:xfrm>
            <a:off x="2908300" y="3416300"/>
            <a:ext cx="2832100" cy="1522413"/>
          </a:xfrm>
          <a:custGeom>
            <a:avLst/>
            <a:gdLst>
              <a:gd name="T0" fmla="*/ 744 w 1784"/>
              <a:gd name="T1" fmla="*/ 0 h 959"/>
              <a:gd name="T2" fmla="*/ 0 w 1784"/>
              <a:gd name="T3" fmla="*/ 488 h 959"/>
              <a:gd name="T4" fmla="*/ 184 w 1784"/>
              <a:gd name="T5" fmla="*/ 664 h 959"/>
              <a:gd name="T6" fmla="*/ 318 w 1784"/>
              <a:gd name="T7" fmla="*/ 793 h 959"/>
              <a:gd name="T8" fmla="*/ 481 w 1784"/>
              <a:gd name="T9" fmla="*/ 905 h 959"/>
              <a:gd name="T10" fmla="*/ 614 w 1784"/>
              <a:gd name="T11" fmla="*/ 959 h 959"/>
              <a:gd name="T12" fmla="*/ 824 w 1784"/>
              <a:gd name="T13" fmla="*/ 936 h 959"/>
              <a:gd name="T14" fmla="*/ 1344 w 1784"/>
              <a:gd name="T15" fmla="*/ 800 h 959"/>
              <a:gd name="T16" fmla="*/ 1672 w 1784"/>
              <a:gd name="T17" fmla="*/ 616 h 959"/>
              <a:gd name="T18" fmla="*/ 1784 w 1784"/>
              <a:gd name="T19" fmla="*/ 680 h 959"/>
              <a:gd name="T20" fmla="*/ 1456 w 1784"/>
              <a:gd name="T21" fmla="*/ 472 h 959"/>
              <a:gd name="T22" fmla="*/ 744 w 1784"/>
              <a:gd name="T23" fmla="*/ 0 h 9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84" h="959" fill="norm" stroke="1" extrusionOk="0">
                <a:moveTo>
                  <a:pt x="744" y="0"/>
                </a:moveTo>
                <a:lnTo>
                  <a:pt x="0" y="488"/>
                </a:lnTo>
                <a:lnTo>
                  <a:pt x="184" y="664"/>
                </a:lnTo>
                <a:lnTo>
                  <a:pt x="318" y="793"/>
                </a:lnTo>
                <a:lnTo>
                  <a:pt x="481" y="905"/>
                </a:lnTo>
                <a:lnTo>
                  <a:pt x="614" y="959"/>
                </a:lnTo>
                <a:lnTo>
                  <a:pt x="824" y="936"/>
                </a:lnTo>
                <a:lnTo>
                  <a:pt x="1344" y="800"/>
                </a:lnTo>
                <a:lnTo>
                  <a:pt x="1672" y="616"/>
                </a:lnTo>
                <a:lnTo>
                  <a:pt x="1784" y="680"/>
                </a:lnTo>
                <a:lnTo>
                  <a:pt x="1456" y="472"/>
                </a:lnTo>
                <a:lnTo>
                  <a:pt x="744" y="0"/>
                </a:lnTo>
                <a:close/>
              </a:path>
            </a:pathLst>
          </a:custGeom>
          <a:gradFill>
            <a:gsLst>
              <a:gs pos="0">
                <a:srgbClr val="FF0000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9731" name="Freeform 3" hidden="0"/>
          <p:cNvSpPr/>
          <p:nvPr isPhoto="0" userDrawn="0"/>
        </p:nvSpPr>
        <p:spPr bwMode="auto">
          <a:xfrm>
            <a:off x="5130800" y="4470400"/>
            <a:ext cx="2235200" cy="1092200"/>
          </a:xfrm>
          <a:custGeom>
            <a:avLst/>
            <a:gdLst>
              <a:gd name="T0" fmla="*/ 1408 w 1408"/>
              <a:gd name="T1" fmla="*/ 688 h 688"/>
              <a:gd name="T2" fmla="*/ 64 w 1408"/>
              <a:gd name="T3" fmla="*/ 688 h 688"/>
              <a:gd name="T4" fmla="*/ 0 w 1408"/>
              <a:gd name="T5" fmla="*/ 544 h 688"/>
              <a:gd name="T6" fmla="*/ 184 w 1408"/>
              <a:gd name="T7" fmla="*/ 408 h 688"/>
              <a:gd name="T8" fmla="*/ 160 w 1408"/>
              <a:gd name="T9" fmla="*/ 240 h 688"/>
              <a:gd name="T10" fmla="*/ 368 w 1408"/>
              <a:gd name="T11" fmla="*/ 0 h 688"/>
              <a:gd name="T12" fmla="*/ 384 w 1408"/>
              <a:gd name="T13" fmla="*/ 0 h 688"/>
              <a:gd name="T14" fmla="*/ 1408 w 1408"/>
              <a:gd name="T15" fmla="*/ 688 h 6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08" h="688" fill="norm" stroke="1" extrusionOk="0">
                <a:moveTo>
                  <a:pt x="1408" y="688"/>
                </a:moveTo>
                <a:lnTo>
                  <a:pt x="64" y="688"/>
                </a:lnTo>
                <a:lnTo>
                  <a:pt x="0" y="544"/>
                </a:lnTo>
                <a:lnTo>
                  <a:pt x="184" y="408"/>
                </a:lnTo>
                <a:lnTo>
                  <a:pt x="160" y="240"/>
                </a:lnTo>
                <a:lnTo>
                  <a:pt x="368" y="0"/>
                </a:lnTo>
                <a:lnTo>
                  <a:pt x="384" y="0"/>
                </a:lnTo>
                <a:lnTo>
                  <a:pt x="1408" y="688"/>
                </a:lnTo>
                <a:close/>
              </a:path>
            </a:pathLst>
          </a:custGeom>
          <a:gradFill>
            <a:gsLst>
              <a:gs pos="0">
                <a:srgbClr val="66CCFF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9732" name="Freeform 4" hidden="0"/>
          <p:cNvSpPr/>
          <p:nvPr isPhoto="0" userDrawn="0"/>
        </p:nvSpPr>
        <p:spPr bwMode="auto">
          <a:xfrm>
            <a:off x="787400" y="4648200"/>
            <a:ext cx="2006600" cy="914400"/>
          </a:xfrm>
          <a:custGeom>
            <a:avLst/>
            <a:gdLst>
              <a:gd name="T0" fmla="*/ 0 w 1264"/>
              <a:gd name="T1" fmla="*/ 568 h 576"/>
              <a:gd name="T2" fmla="*/ 1264 w 1264"/>
              <a:gd name="T3" fmla="*/ 576 h 576"/>
              <a:gd name="T4" fmla="*/ 1094 w 1264"/>
              <a:gd name="T5" fmla="*/ 528 h 576"/>
              <a:gd name="T6" fmla="*/ 1158 w 1264"/>
              <a:gd name="T7" fmla="*/ 392 h 576"/>
              <a:gd name="T8" fmla="*/ 1062 w 1264"/>
              <a:gd name="T9" fmla="*/ 192 h 576"/>
              <a:gd name="T10" fmla="*/ 894 w 1264"/>
              <a:gd name="T11" fmla="*/ 0 h 576"/>
              <a:gd name="T12" fmla="*/ 846 w 1264"/>
              <a:gd name="T13" fmla="*/ 8 h 576"/>
              <a:gd name="T14" fmla="*/ 0 w 1264"/>
              <a:gd name="T15" fmla="*/ 568 h 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4" h="576" fill="norm" stroke="1" extrusionOk="0">
                <a:moveTo>
                  <a:pt x="0" y="568"/>
                </a:moveTo>
                <a:lnTo>
                  <a:pt x="1264" y="576"/>
                </a:lnTo>
                <a:lnTo>
                  <a:pt x="1094" y="528"/>
                </a:lnTo>
                <a:lnTo>
                  <a:pt x="1158" y="392"/>
                </a:lnTo>
                <a:lnTo>
                  <a:pt x="1062" y="192"/>
                </a:lnTo>
                <a:lnTo>
                  <a:pt x="894" y="0"/>
                </a:lnTo>
                <a:lnTo>
                  <a:pt x="846" y="8"/>
                </a:lnTo>
                <a:lnTo>
                  <a:pt x="0" y="568"/>
                </a:lnTo>
                <a:close/>
              </a:path>
            </a:pathLst>
          </a:custGeom>
          <a:gradFill>
            <a:gsLst>
              <a:gs pos="0">
                <a:srgbClr val="00FF00"/>
              </a:gs>
              <a:gs pos="100000">
                <a:schemeClr val="bg1"/>
              </a:gs>
            </a:gsLst>
            <a:path path="rect"/>
          </a:gra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69733" name="AutoShape 5" hidden="0"/>
          <p:cNvSpPr>
            <a:spLocks noChangeArrowheads="1"/>
          </p:cNvSpPr>
          <p:nvPr isPhoto="0" userDrawn="0"/>
        </p:nvSpPr>
        <p:spPr bwMode="auto">
          <a:xfrm>
            <a:off x="777875" y="3413125"/>
            <a:ext cx="6613525" cy="2149475"/>
          </a:xfrm>
          <a:prstGeom prst="triangle">
            <a:avLst>
              <a:gd name="adj" fmla="val 50139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69734" name="Text Box 6" hidden="0"/>
          <p:cNvSpPr txBox="1">
            <a:spLocks noChangeArrowheads="1"/>
          </p:cNvSpPr>
          <p:nvPr isPhoto="0" userDrawn="0"/>
        </p:nvSpPr>
        <p:spPr bwMode="auto">
          <a:xfrm>
            <a:off x="549275" y="5546725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C</a:t>
            </a:r>
            <a:endParaRPr lang="ru-RU" sz="2800">
              <a:solidFill>
                <a:schemeClr val="tx1"/>
              </a:solidFill>
            </a:endParaRPr>
          </a:p>
        </p:txBody>
      </p:sp>
      <p:sp>
        <p:nvSpPr>
          <p:cNvPr id="969735" name="Text Box 7" hidden="0"/>
          <p:cNvSpPr txBox="1">
            <a:spLocks noChangeArrowheads="1"/>
          </p:cNvSpPr>
          <p:nvPr isPhoto="0" userDrawn="0"/>
        </p:nvSpPr>
        <p:spPr bwMode="auto">
          <a:xfrm>
            <a:off x="3733800" y="3048000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D</a:t>
            </a:r>
            <a:endParaRPr lang="ru-RU" sz="2800">
              <a:solidFill>
                <a:schemeClr val="tx1"/>
              </a:solidFill>
            </a:endParaRPr>
          </a:p>
        </p:txBody>
      </p:sp>
      <p:sp>
        <p:nvSpPr>
          <p:cNvPr id="969736" name="Text Box 8" hidden="0"/>
          <p:cNvSpPr txBox="1">
            <a:spLocks noChangeArrowheads="1"/>
          </p:cNvSpPr>
          <p:nvPr isPhoto="0" userDrawn="0"/>
        </p:nvSpPr>
        <p:spPr bwMode="auto">
          <a:xfrm>
            <a:off x="7391400" y="5410200"/>
            <a:ext cx="4206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E</a:t>
            </a:r>
            <a:endParaRPr lang="ru-RU" sz="2800">
              <a:solidFill>
                <a:schemeClr val="tx1"/>
              </a:solidFill>
            </a:endParaRPr>
          </a:p>
        </p:txBody>
      </p:sp>
      <p:pic>
        <p:nvPicPr>
          <p:cNvPr id="969737" name="Picture 9" descr="Рисунок12" hidden="0"/>
          <p:cNvPicPr>
            <a:picLocks noChangeAspect="1" noChangeArrowheads="1"/>
          </p:cNvPicPr>
          <p:nvPr isPhoto="0" userDrawn="0"/>
        </p:nvPicPr>
        <p:blipFill>
          <a:blip r:embed="rId2"/>
          <a:stretch/>
        </p:blipFill>
        <p:spPr bwMode="auto">
          <a:xfrm rot="-828971" flipH="1" flipV="1">
            <a:off x="4724399" y="3962400"/>
            <a:ext cx="1135063" cy="714375"/>
          </a:xfrm>
          <a:prstGeom prst="rect">
            <a:avLst/>
          </a:prstGeom>
          <a:noFill/>
        </p:spPr>
      </p:pic>
      <p:pic>
        <p:nvPicPr>
          <p:cNvPr id="969738" name="Picture 10" descr="Рисунок12" hidden="0"/>
          <p:cNvPicPr>
            <a:picLocks noChangeAspect="1" noChangeArrowheads="1"/>
          </p:cNvPicPr>
          <p:nvPr isPhoto="0" userDrawn="0"/>
        </p:nvPicPr>
        <p:blipFill>
          <a:blip r:embed="rId2"/>
          <a:stretch/>
        </p:blipFill>
        <p:spPr bwMode="auto">
          <a:xfrm rot="38106745">
            <a:off x="3523456" y="5239544"/>
            <a:ext cx="1135063" cy="714375"/>
          </a:xfrm>
          <a:prstGeom prst="rect">
            <a:avLst/>
          </a:prstGeom>
          <a:noFill/>
        </p:spPr>
      </p:pic>
      <p:pic>
        <p:nvPicPr>
          <p:cNvPr id="969739" name="Picture 11" descr="Рисунок12" hidden="0"/>
          <p:cNvPicPr>
            <a:picLocks noChangeAspect="1" noChangeArrowheads="1"/>
          </p:cNvPicPr>
          <p:nvPr isPhoto="0" userDrawn="0"/>
        </p:nvPicPr>
        <p:blipFill>
          <a:blip r:embed="rId2"/>
          <a:stretch/>
        </p:blipFill>
        <p:spPr bwMode="auto">
          <a:xfrm rot="1529943">
            <a:off x="2133600" y="4114800"/>
            <a:ext cx="1135063" cy="714375"/>
          </a:xfrm>
          <a:prstGeom prst="rect">
            <a:avLst/>
          </a:prstGeom>
          <a:noFill/>
        </p:spPr>
      </p:pic>
      <p:grpSp>
        <p:nvGrpSpPr>
          <p:cNvPr id="969741" name="Group 13" hidden="0"/>
          <p:cNvGrpSpPr/>
          <p:nvPr isPhoto="0" userDrawn="0"/>
        </p:nvGrpSpPr>
        <p:grpSpPr bwMode="auto">
          <a:xfrm>
            <a:off x="2016125" y="1573213"/>
            <a:ext cx="1336675" cy="1398587"/>
            <a:chOff x="1270" y="991"/>
            <a:chExt cx="842" cy="881"/>
          </a:xfrm>
        </p:grpSpPr>
        <p:sp>
          <p:nvSpPr>
            <p:cNvPr id="969742" name="Text Box 14" hidden="0"/>
            <p:cNvSpPr txBox="1">
              <a:spLocks noChangeArrowheads="1"/>
            </p:cNvSpPr>
            <p:nvPr isPhoto="0" userDrawn="0"/>
          </p:nvSpPr>
          <p:spPr bwMode="auto">
            <a:xfrm>
              <a:off x="1344" y="991"/>
              <a:ext cx="605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400" i="1">
                  <a:solidFill>
                    <a:srgbClr val="FF0000"/>
                  </a:solidFill>
                  <a:latin typeface="Times New Roman"/>
                </a:rPr>
                <a:t>CD</a:t>
              </a:r>
              <a:endParaRPr lang="ru-RU" sz="44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9743" name="Freeform 15" hidden="0"/>
            <p:cNvSpPr/>
            <p:nvPr isPhoto="0" userDrawn="0"/>
          </p:nvSpPr>
          <p:spPr bwMode="auto">
            <a:xfrm>
              <a:off x="1318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44" name="Text Box 16" hidden="0"/>
            <p:cNvSpPr txBox="1">
              <a:spLocks noChangeArrowheads="1"/>
            </p:cNvSpPr>
            <p:nvPr isPhoto="0" userDrawn="0"/>
          </p:nvSpPr>
          <p:spPr bwMode="auto">
            <a:xfrm>
              <a:off x="1270" y="1353"/>
              <a:ext cx="842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sinE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9745" name="Group 17" hidden="0"/>
          <p:cNvGrpSpPr/>
          <p:nvPr isPhoto="0" userDrawn="0"/>
        </p:nvGrpSpPr>
        <p:grpSpPr bwMode="auto">
          <a:xfrm>
            <a:off x="3692525" y="1573213"/>
            <a:ext cx="1370013" cy="1398587"/>
            <a:chOff x="2326" y="991"/>
            <a:chExt cx="863" cy="881"/>
          </a:xfrm>
        </p:grpSpPr>
        <p:sp>
          <p:nvSpPr>
            <p:cNvPr id="969746" name="Text Box 18" hidden="0"/>
            <p:cNvSpPr txBox="1">
              <a:spLocks noChangeArrowheads="1"/>
            </p:cNvSpPr>
            <p:nvPr isPhoto="0" userDrawn="0"/>
          </p:nvSpPr>
          <p:spPr bwMode="auto">
            <a:xfrm>
              <a:off x="2400" y="991"/>
              <a:ext cx="586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400" i="1">
                  <a:solidFill>
                    <a:srgbClr val="FF0000"/>
                  </a:solidFill>
                  <a:latin typeface="Times New Roman"/>
                </a:rPr>
                <a:t>EC</a:t>
              </a:r>
              <a:endParaRPr lang="ru-RU" sz="44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9747" name="Freeform 19" hidden="0"/>
            <p:cNvSpPr/>
            <p:nvPr isPhoto="0" userDrawn="0"/>
          </p:nvSpPr>
          <p:spPr bwMode="auto">
            <a:xfrm>
              <a:off x="2374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48" name="Text Box 20" hidden="0"/>
            <p:cNvSpPr txBox="1">
              <a:spLocks noChangeArrowheads="1"/>
            </p:cNvSpPr>
            <p:nvPr isPhoto="0" userDrawn="0"/>
          </p:nvSpPr>
          <p:spPr bwMode="auto">
            <a:xfrm>
              <a:off x="2326" y="1353"/>
              <a:ext cx="863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sinD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9749" name="Group 21" hidden="0"/>
          <p:cNvGrpSpPr/>
          <p:nvPr isPhoto="0" userDrawn="0"/>
        </p:nvGrpSpPr>
        <p:grpSpPr bwMode="auto">
          <a:xfrm>
            <a:off x="3159125" y="1828800"/>
            <a:ext cx="2208213" cy="823912"/>
            <a:chOff x="3264" y="672"/>
            <a:chExt cx="1391" cy="519"/>
          </a:xfrm>
        </p:grpSpPr>
        <p:sp>
          <p:nvSpPr>
            <p:cNvPr id="969750" name="Text Box 22" hidden="0"/>
            <p:cNvSpPr txBox="1">
              <a:spLocks noChangeArrowheads="1"/>
            </p:cNvSpPr>
            <p:nvPr isPhoto="0" userDrawn="0"/>
          </p:nvSpPr>
          <p:spPr bwMode="auto">
            <a:xfrm>
              <a:off x="3264" y="672"/>
              <a:ext cx="334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9751" name="Text Box 23" hidden="0"/>
            <p:cNvSpPr txBox="1">
              <a:spLocks noChangeArrowheads="1"/>
            </p:cNvSpPr>
            <p:nvPr isPhoto="0" userDrawn="0"/>
          </p:nvSpPr>
          <p:spPr bwMode="auto">
            <a:xfrm>
              <a:off x="4320" y="672"/>
              <a:ext cx="334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9752" name="Group 24" hidden="0"/>
          <p:cNvGrpSpPr/>
          <p:nvPr isPhoto="0" userDrawn="0"/>
        </p:nvGrpSpPr>
        <p:grpSpPr bwMode="auto">
          <a:xfrm>
            <a:off x="5368925" y="1573213"/>
            <a:ext cx="1336675" cy="1398587"/>
            <a:chOff x="3382" y="991"/>
            <a:chExt cx="842" cy="881"/>
          </a:xfrm>
        </p:grpSpPr>
        <p:sp>
          <p:nvSpPr>
            <p:cNvPr id="969753" name="Text Box 25" hidden="0"/>
            <p:cNvSpPr txBox="1">
              <a:spLocks noChangeArrowheads="1"/>
            </p:cNvSpPr>
            <p:nvPr isPhoto="0" userDrawn="0"/>
          </p:nvSpPr>
          <p:spPr bwMode="auto">
            <a:xfrm>
              <a:off x="3475" y="991"/>
              <a:ext cx="605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400" i="1">
                  <a:solidFill>
                    <a:srgbClr val="FF0000"/>
                  </a:solidFill>
                  <a:latin typeface="Times New Roman"/>
                </a:rPr>
                <a:t>DE</a:t>
              </a:r>
              <a:endParaRPr lang="ru-RU" sz="44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69754" name="Freeform 26" hidden="0"/>
            <p:cNvSpPr/>
            <p:nvPr isPhoto="0" userDrawn="0"/>
          </p:nvSpPr>
          <p:spPr bwMode="auto">
            <a:xfrm>
              <a:off x="3430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55" name="Text Box 27" hidden="0"/>
            <p:cNvSpPr txBox="1">
              <a:spLocks noChangeArrowheads="1"/>
            </p:cNvSpPr>
            <p:nvPr isPhoto="0" userDrawn="0"/>
          </p:nvSpPr>
          <p:spPr bwMode="auto">
            <a:xfrm>
              <a:off x="3382" y="1353"/>
              <a:ext cx="842" cy="51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800" i="1">
                  <a:solidFill>
                    <a:srgbClr val="FF0000"/>
                  </a:solidFill>
                  <a:latin typeface="Times New Roman"/>
                </a:rPr>
                <a:t>sinC</a:t>
              </a:r>
              <a:endParaRPr lang="ru-RU" sz="48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69756" name="Group 28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69757" name="Freeform 29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58" name="Freeform 30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59" name="Freeform 31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60" name="Freeform 32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61" name="Freeform 33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62" name="Freeform 34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63" name="Freeform 35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69764" name="Freeform 36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0" name="Rectangle 49" hidden="0"/>
          <p:cNvSpPr>
            <a:spLocks noChangeArrowheads="1"/>
          </p:cNvSpPr>
          <p:nvPr isPhoto="0" userDrawn="0"/>
        </p:nvSpPr>
        <p:spPr bwMode="auto">
          <a:xfrm>
            <a:off x="71090" y="174240"/>
            <a:ext cx="9041160" cy="123110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000">
              <a:solidFill>
                <a:srgbClr val="660066"/>
              </a:solidFill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sz="3200">
                <a:solidFill>
                  <a:srgbClr val="660066"/>
                </a:solidFill>
                <a:latin typeface="Times New Roman"/>
                <a:cs typeface="Times New Roman"/>
              </a:rPr>
              <a:t>Стороны треугольника пропорциональны синусам противолежащих углов.</a:t>
            </a:r>
            <a:endParaRPr/>
          </a:p>
        </p:txBody>
      </p:sp>
      <p:pic>
        <p:nvPicPr>
          <p:cNvPr id="2" name="Рисунок 1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>
            <a:off x="7335885" y="3054720"/>
            <a:ext cx="1399403" cy="11654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0469 0.1257 L -2.5E-6 -3.33333E-6 " pathEditMode="relative" rAng="0" ptsTypes="AA">
                                      <p:cBhvr>
                                        <p:cTn id="9" dur="2000" spd="-100000" fill="hold"/>
                                        <p:tgtEl>
                                          <p:spTgt spid="9697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3" y="-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6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9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9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969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69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9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0.0026 -0.2159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697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69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69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69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96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9697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69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-0.37865 0.125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9697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41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69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69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69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969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97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9697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2" name="Group 28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3" name="Freeform 29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" name="Freeform 30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" name="Freeform 31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32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33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34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35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36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1" name="Прямоугольник 10" hidden="0"/>
          <p:cNvSpPr/>
          <p:nvPr isPhoto="0" userDrawn="0"/>
        </p:nvSpPr>
        <p:spPr bwMode="auto">
          <a:xfrm>
            <a:off x="606650" y="417317"/>
            <a:ext cx="75438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6600" b="1" cap="none" spc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</a:gradFill>
                <a:latin typeface="Monotype Corsiva"/>
              </a:rPr>
              <a:t>Следствие из теоремы синусов</a:t>
            </a:r>
            <a:endParaRPr lang="ru-RU" sz="4400" b="1" cap="none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 scaled="1"/>
              </a:gradFill>
              <a:latin typeface="Monotype Corsiva"/>
            </a:endParaRPr>
          </a:p>
        </p:txBody>
      </p:sp>
      <p:sp>
        <p:nvSpPr>
          <p:cNvPr id="12" name="TextBox 11" hidden="0"/>
          <p:cNvSpPr txBox="1"/>
          <p:nvPr isPhoto="0" userDrawn="0"/>
        </p:nvSpPr>
        <p:spPr bwMode="auto">
          <a:xfrm>
            <a:off x="1222916" y="2492865"/>
            <a:ext cx="6803144" cy="10522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f>
                        <m:fPr>
                          <m:ctrlPr>
                            <a:rPr lang="ru-RU" sz="36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num>
                        <m:den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𝒔𝒊𝒏</m:t>
                          </m:r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𝑨</m:t>
                          </m:r>
                        </m:den>
                      </m:f>
                      <m:r>
                        <m:rPr/>
                        <a:rPr lang="en-US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num>
                        <m:den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𝒔𝒊𝒏</m:t>
                          </m:r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𝑩</m:t>
                          </m:r>
                        </m:den>
                      </m:f>
                      <m:r>
                        <m:rPr/>
                        <a:rPr lang="en-US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𝒄</m:t>
                          </m:r>
                        </m:num>
                        <m:den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𝒔𝒊𝒏</m:t>
                          </m:r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m:rPr/>
                            <a:rPr lang="en-US" sz="36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𝑪</m:t>
                          </m:r>
                        </m:den>
                      </m:f>
                      <m:r>
                        <m:rPr/>
                        <a:rPr lang="en-US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m:rPr/>
                        <a:rPr lang="en-US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m:rPr/>
                        <a:rPr lang="en-US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𝑹</m:t>
                      </m:r>
                      <m:r>
                        <m:rPr/>
                        <a:rPr lang="en-US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m:rPr/>
                        <a:rPr lang="en-US" sz="3600" b="1" i="1">
                          <a:solidFill>
                            <a:srgbClr val="C00000"/>
                          </a:solidFill>
                          <a:latin typeface="Cambria Math"/>
                        </a:rPr>
                        <m:t>𝑫</m:t>
                      </m:r>
                    </m:oMath>
                  </m:oMathPara>
                </a14:m>
              </mc:Choice>
              <mc:Fallback/>
            </mc:AlternateContent>
            <a:endParaRPr lang="ru-RU" sz="360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sp>
        <p:nvSpPr>
          <p:cNvPr id="13" name="TextBox 12" hidden="0"/>
          <p:cNvSpPr txBox="1"/>
          <p:nvPr isPhoto="0" userDrawn="0"/>
        </p:nvSpPr>
        <p:spPr bwMode="auto">
          <a:xfrm>
            <a:off x="1977236" y="3737448"/>
            <a:ext cx="6677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600">
                <a:solidFill>
                  <a:srgbClr val="C00000"/>
                </a:solidFill>
                <a:latin typeface="Times New Roman"/>
                <a:cs typeface="Times New Roman"/>
              </a:rPr>
              <a:t>где </a:t>
            </a:r>
            <a:r>
              <a:rPr lang="en-US" sz="3600" i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lang="ru-RU" sz="3600">
                <a:solidFill>
                  <a:srgbClr val="C00000"/>
                </a:solidFill>
                <a:latin typeface="Times New Roman"/>
                <a:cs typeface="Times New Roman"/>
              </a:rPr>
              <a:t> – радиус окружности, описанной около ∆ АВС</a:t>
            </a:r>
            <a:endParaRPr lang="ru-RU" sz="360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pic>
        <p:nvPicPr>
          <p:cNvPr id="14" name="Рисунок 13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995278" y="4512686"/>
            <a:ext cx="1837132" cy="19187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 hidden="0"/>
          <p:cNvSpPr/>
          <p:nvPr isPhoto="0" userDrawn="0"/>
        </p:nvSpPr>
        <p:spPr bwMode="auto">
          <a:xfrm>
            <a:off x="484909" y="76200"/>
            <a:ext cx="23663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6000" b="1" cap="none" spc="0">
                <a:ln/>
                <a:solidFill>
                  <a:srgbClr val="00B0F0"/>
                </a:solidFill>
                <a:latin typeface="Monotype Corsiva"/>
              </a:rPr>
              <a:t>Задача </a:t>
            </a:r>
            <a:endParaRPr lang="ru-RU" sz="6000" b="1" cap="none" spc="0">
              <a:ln/>
              <a:solidFill>
                <a:srgbClr val="00B0F0"/>
              </a:solidFill>
              <a:latin typeface="Monotype Corsiva"/>
            </a:endParaRPr>
          </a:p>
        </p:txBody>
      </p:sp>
      <p:sp>
        <p:nvSpPr>
          <p:cNvPr id="3" name="TextBox 2" hidden="0"/>
          <p:cNvSpPr txBox="1"/>
          <p:nvPr isPhoto="0" userDrawn="0"/>
        </p:nvSpPr>
        <p:spPr bwMode="auto">
          <a:xfrm>
            <a:off x="266700" y="381818"/>
            <a:ext cx="8686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3200" i="1">
                <a:solidFill>
                  <a:srgbClr val="002060"/>
                </a:solidFill>
                <a:latin typeface="Bookman Old Style"/>
              </a:rPr>
              <a:t>                    Найти радиус окружности, описанной около ∆ АВС, если АС = 2 см, </a:t>
            </a: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/>
                    <m:oMath>
                      <m:r>
                        <m:rPr/>
                        <a:rPr lang="ru-RU" sz="3200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∠</m:t>
                      </m:r>
                    </m:oMath>
                  </m:oMathPara>
                </a14:m>
              </mc:Choice>
              <mc:Fallback/>
            </mc:AlternateContent>
            <a:r>
              <a:rPr lang="ru-RU" sz="3200" i="1">
                <a:solidFill>
                  <a:srgbClr val="002060"/>
                </a:solidFill>
                <a:latin typeface="Bookman Old Style"/>
              </a:rPr>
              <a:t> АВС = 45°</a:t>
            </a:r>
            <a:endParaRPr lang="ru-RU" sz="3200" i="1">
              <a:solidFill>
                <a:srgbClr val="002060"/>
              </a:solidFill>
              <a:latin typeface="Bookman Old Style"/>
            </a:endParaRPr>
          </a:p>
        </p:txBody>
      </p:sp>
      <p:sp>
        <p:nvSpPr>
          <p:cNvPr id="4" name="Овал 3" hidden="0"/>
          <p:cNvSpPr/>
          <p:nvPr isPhoto="0" userDrawn="0"/>
        </p:nvSpPr>
        <p:spPr bwMode="auto">
          <a:xfrm>
            <a:off x="762000" y="2438400"/>
            <a:ext cx="2819400" cy="2667000"/>
          </a:xfrm>
          <a:prstGeom prst="ellips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5" name="Равнобедренный треугольник 4" hidden="0"/>
          <p:cNvSpPr/>
          <p:nvPr isPhoto="0" userDrawn="0"/>
        </p:nvSpPr>
        <p:spPr bwMode="auto">
          <a:xfrm>
            <a:off x="990600" y="2514600"/>
            <a:ext cx="2362199" cy="1905000"/>
          </a:xfrm>
          <a:prstGeom prst="triangle">
            <a:avLst>
              <a:gd name="adj" fmla="val 31818"/>
            </a:avLst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6" name="Text Box 40" hidden="0"/>
          <p:cNvSpPr txBox="1">
            <a:spLocks noChangeArrowheads="1"/>
          </p:cNvSpPr>
          <p:nvPr isPhoto="0" userDrawn="0"/>
        </p:nvSpPr>
        <p:spPr bwMode="auto">
          <a:xfrm>
            <a:off x="523081" y="4307120"/>
            <a:ext cx="477837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A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7" name="Text Box 40" hidden="0"/>
          <p:cNvSpPr txBox="1">
            <a:spLocks noChangeArrowheads="1"/>
          </p:cNvSpPr>
          <p:nvPr isPhoto="0" userDrawn="0"/>
        </p:nvSpPr>
        <p:spPr bwMode="auto">
          <a:xfrm>
            <a:off x="3339097" y="4203412"/>
            <a:ext cx="481222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>
                <a:solidFill>
                  <a:schemeClr val="tx1"/>
                </a:solidFill>
                <a:latin typeface="Times New Roman"/>
              </a:rPr>
              <a:t>С</a:t>
            </a:r>
            <a:endParaRPr/>
          </a:p>
        </p:txBody>
      </p:sp>
      <p:sp>
        <p:nvSpPr>
          <p:cNvPr id="8" name="Text Box 40" hidden="0"/>
          <p:cNvSpPr txBox="1">
            <a:spLocks noChangeArrowheads="1"/>
          </p:cNvSpPr>
          <p:nvPr isPhoto="0" userDrawn="0"/>
        </p:nvSpPr>
        <p:spPr bwMode="auto">
          <a:xfrm>
            <a:off x="1438695" y="2006456"/>
            <a:ext cx="458780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>
                <a:solidFill>
                  <a:schemeClr val="tx1"/>
                </a:solidFill>
                <a:latin typeface="Times New Roman"/>
              </a:rPr>
              <a:t>В</a:t>
            </a:r>
            <a:endParaRPr/>
          </a:p>
        </p:txBody>
      </p:sp>
      <p:sp>
        <p:nvSpPr>
          <p:cNvPr id="9" name="Freeform 42" hidden="0"/>
          <p:cNvSpPr/>
          <p:nvPr isPhoto="0" userDrawn="0"/>
        </p:nvSpPr>
        <p:spPr bwMode="auto">
          <a:xfrm rot="13636021">
            <a:off x="1650017" y="2754725"/>
            <a:ext cx="327869" cy="359971"/>
          </a:xfrm>
          <a:custGeom>
            <a:avLst/>
            <a:gdLst>
              <a:gd name="T0" fmla="*/ 208 w 208"/>
              <a:gd name="T1" fmla="*/ 0 h 264"/>
              <a:gd name="T2" fmla="*/ 48 w 208"/>
              <a:gd name="T3" fmla="*/ 120 h 264"/>
              <a:gd name="T4" fmla="*/ 0 w 208"/>
              <a:gd name="T5" fmla="*/ 264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8" h="264" fill="norm" stroke="1" extrusionOk="0">
                <a:moveTo>
                  <a:pt x="208" y="0"/>
                </a:moveTo>
                <a:cubicBezTo>
                  <a:pt x="184" y="20"/>
                  <a:pt x="83" y="76"/>
                  <a:pt x="48" y="120"/>
                </a:cubicBezTo>
                <a:cubicBezTo>
                  <a:pt x="13" y="164"/>
                  <a:pt x="8" y="212"/>
                  <a:pt x="0" y="264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" name="Text Box 53" hidden="0"/>
          <p:cNvSpPr txBox="1">
            <a:spLocks noChangeArrowheads="1"/>
          </p:cNvSpPr>
          <p:nvPr isPhoto="0" userDrawn="0"/>
        </p:nvSpPr>
        <p:spPr bwMode="auto">
          <a:xfrm>
            <a:off x="1539494" y="2969346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7030A0"/>
                </a:solidFill>
              </a:rPr>
              <a:t>45</a:t>
            </a:r>
            <a:r>
              <a:rPr lang="en-US" sz="2800" baseline="30000">
                <a:solidFill>
                  <a:srgbClr val="7030A0"/>
                </a:solidFill>
              </a:rPr>
              <a:t>0</a:t>
            </a:r>
            <a:endParaRPr lang="ru-RU" sz="2800">
              <a:solidFill>
                <a:srgbClr val="7030A0"/>
              </a:solidFill>
            </a:endParaRPr>
          </a:p>
        </p:txBody>
      </p:sp>
      <p:sp>
        <p:nvSpPr>
          <p:cNvPr id="11" name="Text Box 53" hidden="0"/>
          <p:cNvSpPr txBox="1">
            <a:spLocks noChangeArrowheads="1"/>
          </p:cNvSpPr>
          <p:nvPr isPhoto="0" userDrawn="0"/>
        </p:nvSpPr>
        <p:spPr bwMode="auto">
          <a:xfrm>
            <a:off x="1938687" y="4391469"/>
            <a:ext cx="466026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7030A0"/>
                </a:solidFill>
              </a:rPr>
              <a:t>2</a:t>
            </a:r>
            <a:endParaRPr/>
          </a:p>
        </p:txBody>
      </p:sp>
      <p:sp>
        <p:nvSpPr>
          <p:cNvPr id="12" name="TextBox 11" hidden="0"/>
          <p:cNvSpPr txBox="1"/>
          <p:nvPr isPhoto="0" userDrawn="0"/>
        </p:nvSpPr>
        <p:spPr bwMode="auto">
          <a:xfrm>
            <a:off x="3820319" y="2332573"/>
            <a:ext cx="4942681" cy="1945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  <a:cs typeface="Times New Roman"/>
              </a:rPr>
              <a:t>По следствию из теоремы синусов </a:t>
            </a: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/>
                    <m:oMath>
                      <m:f>
                        <m:fPr>
                          <m:ctrlPr>
                            <a:rPr lang="ru-RU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m:rPr/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/>
                            </a:rPr>
                            <m:t>𝑨𝑪</m:t>
                          </m:r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/>
                            </a:rPr>
                            <m:t>𝒔𝒊𝒏</m:t>
                          </m:r>
                          <m:r>
                            <m:rPr/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/>
                            </a:rPr>
                            <m:t> </m:t>
                          </m:r>
                          <m:r>
                            <m:rPr/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/>
                            </a:rPr>
                            <m:t>𝑩</m:t>
                          </m:r>
                        </m:den>
                      </m:f>
                      <m:r>
                        <m:rPr/>
                        <a:rPr lang="en-US" sz="3200" b="1" i="1">
                          <a:solidFill>
                            <a:schemeClr val="tx1"/>
                          </a:solidFill>
                          <a:latin typeface="Cambria Math"/>
                          <a:cs typeface="Times New Roman"/>
                        </a:rPr>
                        <m:t>=</m:t>
                      </m:r>
                      <m:r>
                        <m:rPr/>
                        <a:rPr lang="en-US" sz="3200" b="1" i="1">
                          <a:solidFill>
                            <a:schemeClr val="tx1"/>
                          </a:solidFill>
                          <a:latin typeface="Cambria Math"/>
                          <a:cs typeface="Times New Roman"/>
                        </a:rPr>
                        <m:t>𝟐</m:t>
                      </m:r>
                      <m:r>
                        <m:rPr/>
                        <a:rPr lang="en-US" sz="3200" b="1" i="1">
                          <a:solidFill>
                            <a:schemeClr val="tx1"/>
                          </a:solidFill>
                          <a:latin typeface="Cambria Math"/>
                          <a:cs typeface="Times New Roman"/>
                        </a:rPr>
                        <m:t>𝑹</m:t>
                      </m:r>
                    </m:oMath>
                  </m:oMathPara>
                </a14:m>
              </mc:Choice>
              <mc:Fallback/>
            </mc:AlternateContent>
            <a:r>
              <a:rPr lang="en-US" sz="320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/>
                    <m:oMath>
                      <m:r>
                        <m:rPr/>
                        <a:rPr lang="en-US" sz="3200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⟹</m:t>
                      </m:r>
                    </m:oMath>
                  </m:oMathPara>
                </a14:m>
              </mc:Choice>
              <mc:Fallback/>
            </mc:AlternateContent>
            <a:r>
              <a:rPr lang="en-US" sz="320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endParaRPr/>
          </a:p>
          <a:p>
            <a:pPr>
              <a:defRPr/>
            </a:pPr>
            <a:r>
              <a:rPr lang="en-US" sz="3200" i="1">
                <a:solidFill>
                  <a:srgbClr val="7030A0"/>
                </a:solidFill>
                <a:latin typeface="Times New Roman"/>
                <a:cs typeface="Times New Roman"/>
              </a:rPr>
              <a:t>                          R =</a:t>
            </a:r>
            <a:r>
              <a:rPr lang="en-US" sz="3200">
                <a:solidFill>
                  <a:srgbClr val="7030A0"/>
                </a:solidFill>
                <a:latin typeface="Times New Roman"/>
                <a:cs typeface="Times New Roman"/>
              </a:rPr>
              <a:t> </a:t>
            </a: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/>
                    <m:oMath>
                      <m:f>
                        <m:fPr>
                          <m:ctrlPr>
                            <a:rPr lang="en-US" sz="3200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m:rPr/>
                            <a:rPr lang="en-US" sz="3200" b="1" i="1">
                              <a:solidFill>
                                <a:srgbClr val="7030A0"/>
                              </a:solidFill>
                              <a:latin typeface="Cambria Math"/>
                              <a:cs typeface="Times New Roman"/>
                            </a:rPr>
                            <m:t>𝑨𝑪</m:t>
                          </m:r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rgbClr val="7030A0"/>
                              </a:solidFill>
                              <a:latin typeface="Cambria Math"/>
                              <a:cs typeface="Times New Roman"/>
                            </a:rPr>
                            <m:t>𝟐</m:t>
                          </m:r>
                          <m:r>
                            <m:rPr/>
                            <a:rPr lang="en-US" sz="3200" b="1" i="1">
                              <a:solidFill>
                                <a:srgbClr val="7030A0"/>
                              </a:solidFill>
                              <a:latin typeface="Cambria Math"/>
                              <a:cs typeface="Times New Roman"/>
                            </a:rPr>
                            <m:t>𝒔𝒊𝒏</m:t>
                          </m:r>
                          <m:r>
                            <m:rPr/>
                            <a:rPr lang="en-US" sz="3200" b="1" i="1">
                              <a:solidFill>
                                <a:srgbClr val="7030A0"/>
                              </a:solidFill>
                              <a:latin typeface="Cambria Math"/>
                              <a:cs typeface="Times New Roman"/>
                            </a:rPr>
                            <m:t> </m:t>
                          </m:r>
                          <m:r>
                            <m:rPr/>
                            <a:rPr lang="en-US" sz="3200" b="1" i="1">
                              <a:solidFill>
                                <a:srgbClr val="7030A0"/>
                              </a:solidFill>
                              <a:latin typeface="Cambria Math"/>
                              <a:cs typeface="Times New Roman"/>
                            </a:rPr>
                            <m:t>𝑩</m:t>
                          </m:r>
                        </m:den>
                      </m:f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4" name="Прямоугольник 13" hidden="0"/>
          <p:cNvSpPr/>
          <p:nvPr isPhoto="0" userDrawn="0"/>
        </p:nvSpPr>
        <p:spPr bwMode="auto">
          <a:xfrm>
            <a:off x="4626216" y="4321083"/>
            <a:ext cx="2708947" cy="8833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i="1">
                <a:solidFill>
                  <a:schemeClr val="tx1"/>
                </a:solidFill>
                <a:latin typeface="Times New Roman"/>
                <a:cs typeface="Times New Roman"/>
              </a:rPr>
              <a:t>R = 2 </a:t>
            </a:r>
            <a:r>
              <a:rPr lang="ru-RU" sz="3200" i="1">
                <a:solidFill>
                  <a:schemeClr val="tx1"/>
                </a:solidFill>
                <a:latin typeface="Times New Roman"/>
                <a:cs typeface="Times New Roman"/>
              </a:rPr>
              <a:t>: (2 · </a:t>
            </a: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/>
                    <m:oMath>
                      <m:f>
                        <m:fPr>
                          <m:ctrlPr>
                            <a:rPr lang="ru-RU" sz="32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ru-RU" sz="320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  <a:cs typeface="Times New Roman"/>
                                </a:rPr>
                              </m:ctrlPr>
                            </m:radPr>
                            <m:deg>
                              <m:r>
                                <m:rPr/>
                                <a:rPr>
                                  <a:latin typeface="Cambria Math"/>
                                  <a:ea typeface="Cambria Math"/>
                                  <a:cs typeface="Cambria Math"/>
                                </a:rPr>
                                <m:t/>
                              </m:r>
                            </m:deg>
                            <m:e>
                              <m:r>
                                <m:rPr/>
                                <a:rPr lang="en-US" sz="3200" b="1" i="1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</mc:Choice>
              <mc:Fallback/>
            </mc:AlternateContent>
            <a:r>
              <a:rPr lang="en-US" sz="3200" i="1">
                <a:solidFill>
                  <a:schemeClr val="tx1"/>
                </a:solidFill>
                <a:latin typeface="Times New Roman"/>
                <a:cs typeface="Times New Roman"/>
              </a:rPr>
              <a:t>) </a:t>
            </a:r>
            <a:endParaRPr lang="ru-RU" sz="3200" i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5" name="Прямоугольник 14" hidden="0"/>
          <p:cNvSpPr/>
          <p:nvPr isPhoto="0" userDrawn="0"/>
        </p:nvSpPr>
        <p:spPr bwMode="auto">
          <a:xfrm>
            <a:off x="4610100" y="5246995"/>
            <a:ext cx="1412759" cy="6328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i="1">
                <a:solidFill>
                  <a:srgbClr val="0070C0"/>
                </a:solidFill>
                <a:latin typeface="Times New Roman"/>
                <a:cs typeface="Times New Roman"/>
              </a:rPr>
              <a:t>R = </a:t>
            </a: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/>
                    <m:oMath>
                      <m:rad>
                        <m:radPr>
                          <m:degHide m:val="on"/>
                          <m:ctrlPr>
                            <a:rPr lang="en-US" sz="3200" i="1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  <a:cs typeface="Times New Roman"/>
                            </a:rPr>
                          </m:ctrlPr>
                        </m:radPr>
                        <m:deg>
                          <m:r>
                            <m:rPr/>
                            <a:rPr>
                              <a:latin typeface="Cambria Math"/>
                              <a:ea typeface="Cambria Math"/>
                              <a:cs typeface="Cambria Math"/>
                            </a:rPr>
                            <m:t/>
                          </m:r>
                        </m:deg>
                        <m:e>
                          <m:r>
                            <m:rPr/>
                            <a:rPr lang="en-US" sz="3200" b="1" i="1">
                              <a:solidFill>
                                <a:srgbClr val="0070C0"/>
                              </a:solidFill>
                              <a:latin typeface="Cambria Math"/>
                              <a:cs typeface="Times New Roman"/>
                            </a:rPr>
                            <m:t>𝟐</m:t>
                          </m:r>
                        </m:e>
                      </m:rad>
                    </m:oMath>
                  </m:oMathPara>
                </a14:m>
              </mc:Choice>
              <mc:Fallback/>
            </mc:AlternateContent>
            <a:endParaRPr lang="ru-RU" sz="3200" i="1">
              <a:solidFill>
                <a:srgbClr val="0070C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FFCCFF">
            <a:alpha val="30000"/>
          </a:srgbClr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Группа 3" hidden="0"/>
          <p:cNvGrpSpPr/>
          <p:nvPr isPhoto="0" userDrawn="0"/>
        </p:nvGrpSpPr>
        <p:grpSpPr bwMode="auto">
          <a:xfrm>
            <a:off x="0" y="1570798"/>
            <a:ext cx="8864298" cy="3962400"/>
            <a:chOff x="-35257" y="152400"/>
            <a:chExt cx="8864298" cy="3962400"/>
          </a:xfrm>
        </p:grpSpPr>
        <p:pic>
          <p:nvPicPr>
            <p:cNvPr id="2" name="Рисунок 1" hidden="0"/>
            <p:cNvPicPr>
              <a:picLocks noChangeAspect="1"/>
            </p:cNvPicPr>
            <p:nvPr isPhoto="0" userDrawn="0"/>
          </p:nvPicPr>
          <p:blipFill>
            <a:blip r:embed="rId2"/>
            <a:srcRect l="0" t="0" r="7212" b="51765"/>
            <a:stretch/>
          </p:blipFill>
          <p:spPr bwMode="auto">
            <a:xfrm>
              <a:off x="-35257" y="152400"/>
              <a:ext cx="8411144" cy="3962400"/>
            </a:xfrm>
            <a:prstGeom prst="rect">
              <a:avLst/>
            </a:prstGeom>
          </p:spPr>
        </p:pic>
        <p:pic>
          <p:nvPicPr>
            <p:cNvPr id="3" name="Рисунок 2" hidden="0"/>
            <p:cNvPicPr>
              <a:picLocks noChangeAspect="1"/>
            </p:cNvPicPr>
            <p:nvPr isPhoto="0" userDrawn="0"/>
          </p:nvPicPr>
          <p:blipFill>
            <a:blip r:embed="rId2"/>
            <a:srcRect l="12214" t="59786" r="78015" b="0"/>
            <a:stretch/>
          </p:blipFill>
          <p:spPr bwMode="auto">
            <a:xfrm>
              <a:off x="7922733" y="685800"/>
              <a:ext cx="906308" cy="3276600"/>
            </a:xfrm>
            <a:prstGeom prst="rect">
              <a:avLst/>
            </a:prstGeom>
          </p:spPr>
        </p:pic>
      </p:grpSp>
      <p:sp>
        <p:nvSpPr>
          <p:cNvPr id="5" name="Прямоугольник 4" hidden="0"/>
          <p:cNvSpPr/>
          <p:nvPr isPhoto="0" userDrawn="0"/>
        </p:nvSpPr>
        <p:spPr bwMode="auto">
          <a:xfrm>
            <a:off x="457200" y="647468"/>
            <a:ext cx="8353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5400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/>
              </a:rPr>
              <a:t>Тригонометрическая таблица</a:t>
            </a:r>
            <a:endParaRPr lang="ru-RU" sz="5400" b="1" cap="none" spc="0">
              <a:ln/>
              <a:solidFill>
                <a:schemeClr val="accent6">
                  <a:lumMod val="60000"/>
                  <a:lumOff val="40000"/>
                </a:schemeClr>
              </a:solidFill>
              <a:latin typeface="Monotype Corsiva"/>
            </a:endParaRPr>
          </a:p>
        </p:txBody>
      </p:sp>
      <p:sp>
        <p:nvSpPr>
          <p:cNvPr id="6" name="Управляющая кнопка: настраиваемая 5" hidden="0">
            <a:hlinkClick r:id="rId3" action="ppaction://hlinksldjump" highlightClick="1"/>
          </p:cNvPr>
          <p:cNvSpPr/>
          <p:nvPr isPhoto="0" userDrawn="0"/>
        </p:nvSpPr>
        <p:spPr bwMode="auto">
          <a:xfrm>
            <a:off x="1066800" y="5783771"/>
            <a:ext cx="762000" cy="639002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7" name="TextBox 6" hidden="0"/>
          <p:cNvSpPr txBox="1"/>
          <p:nvPr isPhoto="0" userDrawn="0"/>
        </p:nvSpPr>
        <p:spPr bwMode="auto">
          <a:xfrm>
            <a:off x="1002933" y="5837998"/>
            <a:ext cx="8258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№ 1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8" name="TextBox 7" hidden="0"/>
          <p:cNvSpPr txBox="1"/>
          <p:nvPr isPhoto="0" userDrawn="0"/>
        </p:nvSpPr>
        <p:spPr bwMode="auto">
          <a:xfrm>
            <a:off x="2648276" y="5871753"/>
            <a:ext cx="8258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№ 2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9" name="TextBox 8" hidden="0"/>
          <p:cNvSpPr txBox="1"/>
          <p:nvPr isPhoto="0" userDrawn="0"/>
        </p:nvSpPr>
        <p:spPr bwMode="auto">
          <a:xfrm>
            <a:off x="4253871" y="5880753"/>
            <a:ext cx="8258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№ 3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10" name="TextBox 9" hidden="0"/>
          <p:cNvSpPr txBox="1"/>
          <p:nvPr isPhoto="0" userDrawn="0"/>
        </p:nvSpPr>
        <p:spPr bwMode="auto">
          <a:xfrm>
            <a:off x="5859467" y="5880753"/>
            <a:ext cx="8258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№ 4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11" name="TextBox 10" hidden="0"/>
          <p:cNvSpPr txBox="1"/>
          <p:nvPr isPhoto="0" userDrawn="0"/>
        </p:nvSpPr>
        <p:spPr bwMode="auto">
          <a:xfrm>
            <a:off x="7315200" y="5871752"/>
            <a:ext cx="8258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№ 5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12" name="Управляющая кнопка: настраиваемая 11" hidden="0">
            <a:hlinkClick r:id="rId4" action="ppaction://hlinksldjump" highlightClick="1"/>
          </p:cNvPr>
          <p:cNvSpPr/>
          <p:nvPr isPhoto="0" userDrawn="0"/>
        </p:nvSpPr>
        <p:spPr bwMode="auto">
          <a:xfrm>
            <a:off x="2608527" y="5783772"/>
            <a:ext cx="865615" cy="639002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13" name="Управляющая кнопка: настраиваемая 12" hidden="0">
            <a:hlinkClick r:id="rId5" action="ppaction://hlinksldjump" highlightClick="1"/>
          </p:cNvPr>
          <p:cNvSpPr/>
          <p:nvPr isPhoto="0" userDrawn="0"/>
        </p:nvSpPr>
        <p:spPr bwMode="auto">
          <a:xfrm>
            <a:off x="4253871" y="5783771"/>
            <a:ext cx="857856" cy="639002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14" name="Управляющая кнопка: настраиваемая 13" hidden="0">
            <a:hlinkClick r:id="rId6" action="ppaction://hlinksldjump" highlightClick="1"/>
          </p:cNvPr>
          <p:cNvSpPr/>
          <p:nvPr isPhoto="0" userDrawn="0"/>
        </p:nvSpPr>
        <p:spPr bwMode="auto">
          <a:xfrm>
            <a:off x="5859467" y="5783771"/>
            <a:ext cx="825867" cy="639002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15" name="Управляющая кнопка: настраиваемая 14" hidden="0">
            <a:hlinkClick r:id="rId7" action="ppaction://hlinksldjump" highlightClick="1"/>
          </p:cNvPr>
          <p:cNvSpPr/>
          <p:nvPr isPhoto="0" userDrawn="0"/>
        </p:nvSpPr>
        <p:spPr bwMode="auto">
          <a:xfrm>
            <a:off x="7315200" y="5783771"/>
            <a:ext cx="831272" cy="639002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876800" y="5089525"/>
          <a:ext cx="2489200" cy="1227138"/>
        </p:xfrm>
        <a:graphic>
          <a:graphicData uri="http://schemas.openxmlformats.org/presentationml/2006/ole">
            <p:oleObj name="oleObj" r:id="rId4" imgW="951865" imgH="469265" progId="Equation.3">
              <p:embed/>
              <p:pic>
                <p:nvPicPr>
                  <p:cNvPr id="1007622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4876800" y="5089525"/>
                    <a:ext cx="2489200" cy="1227138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pSp>
        <p:nvGrpSpPr>
          <p:cNvPr id="983053" name="Group 13" hidden="0"/>
          <p:cNvGrpSpPr/>
          <p:nvPr isPhoto="0" userDrawn="0"/>
        </p:nvGrpSpPr>
        <p:grpSpPr bwMode="auto">
          <a:xfrm>
            <a:off x="1122363" y="1219200"/>
            <a:ext cx="1144587" cy="1325563"/>
            <a:chOff x="1270" y="1022"/>
            <a:chExt cx="721" cy="835"/>
          </a:xfrm>
        </p:grpSpPr>
        <p:sp>
          <p:nvSpPr>
            <p:cNvPr id="983054" name="Text Box 14" hidden="0"/>
            <p:cNvSpPr txBox="1">
              <a:spLocks noChangeArrowheads="1"/>
            </p:cNvSpPr>
            <p:nvPr isPhoto="0" userDrawn="0"/>
          </p:nvSpPr>
          <p:spPr bwMode="auto">
            <a:xfrm>
              <a:off x="1344" y="1022"/>
              <a:ext cx="542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AB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83055" name="Freeform 15" hidden="0"/>
            <p:cNvSpPr/>
            <p:nvPr isPhoto="0" userDrawn="0"/>
          </p:nvSpPr>
          <p:spPr bwMode="auto">
            <a:xfrm>
              <a:off x="1318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3056" name="Text Box 16" hidden="0"/>
            <p:cNvSpPr txBox="1">
              <a:spLocks noChangeArrowheads="1"/>
            </p:cNvSpPr>
            <p:nvPr isPhoto="0" userDrawn="0"/>
          </p:nvSpPr>
          <p:spPr bwMode="auto">
            <a:xfrm>
              <a:off x="1270" y="1415"/>
              <a:ext cx="721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sinC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83105" name="Group 65" hidden="0"/>
          <p:cNvGrpSpPr/>
          <p:nvPr isPhoto="0" userDrawn="0"/>
        </p:nvGrpSpPr>
        <p:grpSpPr bwMode="auto">
          <a:xfrm>
            <a:off x="2265363" y="1219200"/>
            <a:ext cx="1677987" cy="1325563"/>
            <a:chOff x="1200" y="768"/>
            <a:chExt cx="1057" cy="835"/>
          </a:xfrm>
        </p:grpSpPr>
        <p:grpSp>
          <p:nvGrpSpPr>
            <p:cNvPr id="983057" name="Group 17" hidden="0"/>
            <p:cNvGrpSpPr/>
            <p:nvPr isPhoto="0" userDrawn="0"/>
          </p:nvGrpSpPr>
          <p:grpSpPr bwMode="auto">
            <a:xfrm>
              <a:off x="1536" y="768"/>
              <a:ext cx="721" cy="835"/>
              <a:chOff x="2326" y="1022"/>
              <a:chExt cx="721" cy="835"/>
            </a:xfrm>
          </p:grpSpPr>
          <p:sp>
            <p:nvSpPr>
              <p:cNvPr id="983058" name="Text Box 18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400" y="1022"/>
                <a:ext cx="542" cy="44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000" i="1">
                    <a:solidFill>
                      <a:srgbClr val="FF0000"/>
                    </a:solidFill>
                    <a:latin typeface="Times New Roman"/>
                  </a:rPr>
                  <a:t>AC</a:t>
                </a:r>
                <a:endParaRPr lang="ru-RU" sz="40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  <p:sp>
            <p:nvSpPr>
              <p:cNvPr id="983059" name="Freeform 19" hidden="0"/>
              <p:cNvSpPr/>
              <p:nvPr isPhoto="0" userDrawn="0"/>
            </p:nvSpPr>
            <p:spPr bwMode="auto">
              <a:xfrm>
                <a:off x="2374" y="1440"/>
                <a:ext cx="664" cy="1"/>
              </a:xfrm>
              <a:custGeom>
                <a:avLst/>
                <a:gdLst>
                  <a:gd name="T0" fmla="*/ 0 w 664"/>
                  <a:gd name="T1" fmla="*/ 0 h 1"/>
                  <a:gd name="T2" fmla="*/ 664 w 664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64" h="1" fill="norm" stroke="1" extrusionOk="0">
                    <a:moveTo>
                      <a:pt x="0" y="0"/>
                    </a:moveTo>
                    <a:lnTo>
                      <a:pt x="664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83060" name="Text Box 20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326" y="1415"/>
                <a:ext cx="721" cy="44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000" i="1">
                    <a:solidFill>
                      <a:srgbClr val="FF0000"/>
                    </a:solidFill>
                    <a:latin typeface="Times New Roman"/>
                  </a:rPr>
                  <a:t>sinB</a:t>
                </a:r>
                <a:endParaRPr lang="ru-RU" sz="40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</p:grpSp>
        <p:sp>
          <p:nvSpPr>
            <p:cNvPr id="983062" name="Text Box 22" hidden="0"/>
            <p:cNvSpPr txBox="1">
              <a:spLocks noChangeArrowheads="1"/>
            </p:cNvSpPr>
            <p:nvPr isPhoto="0" userDrawn="0"/>
          </p:nvSpPr>
          <p:spPr bwMode="auto">
            <a:xfrm>
              <a:off x="1200" y="960"/>
              <a:ext cx="298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83068" name="Group 28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83069" name="Freeform 29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3070" name="Freeform 30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3071" name="Freeform 31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3072" name="Freeform 32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3073" name="Freeform 33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3074" name="Freeform 34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3075" name="Freeform 35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3076" name="Freeform 36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83078" name="Freeform 38" hidden="0"/>
          <p:cNvSpPr/>
          <p:nvPr isPhoto="0" userDrawn="0"/>
        </p:nvSpPr>
        <p:spPr bwMode="auto">
          <a:xfrm>
            <a:off x="1198563" y="3248025"/>
            <a:ext cx="3178175" cy="2578100"/>
          </a:xfrm>
          <a:custGeom>
            <a:avLst/>
            <a:gdLst>
              <a:gd name="T0" fmla="*/ 0 w 2002"/>
              <a:gd name="T1" fmla="*/ 1622 h 1624"/>
              <a:gd name="T2" fmla="*/ 2002 w 2002"/>
              <a:gd name="T3" fmla="*/ 1624 h 1624"/>
              <a:gd name="T4" fmla="*/ 1322 w 2002"/>
              <a:gd name="T5" fmla="*/ 0 h 1624"/>
              <a:gd name="T6" fmla="*/ 0 w 2002"/>
              <a:gd name="T7" fmla="*/ 1622 h 16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2" h="1624" fill="norm" stroke="1" extrusionOk="0">
                <a:moveTo>
                  <a:pt x="0" y="1622"/>
                </a:moveTo>
                <a:lnTo>
                  <a:pt x="2002" y="1624"/>
                </a:lnTo>
                <a:lnTo>
                  <a:pt x="1322" y="0"/>
                </a:lnTo>
                <a:lnTo>
                  <a:pt x="0" y="1622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83079" name="Text Box 39" hidden="0"/>
          <p:cNvSpPr txBox="1">
            <a:spLocks noChangeArrowheads="1"/>
          </p:cNvSpPr>
          <p:nvPr isPhoto="0" userDrawn="0"/>
        </p:nvSpPr>
        <p:spPr bwMode="auto">
          <a:xfrm>
            <a:off x="4246563" y="5715000"/>
            <a:ext cx="477837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C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3080" name="Text Box 40" hidden="0"/>
          <p:cNvSpPr txBox="1">
            <a:spLocks noChangeArrowheads="1"/>
          </p:cNvSpPr>
          <p:nvPr isPhoto="0" userDrawn="0"/>
        </p:nvSpPr>
        <p:spPr bwMode="auto">
          <a:xfrm>
            <a:off x="817563" y="5638800"/>
            <a:ext cx="477837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A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3081" name="Text Box 41" hidden="0"/>
          <p:cNvSpPr txBox="1">
            <a:spLocks noChangeArrowheads="1"/>
          </p:cNvSpPr>
          <p:nvPr isPhoto="0" userDrawn="0"/>
        </p:nvSpPr>
        <p:spPr bwMode="auto">
          <a:xfrm>
            <a:off x="2743200" y="2895600"/>
            <a:ext cx="455613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B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3084" name="Text Box 44" hidden="0"/>
          <p:cNvSpPr txBox="1">
            <a:spLocks noChangeArrowheads="1"/>
          </p:cNvSpPr>
          <p:nvPr isPhoto="0" userDrawn="0"/>
        </p:nvSpPr>
        <p:spPr bwMode="auto">
          <a:xfrm>
            <a:off x="1701800" y="5181600"/>
            <a:ext cx="7159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75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983082" name="Freeform 42" hidden="0"/>
          <p:cNvSpPr/>
          <p:nvPr isPhoto="0" userDrawn="0"/>
        </p:nvSpPr>
        <p:spPr bwMode="auto">
          <a:xfrm rot="6572199">
            <a:off x="1547813" y="5365750"/>
            <a:ext cx="330200" cy="419100"/>
          </a:xfrm>
          <a:custGeom>
            <a:avLst/>
            <a:gdLst>
              <a:gd name="T0" fmla="*/ 208 w 208"/>
              <a:gd name="T1" fmla="*/ 0 h 264"/>
              <a:gd name="T2" fmla="*/ 48 w 208"/>
              <a:gd name="T3" fmla="*/ 120 h 264"/>
              <a:gd name="T4" fmla="*/ 0 w 208"/>
              <a:gd name="T5" fmla="*/ 264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8" h="264" fill="norm" stroke="1" extrusionOk="0">
                <a:moveTo>
                  <a:pt x="208" y="0"/>
                </a:moveTo>
                <a:cubicBezTo>
                  <a:pt x="184" y="20"/>
                  <a:pt x="83" y="76"/>
                  <a:pt x="48" y="120"/>
                </a:cubicBezTo>
                <a:cubicBezTo>
                  <a:pt x="13" y="164"/>
                  <a:pt x="8" y="212"/>
                  <a:pt x="0" y="264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3085" name="Freeform 45" hidden="0"/>
          <p:cNvSpPr/>
          <p:nvPr isPhoto="0" userDrawn="0"/>
        </p:nvSpPr>
        <p:spPr bwMode="auto">
          <a:xfrm rot="14080250">
            <a:off x="3071813" y="3460750"/>
            <a:ext cx="330200" cy="419100"/>
          </a:xfrm>
          <a:custGeom>
            <a:avLst/>
            <a:gdLst>
              <a:gd name="T0" fmla="*/ 208 w 208"/>
              <a:gd name="T1" fmla="*/ 0 h 264"/>
              <a:gd name="T2" fmla="*/ 48 w 208"/>
              <a:gd name="T3" fmla="*/ 120 h 264"/>
              <a:gd name="T4" fmla="*/ 0 w 208"/>
              <a:gd name="T5" fmla="*/ 264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8" h="264" fill="norm" stroke="1" extrusionOk="0">
                <a:moveTo>
                  <a:pt x="208" y="0"/>
                </a:moveTo>
                <a:cubicBezTo>
                  <a:pt x="184" y="20"/>
                  <a:pt x="83" y="76"/>
                  <a:pt x="48" y="120"/>
                </a:cubicBezTo>
                <a:cubicBezTo>
                  <a:pt x="13" y="164"/>
                  <a:pt x="8" y="212"/>
                  <a:pt x="0" y="264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3086" name="Freeform 46" hidden="0"/>
          <p:cNvSpPr/>
          <p:nvPr isPhoto="0" userDrawn="0"/>
        </p:nvSpPr>
        <p:spPr bwMode="auto">
          <a:xfrm>
            <a:off x="3014663" y="3581400"/>
            <a:ext cx="444500" cy="101600"/>
          </a:xfrm>
          <a:custGeom>
            <a:avLst/>
            <a:gdLst>
              <a:gd name="T0" fmla="*/ 0 w 280"/>
              <a:gd name="T1" fmla="*/ 0 h 64"/>
              <a:gd name="T2" fmla="*/ 162 w 280"/>
              <a:gd name="T3" fmla="*/ 60 h 64"/>
              <a:gd name="T4" fmla="*/ 280 w 280"/>
              <a:gd name="T5" fmla="*/ 2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80" h="64" fill="norm" stroke="1" extrusionOk="0">
                <a:moveTo>
                  <a:pt x="0" y="0"/>
                </a:moveTo>
                <a:cubicBezTo>
                  <a:pt x="26" y="11"/>
                  <a:pt x="115" y="56"/>
                  <a:pt x="162" y="60"/>
                </a:cubicBezTo>
                <a:cubicBezTo>
                  <a:pt x="209" y="64"/>
                  <a:pt x="256" y="31"/>
                  <a:pt x="280" y="24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3087" name="Text Box 47" hidden="0"/>
          <p:cNvSpPr txBox="1">
            <a:spLocks noChangeArrowheads="1"/>
          </p:cNvSpPr>
          <p:nvPr isPhoto="0" userDrawn="0"/>
        </p:nvSpPr>
        <p:spPr bwMode="auto">
          <a:xfrm>
            <a:off x="2874963" y="3657600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60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983088" name="Text Box 48" hidden="0"/>
          <p:cNvSpPr txBox="1">
            <a:spLocks noChangeArrowheads="1"/>
          </p:cNvSpPr>
          <p:nvPr isPhoto="0" userDrawn="0"/>
        </p:nvSpPr>
        <p:spPr bwMode="auto">
          <a:xfrm>
            <a:off x="2874963" y="3657600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60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983089" name="Text Box 49" hidden="0"/>
          <p:cNvSpPr txBox="1">
            <a:spLocks noChangeArrowheads="1"/>
          </p:cNvSpPr>
          <p:nvPr isPhoto="0" userDrawn="0"/>
        </p:nvSpPr>
        <p:spPr bwMode="auto">
          <a:xfrm>
            <a:off x="2646363" y="5791200"/>
            <a:ext cx="38258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4</a:t>
            </a:r>
            <a:endParaRPr/>
          </a:p>
        </p:txBody>
      </p:sp>
      <p:sp>
        <p:nvSpPr>
          <p:cNvPr id="983090" name="Text Box 50" hidden="0"/>
          <p:cNvSpPr txBox="1">
            <a:spLocks noChangeArrowheads="1"/>
          </p:cNvSpPr>
          <p:nvPr isPhoto="0" userDrawn="0"/>
        </p:nvSpPr>
        <p:spPr bwMode="auto">
          <a:xfrm>
            <a:off x="2646363" y="5791200"/>
            <a:ext cx="38258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4</a:t>
            </a:r>
            <a:endParaRPr/>
          </a:p>
        </p:txBody>
      </p:sp>
      <p:sp>
        <p:nvSpPr>
          <p:cNvPr id="983091" name="Rectangle 51" hidden="0"/>
          <p:cNvSpPr>
            <a:spLocks noChangeArrowheads="1"/>
          </p:cNvSpPr>
          <p:nvPr isPhoto="0" userDrawn="0"/>
        </p:nvSpPr>
        <p:spPr bwMode="auto">
          <a:xfrm>
            <a:off x="1884363" y="4114800"/>
            <a:ext cx="5334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sp>
        <p:nvSpPr>
          <p:cNvPr id="983092" name="Text Box 52" hidden="0"/>
          <p:cNvSpPr txBox="1">
            <a:spLocks noChangeArrowheads="1"/>
          </p:cNvSpPr>
          <p:nvPr isPhoto="0" userDrawn="0"/>
        </p:nvSpPr>
        <p:spPr bwMode="auto">
          <a:xfrm>
            <a:off x="3587185" y="5319549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7030A0"/>
                </a:solidFill>
              </a:rPr>
              <a:t>45</a:t>
            </a:r>
            <a:r>
              <a:rPr lang="en-US" sz="2800" baseline="30000">
                <a:solidFill>
                  <a:srgbClr val="7030A0"/>
                </a:solidFill>
              </a:rPr>
              <a:t>0</a:t>
            </a:r>
            <a:endParaRPr lang="ru-RU" sz="2800">
              <a:solidFill>
                <a:srgbClr val="7030A0"/>
              </a:solidFill>
            </a:endParaRPr>
          </a:p>
        </p:txBody>
      </p:sp>
      <p:sp>
        <p:nvSpPr>
          <p:cNvPr id="983093" name="Text Box 53" hidden="0"/>
          <p:cNvSpPr txBox="1">
            <a:spLocks noChangeArrowheads="1"/>
          </p:cNvSpPr>
          <p:nvPr isPhoto="0" userDrawn="0"/>
        </p:nvSpPr>
        <p:spPr bwMode="auto">
          <a:xfrm>
            <a:off x="3572574" y="5320245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7030A0"/>
                </a:solidFill>
              </a:rPr>
              <a:t>45</a:t>
            </a:r>
            <a:r>
              <a:rPr lang="en-US" sz="2800" baseline="30000">
                <a:solidFill>
                  <a:srgbClr val="7030A0"/>
                </a:solidFill>
              </a:rPr>
              <a:t>0</a:t>
            </a:r>
            <a:endParaRPr lang="ru-RU" sz="2800">
              <a:solidFill>
                <a:srgbClr val="7030A0"/>
              </a:solidFill>
            </a:endParaRPr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022850" y="1246187"/>
          <a:ext cx="2986088" cy="1128712"/>
        </p:xfrm>
        <a:graphic>
          <a:graphicData uri="http://schemas.openxmlformats.org/presentationml/2006/ole">
            <p:oleObj name="oleObj" r:id="rId6" imgW="1143000" imgH="431165" progId="Equation.3">
              <p:embed/>
              <p:pic>
                <p:nvPicPr>
                  <p:cNvPr id="1007623" name="" hidden="0"/>
                  <p:cNvPicPr/>
                  <p:nvPr isPhoto="0" userDrawn="0"/>
                </p:nvPicPr>
                <p:blipFill>
                  <a:blip r:embed="rId5"/>
                  <a:stretch/>
                </p:blipFill>
                <p:spPr bwMode="auto">
                  <a:xfrm>
                    <a:off x="5022850" y="1246187"/>
                    <a:ext cx="2986088" cy="1128712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056188" y="2667000"/>
          <a:ext cx="3783012" cy="596900"/>
        </p:xfrm>
        <a:graphic>
          <a:graphicData uri="http://schemas.openxmlformats.org/presentationml/2006/ole">
            <p:oleObj name="oleObj" r:id="rId8" imgW="1447165" imgH="228600" progId="Equation.3">
              <p:embed/>
              <p:pic>
                <p:nvPicPr>
                  <p:cNvPr id="1007624" name="" hidden="0"/>
                  <p:cNvPicPr/>
                  <p:nvPr isPhoto="0" userDrawn="0"/>
                </p:nvPicPr>
                <p:blipFill>
                  <a:blip r:embed="rId7"/>
                  <a:stretch/>
                </p:blipFill>
                <p:spPr bwMode="auto">
                  <a:xfrm>
                    <a:off x="5056188" y="2667000"/>
                    <a:ext cx="3783012" cy="59690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83097" name="Freeform 57" hidden="0"/>
          <p:cNvSpPr/>
          <p:nvPr isPhoto="0" userDrawn="0"/>
        </p:nvSpPr>
        <p:spPr bwMode="auto">
          <a:xfrm>
            <a:off x="6019800" y="1473200"/>
            <a:ext cx="825500" cy="660400"/>
          </a:xfrm>
          <a:custGeom>
            <a:avLst/>
            <a:gdLst>
              <a:gd name="T0" fmla="*/ 0 w 520"/>
              <a:gd name="T1" fmla="*/ 416 h 416"/>
              <a:gd name="T2" fmla="*/ 520 w 520"/>
              <a:gd name="T3" fmla="*/ 0 h 41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20" h="416" fill="norm" stroke="1" extrusionOk="0">
                <a:moveTo>
                  <a:pt x="0" y="416"/>
                </a:moveTo>
                <a:lnTo>
                  <a:pt x="520" y="0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stealth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3098" name="Freeform 58" hidden="0"/>
          <p:cNvSpPr/>
          <p:nvPr isPhoto="0" userDrawn="0"/>
        </p:nvSpPr>
        <p:spPr bwMode="auto">
          <a:xfrm>
            <a:off x="6057900" y="1511300"/>
            <a:ext cx="723900" cy="635000"/>
          </a:xfrm>
          <a:custGeom>
            <a:avLst/>
            <a:gdLst>
              <a:gd name="T0" fmla="*/ 0 w 456"/>
              <a:gd name="T1" fmla="*/ 0 h 400"/>
              <a:gd name="T2" fmla="*/ 456 w 456"/>
              <a:gd name="T3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6" h="400" fill="norm" stroke="1" extrusionOk="0">
                <a:moveTo>
                  <a:pt x="0" y="0"/>
                </a:moveTo>
                <a:lnTo>
                  <a:pt x="456" y="400"/>
                </a:lnTo>
              </a:path>
            </a:pathLst>
          </a:custGeom>
          <a:noFill/>
          <a:ln w="28575" cap="flat" cmpd="sng">
            <a:solidFill>
              <a:srgbClr val="007CD0"/>
            </a:solidFill>
            <a:prstDash val="solid"/>
            <a:round/>
            <a:headEnd type="none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941888" y="3673475"/>
          <a:ext cx="2754312" cy="1127125"/>
        </p:xfrm>
        <a:graphic>
          <a:graphicData uri="http://schemas.openxmlformats.org/presentationml/2006/ole">
            <p:oleObj name="oleObj" r:id="rId10" imgW="1053465" imgH="431165" progId="Equation.3">
              <p:embed/>
              <p:pic>
                <p:nvPicPr>
                  <p:cNvPr id="1007625" name="" hidden="0"/>
                  <p:cNvPicPr/>
                  <p:nvPr isPhoto="0" userDrawn="0"/>
                </p:nvPicPr>
                <p:blipFill>
                  <a:blip r:embed="rId9"/>
                  <a:stretch/>
                </p:blipFill>
                <p:spPr bwMode="auto">
                  <a:xfrm>
                    <a:off x="4941888" y="3673475"/>
                    <a:ext cx="2754312" cy="11271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7239000" y="5080000"/>
          <a:ext cx="1260475" cy="1127125"/>
        </p:xfrm>
        <a:graphic>
          <a:graphicData uri="http://schemas.openxmlformats.org/presentationml/2006/ole">
            <p:oleObj name="oleObj" r:id="rId12" imgW="481965" imgH="431165" progId="Equation.3">
              <p:embed/>
              <p:pic>
                <p:nvPicPr>
                  <p:cNvPr id="1007626" name="" hidden="0"/>
                  <p:cNvPicPr/>
                  <p:nvPr isPhoto="0" userDrawn="0"/>
                </p:nvPicPr>
                <p:blipFill>
                  <a:blip r:embed="rId11"/>
                  <a:stretch/>
                </p:blipFill>
                <p:spPr bwMode="auto">
                  <a:xfrm>
                    <a:off x="7239000" y="5080000"/>
                    <a:ext cx="1260475" cy="11271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83103" name="Freeform 63" hidden="0"/>
          <p:cNvSpPr/>
          <p:nvPr isPhoto="0" userDrawn="0"/>
        </p:nvSpPr>
        <p:spPr bwMode="auto">
          <a:xfrm>
            <a:off x="6261100" y="5791200"/>
            <a:ext cx="292100" cy="533400"/>
          </a:xfrm>
          <a:custGeom>
            <a:avLst/>
            <a:gdLst>
              <a:gd name="T0" fmla="*/ 0 w 184"/>
              <a:gd name="T1" fmla="*/ 0 h 336"/>
              <a:gd name="T2" fmla="*/ 184 w 184"/>
              <a:gd name="T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336" fill="norm" stroke="1" extrusionOk="0">
                <a:moveTo>
                  <a:pt x="0" y="0"/>
                </a:moveTo>
                <a:lnTo>
                  <a:pt x="184" y="336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3104" name="Freeform 64" hidden="0"/>
          <p:cNvSpPr/>
          <p:nvPr isPhoto="0" userDrawn="0"/>
        </p:nvSpPr>
        <p:spPr bwMode="auto">
          <a:xfrm>
            <a:off x="6934200" y="5181600"/>
            <a:ext cx="292100" cy="533400"/>
          </a:xfrm>
          <a:custGeom>
            <a:avLst/>
            <a:gdLst>
              <a:gd name="T0" fmla="*/ 0 w 184"/>
              <a:gd name="T1" fmla="*/ 0 h 336"/>
              <a:gd name="T2" fmla="*/ 184 w 184"/>
              <a:gd name="T3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336" fill="norm" stroke="1" extrusionOk="0">
                <a:moveTo>
                  <a:pt x="0" y="0"/>
                </a:moveTo>
                <a:lnTo>
                  <a:pt x="184" y="336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3106" name="Rectangle 66" hidden="0"/>
          <p:cNvSpPr>
            <a:spLocks noChangeArrowheads="1"/>
          </p:cNvSpPr>
          <p:nvPr isPhoto="0" userDrawn="0"/>
        </p:nvSpPr>
        <p:spPr bwMode="auto">
          <a:xfrm>
            <a:off x="228600" y="3276600"/>
            <a:ext cx="1752599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>
                <a:solidFill>
                  <a:schemeClr val="tx2"/>
                </a:solidFill>
              </a:rPr>
              <a:t>Найти АВ</a:t>
            </a:r>
            <a:endParaRPr/>
          </a:p>
        </p:txBody>
      </p:sp>
      <p:sp>
        <p:nvSpPr>
          <p:cNvPr id="48" name="Прямоугольник 47" hidden="0"/>
          <p:cNvSpPr/>
          <p:nvPr isPhoto="0" userDrawn="0"/>
        </p:nvSpPr>
        <p:spPr bwMode="auto">
          <a:xfrm>
            <a:off x="974667" y="139869"/>
            <a:ext cx="357020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6000" b="1" cap="none" spc="0">
                <a:ln/>
                <a:solidFill>
                  <a:srgbClr val="00B0F0"/>
                </a:solidFill>
                <a:latin typeface="Monotype Corsiva"/>
              </a:rPr>
              <a:t>Задача № 1</a:t>
            </a:r>
            <a:endParaRPr lang="ru-RU" sz="6000" b="1" cap="none" spc="0">
              <a:ln/>
              <a:solidFill>
                <a:srgbClr val="00B0F0"/>
              </a:solidFill>
              <a:latin typeface="Monotype Corsiva"/>
            </a:endParaRPr>
          </a:p>
        </p:txBody>
      </p:sp>
      <p:sp>
        <p:nvSpPr>
          <p:cNvPr id="3" name="TextBox 2" hidden="0"/>
          <p:cNvSpPr txBox="1"/>
          <p:nvPr isPhoto="0" userDrawn="0"/>
        </p:nvSpPr>
        <p:spPr bwMode="auto">
          <a:xfrm>
            <a:off x="6207393" y="443636"/>
            <a:ext cx="16337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Таблица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2" name="Управляющая кнопка: настраиваемая 1" hidden="0">
            <a:hlinkClick r:id="rId13" action="ppaction://hlinksldjump" highlightClick="1"/>
          </p:cNvPr>
          <p:cNvSpPr/>
          <p:nvPr isPhoto="0" userDrawn="0"/>
        </p:nvSpPr>
        <p:spPr bwMode="auto">
          <a:xfrm>
            <a:off x="5895611" y="461259"/>
            <a:ext cx="2209800" cy="545931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83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8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-0.16962 -0.31736 L -0.20972 -0.41852 " pathEditMode="relative" rAng="0" ptsTypes="AAA">
                                      <p:cBhvr>
                                        <p:cTn id="50" dur="1000" fill="hold"/>
                                        <p:tgtEl>
                                          <p:spTgt spid="9830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6" y="-2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0625 -0.7044 " pathEditMode="relative" rAng="0" ptsTypes="AA">
                                      <p:cBhvr>
                                        <p:cTn id="54" dur="500" fill="hold"/>
                                        <p:tgtEl>
                                          <p:spTgt spid="9830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5" y="-3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0.0415 -0.12847 L 0.06389 -0.18518 " pathEditMode="relative" rAng="0" ptsTypes="AAA">
                                      <p:cBhvr>
                                        <p:cTn id="58" dur="1000" fill="hold"/>
                                        <p:tgtEl>
                                          <p:spTgt spid="98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4" y="-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98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8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8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8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987140" name="Group 4" hidden="0"/>
          <p:cNvGrpSpPr/>
          <p:nvPr isPhoto="0" userDrawn="0"/>
        </p:nvGrpSpPr>
        <p:grpSpPr bwMode="auto">
          <a:xfrm>
            <a:off x="609600" y="1219200"/>
            <a:ext cx="1144588" cy="1325563"/>
            <a:chOff x="1270" y="1022"/>
            <a:chExt cx="721" cy="835"/>
          </a:xfrm>
        </p:grpSpPr>
        <p:sp>
          <p:nvSpPr>
            <p:cNvPr id="987141" name="Text Box 5" hidden="0"/>
            <p:cNvSpPr txBox="1">
              <a:spLocks noChangeArrowheads="1"/>
            </p:cNvSpPr>
            <p:nvPr isPhoto="0" userDrawn="0"/>
          </p:nvSpPr>
          <p:spPr bwMode="auto">
            <a:xfrm>
              <a:off x="1344" y="1022"/>
              <a:ext cx="542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AB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87142" name="Freeform 6" hidden="0"/>
            <p:cNvSpPr/>
            <p:nvPr isPhoto="0" userDrawn="0"/>
          </p:nvSpPr>
          <p:spPr bwMode="auto">
            <a:xfrm>
              <a:off x="1318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7143" name="Text Box 7" hidden="0"/>
            <p:cNvSpPr txBox="1">
              <a:spLocks noChangeArrowheads="1"/>
            </p:cNvSpPr>
            <p:nvPr isPhoto="0" userDrawn="0"/>
          </p:nvSpPr>
          <p:spPr bwMode="auto">
            <a:xfrm>
              <a:off x="1270" y="1415"/>
              <a:ext cx="721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sinC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87144" name="Group 8" hidden="0"/>
          <p:cNvGrpSpPr/>
          <p:nvPr isPhoto="0" userDrawn="0"/>
        </p:nvGrpSpPr>
        <p:grpSpPr bwMode="auto">
          <a:xfrm>
            <a:off x="1752599" y="1219200"/>
            <a:ext cx="1677988" cy="1325563"/>
            <a:chOff x="1200" y="768"/>
            <a:chExt cx="1057" cy="835"/>
          </a:xfrm>
        </p:grpSpPr>
        <p:grpSp>
          <p:nvGrpSpPr>
            <p:cNvPr id="987145" name="Group 9" hidden="0"/>
            <p:cNvGrpSpPr/>
            <p:nvPr isPhoto="0" userDrawn="0"/>
          </p:nvGrpSpPr>
          <p:grpSpPr bwMode="auto">
            <a:xfrm>
              <a:off x="1536" y="768"/>
              <a:ext cx="721" cy="835"/>
              <a:chOff x="2326" y="1022"/>
              <a:chExt cx="721" cy="835"/>
            </a:xfrm>
          </p:grpSpPr>
          <p:sp>
            <p:nvSpPr>
              <p:cNvPr id="987146" name="Text Box 10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400" y="1022"/>
                <a:ext cx="542" cy="44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000" i="1">
                    <a:solidFill>
                      <a:srgbClr val="FF0000"/>
                    </a:solidFill>
                    <a:latin typeface="Times New Roman"/>
                  </a:rPr>
                  <a:t>BC</a:t>
                </a:r>
                <a:endParaRPr lang="ru-RU" sz="40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  <p:sp>
            <p:nvSpPr>
              <p:cNvPr id="987147" name="Freeform 11" hidden="0"/>
              <p:cNvSpPr/>
              <p:nvPr isPhoto="0" userDrawn="0"/>
            </p:nvSpPr>
            <p:spPr bwMode="auto">
              <a:xfrm>
                <a:off x="2374" y="1440"/>
                <a:ext cx="664" cy="1"/>
              </a:xfrm>
              <a:custGeom>
                <a:avLst/>
                <a:gdLst>
                  <a:gd name="T0" fmla="*/ 0 w 664"/>
                  <a:gd name="T1" fmla="*/ 0 h 1"/>
                  <a:gd name="T2" fmla="*/ 664 w 664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64" h="1" fill="norm" stroke="1" extrusionOk="0">
                    <a:moveTo>
                      <a:pt x="0" y="0"/>
                    </a:moveTo>
                    <a:lnTo>
                      <a:pt x="664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87148" name="Text Box 12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326" y="1415"/>
                <a:ext cx="721" cy="44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000" i="1">
                    <a:solidFill>
                      <a:srgbClr val="FF0000"/>
                    </a:solidFill>
                    <a:latin typeface="Times New Roman"/>
                  </a:rPr>
                  <a:t>sinA</a:t>
                </a:r>
                <a:endParaRPr lang="ru-RU" sz="40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</p:grpSp>
        <p:sp>
          <p:nvSpPr>
            <p:cNvPr id="987149" name="Text Box 13" hidden="0"/>
            <p:cNvSpPr txBox="1">
              <a:spLocks noChangeArrowheads="1"/>
            </p:cNvSpPr>
            <p:nvPr isPhoto="0" userDrawn="0"/>
          </p:nvSpPr>
          <p:spPr bwMode="auto">
            <a:xfrm>
              <a:off x="1200" y="960"/>
              <a:ext cx="298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87150" name="Group 14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87151" name="Freeform 15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7152" name="Freeform 16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7153" name="Freeform 17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7154" name="Freeform 18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7155" name="Freeform 19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7156" name="Freeform 20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7157" name="Freeform 21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7158" name="Freeform 22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87160" name="Freeform 24" hidden="0"/>
          <p:cNvSpPr/>
          <p:nvPr isPhoto="0" userDrawn="0"/>
        </p:nvSpPr>
        <p:spPr bwMode="auto">
          <a:xfrm>
            <a:off x="685800" y="3248025"/>
            <a:ext cx="3178175" cy="2578100"/>
          </a:xfrm>
          <a:custGeom>
            <a:avLst/>
            <a:gdLst>
              <a:gd name="T0" fmla="*/ 0 w 2002"/>
              <a:gd name="T1" fmla="*/ 1622 h 1624"/>
              <a:gd name="T2" fmla="*/ 2002 w 2002"/>
              <a:gd name="T3" fmla="*/ 1624 h 1624"/>
              <a:gd name="T4" fmla="*/ 1322 w 2002"/>
              <a:gd name="T5" fmla="*/ 0 h 1624"/>
              <a:gd name="T6" fmla="*/ 0 w 2002"/>
              <a:gd name="T7" fmla="*/ 1622 h 16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2" h="1624" fill="norm" stroke="1" extrusionOk="0">
                <a:moveTo>
                  <a:pt x="0" y="1622"/>
                </a:moveTo>
                <a:lnTo>
                  <a:pt x="2002" y="1624"/>
                </a:lnTo>
                <a:lnTo>
                  <a:pt x="1322" y="0"/>
                </a:lnTo>
                <a:lnTo>
                  <a:pt x="0" y="1622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87161" name="Text Box 25" hidden="0"/>
          <p:cNvSpPr txBox="1">
            <a:spLocks noChangeArrowheads="1"/>
          </p:cNvSpPr>
          <p:nvPr isPhoto="0" userDrawn="0"/>
        </p:nvSpPr>
        <p:spPr bwMode="auto">
          <a:xfrm>
            <a:off x="3733800" y="5715000"/>
            <a:ext cx="477838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C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7162" name="Text Box 26" hidden="0"/>
          <p:cNvSpPr txBox="1">
            <a:spLocks noChangeArrowheads="1"/>
          </p:cNvSpPr>
          <p:nvPr isPhoto="0" userDrawn="0"/>
        </p:nvSpPr>
        <p:spPr bwMode="auto">
          <a:xfrm>
            <a:off x="304800" y="5638800"/>
            <a:ext cx="477838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A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7163" name="Text Box 27" hidden="0"/>
          <p:cNvSpPr txBox="1">
            <a:spLocks noChangeArrowheads="1"/>
          </p:cNvSpPr>
          <p:nvPr isPhoto="0" userDrawn="0"/>
        </p:nvSpPr>
        <p:spPr bwMode="auto">
          <a:xfrm>
            <a:off x="2133600" y="2895600"/>
            <a:ext cx="455613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B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7164" name="Text Box 28" hidden="0"/>
          <p:cNvSpPr txBox="1">
            <a:spLocks noChangeArrowheads="1"/>
          </p:cNvSpPr>
          <p:nvPr isPhoto="0" userDrawn="0"/>
        </p:nvSpPr>
        <p:spPr bwMode="auto">
          <a:xfrm>
            <a:off x="1189038" y="5181600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60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987165" name="Freeform 29" hidden="0"/>
          <p:cNvSpPr/>
          <p:nvPr isPhoto="0" userDrawn="0"/>
        </p:nvSpPr>
        <p:spPr bwMode="auto">
          <a:xfrm rot="6572199">
            <a:off x="1035050" y="5365750"/>
            <a:ext cx="330200" cy="419100"/>
          </a:xfrm>
          <a:custGeom>
            <a:avLst/>
            <a:gdLst>
              <a:gd name="T0" fmla="*/ 208 w 208"/>
              <a:gd name="T1" fmla="*/ 0 h 264"/>
              <a:gd name="T2" fmla="*/ 48 w 208"/>
              <a:gd name="T3" fmla="*/ 120 h 264"/>
              <a:gd name="T4" fmla="*/ 0 w 208"/>
              <a:gd name="T5" fmla="*/ 264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8" h="264" fill="norm" stroke="1" extrusionOk="0">
                <a:moveTo>
                  <a:pt x="208" y="0"/>
                </a:moveTo>
                <a:cubicBezTo>
                  <a:pt x="184" y="20"/>
                  <a:pt x="83" y="76"/>
                  <a:pt x="48" y="120"/>
                </a:cubicBezTo>
                <a:cubicBezTo>
                  <a:pt x="13" y="164"/>
                  <a:pt x="8" y="212"/>
                  <a:pt x="0" y="264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7169" name="Text Box 33" hidden="0"/>
          <p:cNvSpPr txBox="1">
            <a:spLocks noChangeArrowheads="1"/>
          </p:cNvSpPr>
          <p:nvPr isPhoto="0" userDrawn="0"/>
        </p:nvSpPr>
        <p:spPr bwMode="auto">
          <a:xfrm>
            <a:off x="1189038" y="5181600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60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987172" name="Rectangle 36" hidden="0"/>
          <p:cNvSpPr>
            <a:spLocks noChangeArrowheads="1"/>
          </p:cNvSpPr>
          <p:nvPr isPhoto="0" userDrawn="0"/>
        </p:nvSpPr>
        <p:spPr bwMode="auto">
          <a:xfrm>
            <a:off x="2514600" y="3352800"/>
            <a:ext cx="5334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172075" y="762000"/>
          <a:ext cx="2687637" cy="1228725"/>
        </p:xfrm>
        <a:graphic>
          <a:graphicData uri="http://schemas.openxmlformats.org/presentationml/2006/ole">
            <p:oleObj name="oleObj" r:id="rId4" imgW="1028065" imgH="469265" progId="Equation.3">
              <p:embed/>
              <p:pic>
                <p:nvPicPr>
                  <p:cNvPr id="1007627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5172075" y="762000"/>
                    <a:ext cx="2687637" cy="12287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827588" y="2133600"/>
          <a:ext cx="3783012" cy="630238"/>
        </p:xfrm>
        <a:graphic>
          <a:graphicData uri="http://schemas.openxmlformats.org/presentationml/2006/ole">
            <p:oleObj name="oleObj" r:id="rId6" imgW="1447165" imgH="240665" progId="Equation.3">
              <p:embed/>
              <p:pic>
                <p:nvPicPr>
                  <p:cNvPr id="1007628" name="" hidden="0"/>
                  <p:cNvPicPr/>
                  <p:nvPr isPhoto="0" userDrawn="0"/>
                </p:nvPicPr>
                <p:blipFill>
                  <a:blip r:embed="rId5"/>
                  <a:stretch/>
                </p:blipFill>
                <p:spPr bwMode="auto">
                  <a:xfrm>
                    <a:off x="4827588" y="2133600"/>
                    <a:ext cx="3783012" cy="630238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87177" name="Freeform 41" hidden="0"/>
          <p:cNvSpPr/>
          <p:nvPr isPhoto="0" userDrawn="0"/>
        </p:nvSpPr>
        <p:spPr bwMode="auto">
          <a:xfrm flipV="1">
            <a:off x="5943600" y="1012825"/>
            <a:ext cx="825500" cy="660400"/>
          </a:xfrm>
          <a:custGeom>
            <a:avLst/>
            <a:gdLst>
              <a:gd name="T0" fmla="*/ 0 w 520"/>
              <a:gd name="T1" fmla="*/ 416 h 416"/>
              <a:gd name="T2" fmla="*/ 520 w 520"/>
              <a:gd name="T3" fmla="*/ 0 h 41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20" h="416" fill="norm" stroke="1" extrusionOk="0">
                <a:moveTo>
                  <a:pt x="0" y="416"/>
                </a:moveTo>
                <a:lnTo>
                  <a:pt x="520" y="0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stealth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7178" name="Freeform 42" hidden="0"/>
          <p:cNvSpPr/>
          <p:nvPr isPhoto="0" userDrawn="0"/>
        </p:nvSpPr>
        <p:spPr bwMode="auto">
          <a:xfrm flipV="1">
            <a:off x="6057900" y="1012825"/>
            <a:ext cx="800100" cy="698500"/>
          </a:xfrm>
          <a:custGeom>
            <a:avLst/>
            <a:gdLst>
              <a:gd name="T0" fmla="*/ 0 w 456"/>
              <a:gd name="T1" fmla="*/ 0 h 400"/>
              <a:gd name="T2" fmla="*/ 456 w 456"/>
              <a:gd name="T3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6" h="400" fill="norm" stroke="1" extrusionOk="0">
                <a:moveTo>
                  <a:pt x="0" y="0"/>
                </a:moveTo>
                <a:lnTo>
                  <a:pt x="456" y="400"/>
                </a:lnTo>
              </a:path>
            </a:pathLst>
          </a:custGeom>
          <a:noFill/>
          <a:ln w="28575" cap="flat" cmpd="sng">
            <a:solidFill>
              <a:srgbClr val="007CD0"/>
            </a:solidFill>
            <a:prstDash val="solid"/>
            <a:round/>
            <a:headEnd type="none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783138" y="2819400"/>
          <a:ext cx="3217862" cy="1127125"/>
        </p:xfrm>
        <a:graphic>
          <a:graphicData uri="http://schemas.openxmlformats.org/presentationml/2006/ole">
            <p:oleObj name="oleObj" r:id="rId8" imgW="1230630" imgH="431165" progId="Equation.3">
              <p:embed/>
              <p:pic>
                <p:nvPicPr>
                  <p:cNvPr id="1007629" name="" hidden="0"/>
                  <p:cNvPicPr/>
                  <p:nvPr isPhoto="0" userDrawn="0"/>
                </p:nvPicPr>
                <p:blipFill>
                  <a:blip r:embed="rId7"/>
                  <a:stretch/>
                </p:blipFill>
                <p:spPr bwMode="auto">
                  <a:xfrm>
                    <a:off x="4783138" y="2819400"/>
                    <a:ext cx="3217862" cy="11271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pSp>
        <p:nvGrpSpPr>
          <p:cNvPr id="987186" name="Group 50" hidden="0"/>
          <p:cNvGrpSpPr/>
          <p:nvPr isPhoto="0" userDrawn="0"/>
        </p:nvGrpSpPr>
        <p:grpSpPr bwMode="auto">
          <a:xfrm>
            <a:off x="1295400" y="4129088"/>
            <a:ext cx="457200" cy="519112"/>
            <a:chOff x="501" y="2256"/>
            <a:chExt cx="288" cy="327"/>
          </a:xfrm>
        </p:grpSpPr>
        <p:sp>
          <p:nvSpPr>
            <p:cNvPr id="987184" name="Text Box 48" hidden="0"/>
            <p:cNvSpPr txBox="1">
              <a:spLocks noChangeArrowheads="1"/>
            </p:cNvSpPr>
            <p:nvPr isPhoto="0" userDrawn="0"/>
          </p:nvSpPr>
          <p:spPr bwMode="auto">
            <a:xfrm>
              <a:off x="528" y="2256"/>
              <a:ext cx="261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900"/>
                <a:t> </a:t>
              </a:r>
              <a:r>
                <a:rPr lang="en-US" sz="2800"/>
                <a:t>2</a:t>
              </a:r>
              <a:endParaRPr lang="ru-RU" sz="2800"/>
            </a:p>
          </p:txBody>
        </p:sp>
        <p:sp>
          <p:nvSpPr>
            <p:cNvPr id="987185" name="Freeform 49" hidden="0"/>
            <p:cNvSpPr/>
            <p:nvPr isPhoto="0" userDrawn="0"/>
          </p:nvSpPr>
          <p:spPr bwMode="auto">
            <a:xfrm>
              <a:off x="501" y="2282"/>
              <a:ext cx="224" cy="229"/>
            </a:xfrm>
            <a:custGeom>
              <a:avLst/>
              <a:gdLst>
                <a:gd name="T0" fmla="*/ 0 w 224"/>
                <a:gd name="T1" fmla="*/ 52 h 229"/>
                <a:gd name="T2" fmla="*/ 27 w 224"/>
                <a:gd name="T3" fmla="*/ 22 h 229"/>
                <a:gd name="T4" fmla="*/ 60 w 224"/>
                <a:gd name="T5" fmla="*/ 229 h 229"/>
                <a:gd name="T6" fmla="*/ 77 w 224"/>
                <a:gd name="T7" fmla="*/ 0 h 229"/>
                <a:gd name="T8" fmla="*/ 224 w 224"/>
                <a:gd name="T9" fmla="*/ 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29" fill="norm" stroke="1" extrusionOk="0">
                  <a:moveTo>
                    <a:pt x="0" y="52"/>
                  </a:moveTo>
                  <a:lnTo>
                    <a:pt x="27" y="22"/>
                  </a:lnTo>
                  <a:lnTo>
                    <a:pt x="60" y="229"/>
                  </a:lnTo>
                  <a:lnTo>
                    <a:pt x="77" y="0"/>
                  </a:lnTo>
                  <a:lnTo>
                    <a:pt x="224" y="1"/>
                  </a:lnTo>
                </a:path>
              </a:pathLst>
            </a:custGeom>
            <a:noFill/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987187" name="Group 51" hidden="0"/>
          <p:cNvGrpSpPr/>
          <p:nvPr isPhoto="0" userDrawn="0"/>
        </p:nvGrpSpPr>
        <p:grpSpPr bwMode="auto">
          <a:xfrm>
            <a:off x="3352800" y="4129088"/>
            <a:ext cx="457200" cy="519112"/>
            <a:chOff x="501" y="2256"/>
            <a:chExt cx="288" cy="327"/>
          </a:xfrm>
        </p:grpSpPr>
        <p:sp>
          <p:nvSpPr>
            <p:cNvPr id="987188" name="Text Box 52" hidden="0"/>
            <p:cNvSpPr txBox="1">
              <a:spLocks noChangeArrowheads="1"/>
            </p:cNvSpPr>
            <p:nvPr isPhoto="0" userDrawn="0"/>
          </p:nvSpPr>
          <p:spPr bwMode="auto">
            <a:xfrm>
              <a:off x="528" y="2256"/>
              <a:ext cx="261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900"/>
                <a:t> </a:t>
              </a:r>
              <a:r>
                <a:rPr lang="en-US" sz="2800"/>
                <a:t>3</a:t>
              </a:r>
              <a:endParaRPr lang="ru-RU" sz="2800"/>
            </a:p>
          </p:txBody>
        </p:sp>
        <p:sp>
          <p:nvSpPr>
            <p:cNvPr id="987189" name="Freeform 53" hidden="0"/>
            <p:cNvSpPr/>
            <p:nvPr isPhoto="0" userDrawn="0"/>
          </p:nvSpPr>
          <p:spPr bwMode="auto">
            <a:xfrm>
              <a:off x="501" y="2282"/>
              <a:ext cx="224" cy="229"/>
            </a:xfrm>
            <a:custGeom>
              <a:avLst/>
              <a:gdLst>
                <a:gd name="T0" fmla="*/ 0 w 224"/>
                <a:gd name="T1" fmla="*/ 52 h 229"/>
                <a:gd name="T2" fmla="*/ 27 w 224"/>
                <a:gd name="T3" fmla="*/ 22 h 229"/>
                <a:gd name="T4" fmla="*/ 60 w 224"/>
                <a:gd name="T5" fmla="*/ 229 h 229"/>
                <a:gd name="T6" fmla="*/ 77 w 224"/>
                <a:gd name="T7" fmla="*/ 0 h 229"/>
                <a:gd name="T8" fmla="*/ 224 w 224"/>
                <a:gd name="T9" fmla="*/ 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29" fill="norm" stroke="1" extrusionOk="0">
                  <a:moveTo>
                    <a:pt x="0" y="52"/>
                  </a:moveTo>
                  <a:lnTo>
                    <a:pt x="27" y="22"/>
                  </a:lnTo>
                  <a:lnTo>
                    <a:pt x="60" y="229"/>
                  </a:lnTo>
                  <a:lnTo>
                    <a:pt x="77" y="0"/>
                  </a:lnTo>
                  <a:lnTo>
                    <a:pt x="224" y="1"/>
                  </a:lnTo>
                </a:path>
              </a:pathLst>
            </a:custGeom>
            <a:noFill/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987190" name="Group 54" hidden="0"/>
          <p:cNvGrpSpPr/>
          <p:nvPr isPhoto="0" userDrawn="0"/>
        </p:nvGrpSpPr>
        <p:grpSpPr bwMode="auto">
          <a:xfrm>
            <a:off x="3352800" y="4129088"/>
            <a:ext cx="457200" cy="519112"/>
            <a:chOff x="501" y="2256"/>
            <a:chExt cx="288" cy="327"/>
          </a:xfrm>
        </p:grpSpPr>
        <p:sp>
          <p:nvSpPr>
            <p:cNvPr id="987191" name="Text Box 55" hidden="0"/>
            <p:cNvSpPr txBox="1">
              <a:spLocks noChangeArrowheads="1"/>
            </p:cNvSpPr>
            <p:nvPr isPhoto="0" userDrawn="0"/>
          </p:nvSpPr>
          <p:spPr bwMode="auto">
            <a:xfrm>
              <a:off x="528" y="2256"/>
              <a:ext cx="261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900"/>
                <a:t> </a:t>
              </a:r>
              <a:r>
                <a:rPr lang="en-US" sz="2800"/>
                <a:t>3</a:t>
              </a:r>
              <a:endParaRPr lang="ru-RU" sz="2800"/>
            </a:p>
          </p:txBody>
        </p:sp>
        <p:sp>
          <p:nvSpPr>
            <p:cNvPr id="987192" name="Freeform 56" hidden="0"/>
            <p:cNvSpPr/>
            <p:nvPr isPhoto="0" userDrawn="0"/>
          </p:nvSpPr>
          <p:spPr bwMode="auto">
            <a:xfrm>
              <a:off x="501" y="2282"/>
              <a:ext cx="224" cy="229"/>
            </a:xfrm>
            <a:custGeom>
              <a:avLst/>
              <a:gdLst>
                <a:gd name="T0" fmla="*/ 0 w 224"/>
                <a:gd name="T1" fmla="*/ 52 h 229"/>
                <a:gd name="T2" fmla="*/ 27 w 224"/>
                <a:gd name="T3" fmla="*/ 22 h 229"/>
                <a:gd name="T4" fmla="*/ 60 w 224"/>
                <a:gd name="T5" fmla="*/ 229 h 229"/>
                <a:gd name="T6" fmla="*/ 77 w 224"/>
                <a:gd name="T7" fmla="*/ 0 h 229"/>
                <a:gd name="T8" fmla="*/ 224 w 224"/>
                <a:gd name="T9" fmla="*/ 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29" fill="norm" stroke="1" extrusionOk="0">
                  <a:moveTo>
                    <a:pt x="0" y="52"/>
                  </a:moveTo>
                  <a:lnTo>
                    <a:pt x="27" y="22"/>
                  </a:lnTo>
                  <a:lnTo>
                    <a:pt x="60" y="229"/>
                  </a:lnTo>
                  <a:lnTo>
                    <a:pt x="77" y="0"/>
                  </a:lnTo>
                  <a:lnTo>
                    <a:pt x="224" y="1"/>
                  </a:lnTo>
                </a:path>
              </a:pathLst>
            </a:custGeom>
            <a:noFill/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987193" name="Group 57" hidden="0"/>
          <p:cNvGrpSpPr/>
          <p:nvPr isPhoto="0" userDrawn="0"/>
        </p:nvGrpSpPr>
        <p:grpSpPr bwMode="auto">
          <a:xfrm>
            <a:off x="1295400" y="4129088"/>
            <a:ext cx="457200" cy="519112"/>
            <a:chOff x="501" y="2256"/>
            <a:chExt cx="288" cy="327"/>
          </a:xfrm>
        </p:grpSpPr>
        <p:sp>
          <p:nvSpPr>
            <p:cNvPr id="987194" name="Text Box 58" hidden="0"/>
            <p:cNvSpPr txBox="1">
              <a:spLocks noChangeArrowheads="1"/>
            </p:cNvSpPr>
            <p:nvPr isPhoto="0" userDrawn="0"/>
          </p:nvSpPr>
          <p:spPr bwMode="auto">
            <a:xfrm>
              <a:off x="528" y="2256"/>
              <a:ext cx="261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900"/>
                <a:t> </a:t>
              </a:r>
              <a:r>
                <a:rPr lang="en-US" sz="2800"/>
                <a:t>2</a:t>
              </a:r>
              <a:endParaRPr lang="ru-RU" sz="2800"/>
            </a:p>
          </p:txBody>
        </p:sp>
        <p:sp>
          <p:nvSpPr>
            <p:cNvPr id="987195" name="Freeform 59" hidden="0"/>
            <p:cNvSpPr/>
            <p:nvPr isPhoto="0" userDrawn="0"/>
          </p:nvSpPr>
          <p:spPr bwMode="auto">
            <a:xfrm>
              <a:off x="501" y="2282"/>
              <a:ext cx="224" cy="229"/>
            </a:xfrm>
            <a:custGeom>
              <a:avLst/>
              <a:gdLst>
                <a:gd name="T0" fmla="*/ 0 w 224"/>
                <a:gd name="T1" fmla="*/ 52 h 229"/>
                <a:gd name="T2" fmla="*/ 27 w 224"/>
                <a:gd name="T3" fmla="*/ 22 h 229"/>
                <a:gd name="T4" fmla="*/ 60 w 224"/>
                <a:gd name="T5" fmla="*/ 229 h 229"/>
                <a:gd name="T6" fmla="*/ 77 w 224"/>
                <a:gd name="T7" fmla="*/ 0 h 229"/>
                <a:gd name="T8" fmla="*/ 224 w 224"/>
                <a:gd name="T9" fmla="*/ 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29" fill="norm" stroke="1" extrusionOk="0">
                  <a:moveTo>
                    <a:pt x="0" y="52"/>
                  </a:moveTo>
                  <a:lnTo>
                    <a:pt x="27" y="22"/>
                  </a:lnTo>
                  <a:lnTo>
                    <a:pt x="60" y="229"/>
                  </a:lnTo>
                  <a:lnTo>
                    <a:pt x="77" y="0"/>
                  </a:lnTo>
                  <a:lnTo>
                    <a:pt x="224" y="1"/>
                  </a:lnTo>
                </a:path>
              </a:pathLst>
            </a:custGeom>
            <a:noFill/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800600" y="3810000"/>
          <a:ext cx="1957388" cy="1128713"/>
        </p:xfrm>
        <a:graphic>
          <a:graphicData uri="http://schemas.openxmlformats.org/presentationml/2006/ole">
            <p:oleObj name="oleObj" r:id="rId10" imgW="748665" imgH="431165" progId="Equation.3">
              <p:embed/>
              <p:pic>
                <p:nvPicPr>
                  <p:cNvPr id="1007630" name="" hidden="0"/>
                  <p:cNvPicPr/>
                  <p:nvPr isPhoto="0" userDrawn="0"/>
                </p:nvPicPr>
                <p:blipFill>
                  <a:blip r:embed="rId9"/>
                  <a:stretch/>
                </p:blipFill>
                <p:spPr bwMode="auto">
                  <a:xfrm>
                    <a:off x="4800600" y="3810000"/>
                    <a:ext cx="1957388" cy="112871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722812" y="4919663"/>
          <a:ext cx="1760537" cy="665162"/>
        </p:xfrm>
        <a:graphic>
          <a:graphicData uri="http://schemas.openxmlformats.org/presentationml/2006/ole">
            <p:oleObj name="oleObj" r:id="rId12" imgW="672465" imgH="252730" progId="Equation.3">
              <p:embed/>
              <p:pic>
                <p:nvPicPr>
                  <p:cNvPr id="1007631" name="" hidden="0"/>
                  <p:cNvPicPr/>
                  <p:nvPr isPhoto="0" userDrawn="0"/>
                </p:nvPicPr>
                <p:blipFill>
                  <a:blip r:embed="rId11"/>
                  <a:stretch/>
                </p:blipFill>
                <p:spPr bwMode="auto">
                  <a:xfrm>
                    <a:off x="4722812" y="4919663"/>
                    <a:ext cx="1760537" cy="665162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646863" y="4986338"/>
          <a:ext cx="2058987" cy="531812"/>
        </p:xfrm>
        <a:graphic>
          <a:graphicData uri="http://schemas.openxmlformats.org/presentationml/2006/ole">
            <p:oleObj name="oleObj" r:id="rId14" imgW="786765" imgH="202565" progId="Equation.3">
              <p:embed/>
              <p:pic>
                <p:nvPicPr>
                  <p:cNvPr id="1007632" name="" hidden="0"/>
                  <p:cNvPicPr/>
                  <p:nvPr isPhoto="0" userDrawn="0"/>
                </p:nvPicPr>
                <p:blipFill>
                  <a:blip r:embed="rId13"/>
                  <a:stretch/>
                </p:blipFill>
                <p:spPr bwMode="auto">
                  <a:xfrm>
                    <a:off x="6646863" y="4986338"/>
                    <a:ext cx="2058987" cy="531812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2" name="Прямоугольник 1" hidden="0"/>
          <p:cNvSpPr/>
          <p:nvPr isPhoto="0" userDrawn="0"/>
        </p:nvSpPr>
        <p:spPr bwMode="auto">
          <a:xfrm>
            <a:off x="974667" y="139869"/>
            <a:ext cx="357020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6000" b="1" cap="none" spc="0">
                <a:ln/>
                <a:solidFill>
                  <a:srgbClr val="00B0F0"/>
                </a:solidFill>
                <a:latin typeface="Monotype Corsiva"/>
              </a:rPr>
              <a:t>Задача № 2</a:t>
            </a:r>
            <a:endParaRPr lang="ru-RU" sz="6000" b="1" cap="none" spc="0">
              <a:ln/>
              <a:solidFill>
                <a:srgbClr val="00B0F0"/>
              </a:solidFill>
              <a:latin typeface="Monotype Corsiva"/>
            </a:endParaRPr>
          </a:p>
        </p:txBody>
      </p:sp>
      <p:sp>
        <p:nvSpPr>
          <p:cNvPr id="52" name="TextBox 51" hidden="0"/>
          <p:cNvSpPr txBox="1"/>
          <p:nvPr isPhoto="0" userDrawn="0"/>
        </p:nvSpPr>
        <p:spPr bwMode="auto">
          <a:xfrm>
            <a:off x="4801538" y="5984101"/>
            <a:ext cx="16337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Таблица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53" name="Управляющая кнопка: настраиваемая 52" hidden="0">
            <a:hlinkClick r:id="rId15" action="ppaction://hlinksldjump" highlightClick="1"/>
          </p:cNvPr>
          <p:cNvSpPr/>
          <p:nvPr isPhoto="0" userDrawn="0"/>
        </p:nvSpPr>
        <p:spPr bwMode="auto">
          <a:xfrm>
            <a:off x="4447245" y="6003523"/>
            <a:ext cx="2209800" cy="545931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3" name="Управляющая кнопка: домой 2" hidden="0">
            <a:hlinkClick r:id="" action="ppaction://hlinkshowjump?jump=lastslide" highlightClick="1"/>
          </p:cNvPr>
          <p:cNvSpPr/>
          <p:nvPr isPhoto="0" userDrawn="0"/>
        </p:nvSpPr>
        <p:spPr bwMode="auto">
          <a:xfrm>
            <a:off x="7877787" y="6286319"/>
            <a:ext cx="461962" cy="328297"/>
          </a:xfrm>
          <a:prstGeom prst="actionButtonHom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7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87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1.48148E-6 C -0.05972 -0.14444 -0.11944 -0.28889 -0.12499 -0.36666 C -0.13055 -0.44444 -0.08194 -0.45555 -0.03333 -0.46666 " pathEditMode="relative" ptsTypes="aaA">
                                      <p:cBhvr>
                                        <p:cTn id="15" dur="1000" fill="hold"/>
                                        <p:tgtEl>
                                          <p:spTgt spid="987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C 0.00973 -0.15555 0.01945 -0.31111 0.00834 -0.38889 C -0.00277 -0.46666 -0.03472 -0.46666 -0.06666 -0.46666 " pathEditMode="relative" ptsTypes="aaA">
                                      <p:cBhvr>
                                        <p:cTn id="18" dur="1000" fill="hold"/>
                                        <p:tgtEl>
                                          <p:spTgt spid="987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0.13924 -0.19144 L 0.19757 -0.40625 " pathEditMode="relative" rAng="0" ptsTypes="AAA">
                                      <p:cBhvr>
                                        <p:cTn id="22" dur="1000" fill="hold"/>
                                        <p:tgtEl>
                                          <p:spTgt spid="9871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-2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8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8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85123" name="Text Box 35" hidden="0"/>
          <p:cNvSpPr txBox="1">
            <a:spLocks noChangeArrowheads="1"/>
          </p:cNvSpPr>
          <p:nvPr isPhoto="0" userDrawn="0"/>
        </p:nvSpPr>
        <p:spPr bwMode="auto">
          <a:xfrm>
            <a:off x="1905000" y="57912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2</a:t>
            </a:r>
            <a:endParaRPr lang="ru-RU" sz="28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199063" y="3886200"/>
          <a:ext cx="1658937" cy="1028700"/>
        </p:xfrm>
        <a:graphic>
          <a:graphicData uri="http://schemas.openxmlformats.org/presentationml/2006/ole">
            <p:oleObj name="oleObj" r:id="rId4" imgW="633730" imgH="393065" progId="Equation.3">
              <p:embed/>
              <p:pic>
                <p:nvPicPr>
                  <p:cNvPr id="1007633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5199063" y="3886200"/>
                    <a:ext cx="1658937" cy="102870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pSp>
        <p:nvGrpSpPr>
          <p:cNvPr id="985092" name="Group 4" hidden="0"/>
          <p:cNvGrpSpPr/>
          <p:nvPr isPhoto="0" userDrawn="0"/>
        </p:nvGrpSpPr>
        <p:grpSpPr bwMode="auto">
          <a:xfrm>
            <a:off x="762000" y="1219200"/>
            <a:ext cx="1144588" cy="1325563"/>
            <a:chOff x="1270" y="1022"/>
            <a:chExt cx="721" cy="835"/>
          </a:xfrm>
        </p:grpSpPr>
        <p:sp>
          <p:nvSpPr>
            <p:cNvPr id="985093" name="Text Box 5" hidden="0"/>
            <p:cNvSpPr txBox="1">
              <a:spLocks noChangeArrowheads="1"/>
            </p:cNvSpPr>
            <p:nvPr isPhoto="0" userDrawn="0"/>
          </p:nvSpPr>
          <p:spPr bwMode="auto">
            <a:xfrm>
              <a:off x="1344" y="1022"/>
              <a:ext cx="542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AB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85094" name="Freeform 6" hidden="0"/>
            <p:cNvSpPr/>
            <p:nvPr isPhoto="0" userDrawn="0"/>
          </p:nvSpPr>
          <p:spPr bwMode="auto">
            <a:xfrm>
              <a:off x="1318" y="1440"/>
              <a:ext cx="664" cy="1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5095" name="Text Box 7" hidden="0"/>
            <p:cNvSpPr txBox="1">
              <a:spLocks noChangeArrowheads="1"/>
            </p:cNvSpPr>
            <p:nvPr isPhoto="0" userDrawn="0"/>
          </p:nvSpPr>
          <p:spPr bwMode="auto">
            <a:xfrm>
              <a:off x="1270" y="1415"/>
              <a:ext cx="721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sinC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85096" name="Group 8" hidden="0"/>
          <p:cNvGrpSpPr/>
          <p:nvPr isPhoto="0" userDrawn="0"/>
        </p:nvGrpSpPr>
        <p:grpSpPr bwMode="auto">
          <a:xfrm>
            <a:off x="1905000" y="1219200"/>
            <a:ext cx="1677988" cy="1325563"/>
            <a:chOff x="1200" y="768"/>
            <a:chExt cx="1057" cy="835"/>
          </a:xfrm>
        </p:grpSpPr>
        <p:grpSp>
          <p:nvGrpSpPr>
            <p:cNvPr id="985097" name="Group 9" hidden="0"/>
            <p:cNvGrpSpPr/>
            <p:nvPr isPhoto="0" userDrawn="0"/>
          </p:nvGrpSpPr>
          <p:grpSpPr bwMode="auto">
            <a:xfrm>
              <a:off x="1536" y="768"/>
              <a:ext cx="721" cy="835"/>
              <a:chOff x="2326" y="1022"/>
              <a:chExt cx="721" cy="835"/>
            </a:xfrm>
          </p:grpSpPr>
          <p:sp>
            <p:nvSpPr>
              <p:cNvPr id="985098" name="Text Box 10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400" y="1022"/>
                <a:ext cx="542" cy="44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000" i="1">
                    <a:solidFill>
                      <a:srgbClr val="FF0000"/>
                    </a:solidFill>
                    <a:latin typeface="Times New Roman"/>
                  </a:rPr>
                  <a:t>AC</a:t>
                </a:r>
                <a:endParaRPr lang="ru-RU" sz="40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  <p:sp>
            <p:nvSpPr>
              <p:cNvPr id="985099" name="Freeform 11" hidden="0"/>
              <p:cNvSpPr/>
              <p:nvPr isPhoto="0" userDrawn="0"/>
            </p:nvSpPr>
            <p:spPr bwMode="auto">
              <a:xfrm>
                <a:off x="2374" y="1440"/>
                <a:ext cx="664" cy="1"/>
              </a:xfrm>
              <a:custGeom>
                <a:avLst/>
                <a:gdLst>
                  <a:gd name="T0" fmla="*/ 0 w 664"/>
                  <a:gd name="T1" fmla="*/ 0 h 1"/>
                  <a:gd name="T2" fmla="*/ 664 w 664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64" h="1" fill="norm" stroke="1" extrusionOk="0">
                    <a:moveTo>
                      <a:pt x="0" y="0"/>
                    </a:moveTo>
                    <a:lnTo>
                      <a:pt x="664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85100" name="Text Box 12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326" y="1415"/>
                <a:ext cx="721" cy="44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000" i="1">
                    <a:solidFill>
                      <a:srgbClr val="FF0000"/>
                    </a:solidFill>
                    <a:latin typeface="Times New Roman"/>
                  </a:rPr>
                  <a:t>sinB</a:t>
                </a:r>
                <a:endParaRPr lang="ru-RU" sz="40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</p:grpSp>
        <p:sp>
          <p:nvSpPr>
            <p:cNvPr id="985101" name="Text Box 13" hidden="0"/>
            <p:cNvSpPr txBox="1">
              <a:spLocks noChangeArrowheads="1"/>
            </p:cNvSpPr>
            <p:nvPr isPhoto="0" userDrawn="0"/>
          </p:nvSpPr>
          <p:spPr bwMode="auto">
            <a:xfrm>
              <a:off x="1200" y="960"/>
              <a:ext cx="298" cy="4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40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985102" name="Group 14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85103" name="Freeform 15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5104" name="Freeform 16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5105" name="Freeform 17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5106" name="Freeform 18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5107" name="Freeform 19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5108" name="Freeform 20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5109" name="Freeform 21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5110" name="Freeform 22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85112" name="Freeform 24" hidden="0"/>
          <p:cNvSpPr/>
          <p:nvPr isPhoto="0" userDrawn="0"/>
        </p:nvSpPr>
        <p:spPr bwMode="auto">
          <a:xfrm>
            <a:off x="457200" y="3060700"/>
            <a:ext cx="4318000" cy="2781300"/>
          </a:xfrm>
          <a:custGeom>
            <a:avLst/>
            <a:gdLst>
              <a:gd name="T0" fmla="*/ 0 w 2720"/>
              <a:gd name="T1" fmla="*/ 1740 h 1752"/>
              <a:gd name="T2" fmla="*/ 1808 w 2720"/>
              <a:gd name="T3" fmla="*/ 1752 h 1752"/>
              <a:gd name="T4" fmla="*/ 2720 w 2720"/>
              <a:gd name="T5" fmla="*/ 0 h 1752"/>
              <a:gd name="T6" fmla="*/ 0 w 2720"/>
              <a:gd name="T7" fmla="*/ 1740 h 1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20" h="1752" fill="norm" stroke="1" extrusionOk="0">
                <a:moveTo>
                  <a:pt x="0" y="1740"/>
                </a:moveTo>
                <a:lnTo>
                  <a:pt x="1808" y="1752"/>
                </a:lnTo>
                <a:lnTo>
                  <a:pt x="2720" y="0"/>
                </a:lnTo>
                <a:lnTo>
                  <a:pt x="0" y="174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85113" name="Text Box 25" hidden="0"/>
          <p:cNvSpPr txBox="1">
            <a:spLocks noChangeArrowheads="1"/>
          </p:cNvSpPr>
          <p:nvPr isPhoto="0" userDrawn="0"/>
        </p:nvSpPr>
        <p:spPr bwMode="auto">
          <a:xfrm>
            <a:off x="3255963" y="5745163"/>
            <a:ext cx="477837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C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5114" name="Text Box 26" hidden="0"/>
          <p:cNvSpPr txBox="1">
            <a:spLocks noChangeArrowheads="1"/>
          </p:cNvSpPr>
          <p:nvPr isPhoto="0" userDrawn="0"/>
        </p:nvSpPr>
        <p:spPr bwMode="auto">
          <a:xfrm>
            <a:off x="304800" y="5715000"/>
            <a:ext cx="477838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A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5115" name="Text Box 27" hidden="0"/>
          <p:cNvSpPr txBox="1">
            <a:spLocks noChangeArrowheads="1"/>
          </p:cNvSpPr>
          <p:nvPr isPhoto="0" userDrawn="0"/>
        </p:nvSpPr>
        <p:spPr bwMode="auto">
          <a:xfrm>
            <a:off x="4419600" y="2590800"/>
            <a:ext cx="455613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B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85117" name="Freeform 29" hidden="0"/>
          <p:cNvSpPr/>
          <p:nvPr isPhoto="0" userDrawn="0"/>
        </p:nvSpPr>
        <p:spPr bwMode="auto">
          <a:xfrm>
            <a:off x="1016000" y="5461000"/>
            <a:ext cx="117475" cy="339725"/>
          </a:xfrm>
          <a:custGeom>
            <a:avLst/>
            <a:gdLst>
              <a:gd name="T0" fmla="*/ 61 w 74"/>
              <a:gd name="T1" fmla="*/ 214 h 214"/>
              <a:gd name="T2" fmla="*/ 64 w 74"/>
              <a:gd name="T3" fmla="*/ 104 h 214"/>
              <a:gd name="T4" fmla="*/ 0 w 74"/>
              <a:gd name="T5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214" fill="norm" stroke="1" extrusionOk="0">
                <a:moveTo>
                  <a:pt x="61" y="214"/>
                </a:moveTo>
                <a:cubicBezTo>
                  <a:pt x="62" y="196"/>
                  <a:pt x="74" y="140"/>
                  <a:pt x="64" y="104"/>
                </a:cubicBezTo>
                <a:cubicBezTo>
                  <a:pt x="54" y="68"/>
                  <a:pt x="13" y="22"/>
                  <a:pt x="0" y="0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5124" name="Rectangle 36" hidden="0"/>
          <p:cNvSpPr>
            <a:spLocks noChangeArrowheads="1"/>
          </p:cNvSpPr>
          <p:nvPr isPhoto="0" userDrawn="0"/>
        </p:nvSpPr>
        <p:spPr bwMode="auto">
          <a:xfrm>
            <a:off x="1066800" y="5257800"/>
            <a:ext cx="5334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486400" y="609600"/>
          <a:ext cx="2820988" cy="1228725"/>
        </p:xfrm>
        <a:graphic>
          <a:graphicData uri="http://schemas.openxmlformats.org/presentationml/2006/ole">
            <p:oleObj name="oleObj" r:id="rId6" imgW="1078865" imgH="469265" progId="Equation.3">
              <p:embed/>
              <p:pic>
                <p:nvPicPr>
                  <p:cNvPr id="1007634" name="" hidden="0"/>
                  <p:cNvPicPr/>
                  <p:nvPr isPhoto="0" userDrawn="0"/>
                </p:nvPicPr>
                <p:blipFill>
                  <a:blip r:embed="rId5"/>
                  <a:stretch/>
                </p:blipFill>
                <p:spPr bwMode="auto">
                  <a:xfrm>
                    <a:off x="5486400" y="609600"/>
                    <a:ext cx="2820988" cy="12287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953000" y="1905000"/>
          <a:ext cx="3948113" cy="630238"/>
        </p:xfrm>
        <a:graphic>
          <a:graphicData uri="http://schemas.openxmlformats.org/presentationml/2006/ole">
            <p:oleObj name="oleObj" r:id="rId8" imgW="1510665" imgH="240665" progId="Equation.3">
              <p:embed/>
              <p:pic>
                <p:nvPicPr>
                  <p:cNvPr id="1007635" name="" hidden="0"/>
                  <p:cNvPicPr/>
                  <p:nvPr isPhoto="0" userDrawn="0"/>
                </p:nvPicPr>
                <p:blipFill>
                  <a:blip r:embed="rId7"/>
                  <a:stretch/>
                </p:blipFill>
                <p:spPr bwMode="auto">
                  <a:xfrm>
                    <a:off x="4953000" y="1905000"/>
                    <a:ext cx="3948113" cy="630238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85129" name="Freeform 41" hidden="0"/>
          <p:cNvSpPr/>
          <p:nvPr isPhoto="0" userDrawn="0"/>
        </p:nvSpPr>
        <p:spPr bwMode="auto">
          <a:xfrm>
            <a:off x="6711950" y="912813"/>
            <a:ext cx="825500" cy="660400"/>
          </a:xfrm>
          <a:custGeom>
            <a:avLst/>
            <a:gdLst>
              <a:gd name="T0" fmla="*/ 0 w 520"/>
              <a:gd name="T1" fmla="*/ 416 h 416"/>
              <a:gd name="T2" fmla="*/ 520 w 520"/>
              <a:gd name="T3" fmla="*/ 0 h 41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20" h="416" fill="norm" stroke="1" extrusionOk="0">
                <a:moveTo>
                  <a:pt x="0" y="416"/>
                </a:moveTo>
                <a:lnTo>
                  <a:pt x="520" y="0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stealth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85130" name="Freeform 42" hidden="0"/>
          <p:cNvSpPr/>
          <p:nvPr isPhoto="0" userDrawn="0"/>
        </p:nvSpPr>
        <p:spPr bwMode="auto">
          <a:xfrm flipH="1" flipV="1">
            <a:off x="6661150" y="950913"/>
            <a:ext cx="723900" cy="635000"/>
          </a:xfrm>
          <a:custGeom>
            <a:avLst/>
            <a:gdLst>
              <a:gd name="T0" fmla="*/ 0 w 456"/>
              <a:gd name="T1" fmla="*/ 0 h 400"/>
              <a:gd name="T2" fmla="*/ 456 w 456"/>
              <a:gd name="T3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6" h="400" fill="norm" stroke="1" extrusionOk="0">
                <a:moveTo>
                  <a:pt x="0" y="0"/>
                </a:moveTo>
                <a:lnTo>
                  <a:pt x="456" y="400"/>
                </a:lnTo>
              </a:path>
            </a:pathLst>
          </a:custGeom>
          <a:noFill/>
          <a:ln w="28575" cap="flat" cmpd="sng">
            <a:solidFill>
              <a:srgbClr val="007CD0"/>
            </a:solidFill>
            <a:prstDash val="solid"/>
            <a:round/>
            <a:headEnd type="none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181600" y="2743200"/>
          <a:ext cx="3217863" cy="1193800"/>
        </p:xfrm>
        <a:graphic>
          <a:graphicData uri="http://schemas.openxmlformats.org/presentationml/2006/ole">
            <p:oleObj name="oleObj" r:id="rId10" imgW="1230630" imgH="457200" progId="Equation.3">
              <p:embed/>
              <p:pic>
                <p:nvPicPr>
                  <p:cNvPr id="1007636" name="" hidden="0"/>
                  <p:cNvPicPr/>
                  <p:nvPr isPhoto="0" userDrawn="0"/>
                </p:nvPicPr>
                <p:blipFill>
                  <a:blip r:embed="rId9"/>
                  <a:stretch/>
                </p:blipFill>
                <p:spPr bwMode="auto">
                  <a:xfrm>
                    <a:off x="5181600" y="2743200"/>
                    <a:ext cx="3217863" cy="119380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85122" name="Text Box 34" hidden="0"/>
          <p:cNvSpPr txBox="1">
            <a:spLocks noChangeArrowheads="1"/>
          </p:cNvSpPr>
          <p:nvPr isPhoto="0" userDrawn="0"/>
        </p:nvSpPr>
        <p:spPr bwMode="auto">
          <a:xfrm>
            <a:off x="1905000" y="57912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2</a:t>
            </a:r>
            <a:endParaRPr lang="ru-RU" sz="2800"/>
          </a:p>
        </p:txBody>
      </p:sp>
      <p:grpSp>
        <p:nvGrpSpPr>
          <p:cNvPr id="985137" name="Group 49" hidden="0"/>
          <p:cNvGrpSpPr/>
          <p:nvPr isPhoto="0" userDrawn="0"/>
        </p:nvGrpSpPr>
        <p:grpSpPr bwMode="auto">
          <a:xfrm>
            <a:off x="2133600" y="3886200"/>
            <a:ext cx="708025" cy="519113"/>
            <a:chOff x="2400" y="3792"/>
            <a:chExt cx="446" cy="327"/>
          </a:xfrm>
        </p:grpSpPr>
        <p:sp>
          <p:nvSpPr>
            <p:cNvPr id="985135" name="Text Box 47" hidden="0"/>
            <p:cNvSpPr txBox="1">
              <a:spLocks noChangeArrowheads="1"/>
            </p:cNvSpPr>
            <p:nvPr isPhoto="0" userDrawn="0"/>
          </p:nvSpPr>
          <p:spPr bwMode="auto">
            <a:xfrm>
              <a:off x="2400" y="3792"/>
              <a:ext cx="446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2800"/>
                <a:t>2</a:t>
              </a:r>
              <a:r>
                <a:rPr lang="en-US" sz="900"/>
                <a:t>    </a:t>
              </a:r>
              <a:r>
                <a:rPr lang="en-US" sz="2800"/>
                <a:t>2</a:t>
              </a:r>
              <a:endParaRPr lang="ru-RU" sz="2800"/>
            </a:p>
          </p:txBody>
        </p:sp>
        <p:sp>
          <p:nvSpPr>
            <p:cNvPr id="985136" name="Freeform 48" hidden="0"/>
            <p:cNvSpPr/>
            <p:nvPr isPhoto="0" userDrawn="0"/>
          </p:nvSpPr>
          <p:spPr bwMode="auto">
            <a:xfrm>
              <a:off x="2565" y="3818"/>
              <a:ext cx="224" cy="229"/>
            </a:xfrm>
            <a:custGeom>
              <a:avLst/>
              <a:gdLst>
                <a:gd name="T0" fmla="*/ 0 w 224"/>
                <a:gd name="T1" fmla="*/ 52 h 229"/>
                <a:gd name="T2" fmla="*/ 27 w 224"/>
                <a:gd name="T3" fmla="*/ 22 h 229"/>
                <a:gd name="T4" fmla="*/ 60 w 224"/>
                <a:gd name="T5" fmla="*/ 229 h 229"/>
                <a:gd name="T6" fmla="*/ 77 w 224"/>
                <a:gd name="T7" fmla="*/ 0 h 229"/>
                <a:gd name="T8" fmla="*/ 224 w 224"/>
                <a:gd name="T9" fmla="*/ 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29" fill="norm" stroke="1" extrusionOk="0">
                  <a:moveTo>
                    <a:pt x="0" y="52"/>
                  </a:moveTo>
                  <a:lnTo>
                    <a:pt x="27" y="22"/>
                  </a:lnTo>
                  <a:lnTo>
                    <a:pt x="60" y="229"/>
                  </a:lnTo>
                  <a:lnTo>
                    <a:pt x="77" y="0"/>
                  </a:lnTo>
                  <a:lnTo>
                    <a:pt x="224" y="1"/>
                  </a:lnTo>
                </a:path>
              </a:pathLst>
            </a:custGeom>
            <a:noFill/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985138" name="Group 50" hidden="0"/>
          <p:cNvGrpSpPr/>
          <p:nvPr isPhoto="0" userDrawn="0"/>
        </p:nvGrpSpPr>
        <p:grpSpPr bwMode="auto">
          <a:xfrm>
            <a:off x="2133600" y="3886200"/>
            <a:ext cx="708025" cy="519113"/>
            <a:chOff x="2400" y="3792"/>
            <a:chExt cx="446" cy="327"/>
          </a:xfrm>
        </p:grpSpPr>
        <p:sp>
          <p:nvSpPr>
            <p:cNvPr id="985139" name="Text Box 51" hidden="0"/>
            <p:cNvSpPr txBox="1">
              <a:spLocks noChangeArrowheads="1"/>
            </p:cNvSpPr>
            <p:nvPr isPhoto="0" userDrawn="0"/>
          </p:nvSpPr>
          <p:spPr bwMode="auto">
            <a:xfrm>
              <a:off x="2400" y="3792"/>
              <a:ext cx="446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2800"/>
                <a:t>2</a:t>
              </a:r>
              <a:r>
                <a:rPr lang="en-US" sz="900"/>
                <a:t>    </a:t>
              </a:r>
              <a:r>
                <a:rPr lang="en-US" sz="2800"/>
                <a:t>2</a:t>
              </a:r>
              <a:endParaRPr lang="ru-RU" sz="2800"/>
            </a:p>
          </p:txBody>
        </p:sp>
        <p:sp>
          <p:nvSpPr>
            <p:cNvPr id="985140" name="Freeform 52" hidden="0"/>
            <p:cNvSpPr/>
            <p:nvPr isPhoto="0" userDrawn="0"/>
          </p:nvSpPr>
          <p:spPr bwMode="auto">
            <a:xfrm>
              <a:off x="2565" y="3818"/>
              <a:ext cx="224" cy="229"/>
            </a:xfrm>
            <a:custGeom>
              <a:avLst/>
              <a:gdLst>
                <a:gd name="T0" fmla="*/ 0 w 224"/>
                <a:gd name="T1" fmla="*/ 52 h 229"/>
                <a:gd name="T2" fmla="*/ 27 w 224"/>
                <a:gd name="T3" fmla="*/ 22 h 229"/>
                <a:gd name="T4" fmla="*/ 60 w 224"/>
                <a:gd name="T5" fmla="*/ 229 h 229"/>
                <a:gd name="T6" fmla="*/ 77 w 224"/>
                <a:gd name="T7" fmla="*/ 0 h 229"/>
                <a:gd name="T8" fmla="*/ 224 w 224"/>
                <a:gd name="T9" fmla="*/ 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29" fill="norm" stroke="1" extrusionOk="0">
                  <a:moveTo>
                    <a:pt x="0" y="52"/>
                  </a:moveTo>
                  <a:lnTo>
                    <a:pt x="27" y="22"/>
                  </a:lnTo>
                  <a:lnTo>
                    <a:pt x="60" y="229"/>
                  </a:lnTo>
                  <a:lnTo>
                    <a:pt x="77" y="0"/>
                  </a:lnTo>
                  <a:lnTo>
                    <a:pt x="224" y="1"/>
                  </a:lnTo>
                </a:path>
              </a:pathLst>
            </a:custGeom>
            <a:noFill/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85126" name="Text Box 38" hidden="0"/>
          <p:cNvSpPr txBox="1">
            <a:spLocks noChangeArrowheads="1"/>
          </p:cNvSpPr>
          <p:nvPr isPhoto="0" userDrawn="0"/>
        </p:nvSpPr>
        <p:spPr bwMode="auto">
          <a:xfrm>
            <a:off x="2570163" y="5364163"/>
            <a:ext cx="914400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13</a:t>
            </a:r>
            <a:r>
              <a:rPr lang="ru-RU" sz="2800"/>
              <a:t>5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985125" name="Text Box 37" hidden="0"/>
          <p:cNvSpPr txBox="1">
            <a:spLocks noChangeArrowheads="1"/>
          </p:cNvSpPr>
          <p:nvPr isPhoto="0" userDrawn="0"/>
        </p:nvSpPr>
        <p:spPr bwMode="auto">
          <a:xfrm>
            <a:off x="2570163" y="5364163"/>
            <a:ext cx="914400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13</a:t>
            </a:r>
            <a:r>
              <a:rPr lang="ru-RU" sz="2800"/>
              <a:t>5</a:t>
            </a:r>
            <a:r>
              <a:rPr lang="en-US" sz="2800" baseline="30000"/>
              <a:t>0</a:t>
            </a:r>
            <a:endParaRPr lang="ru-RU" sz="28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346575" y="5106988"/>
          <a:ext cx="1593850" cy="531812"/>
        </p:xfrm>
        <a:graphic>
          <a:graphicData uri="http://schemas.openxmlformats.org/presentationml/2006/ole">
            <p:oleObj name="oleObj" r:id="rId12" imgW="608965" imgH="202565" progId="Equation.3">
              <p:embed/>
              <p:pic>
                <p:nvPicPr>
                  <p:cNvPr id="1007637" name="" hidden="0"/>
                  <p:cNvPicPr/>
                  <p:nvPr isPhoto="0" userDrawn="0"/>
                </p:nvPicPr>
                <p:blipFill>
                  <a:blip r:embed="rId11"/>
                  <a:stretch/>
                </p:blipFill>
                <p:spPr bwMode="auto">
                  <a:xfrm>
                    <a:off x="4346575" y="5106988"/>
                    <a:ext cx="1593850" cy="531812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205538" y="5106988"/>
          <a:ext cx="2025650" cy="531812"/>
        </p:xfrm>
        <a:graphic>
          <a:graphicData uri="http://schemas.openxmlformats.org/presentationml/2006/ole">
            <p:oleObj name="oleObj" r:id="rId14" imgW="774065" imgH="202565" progId="Equation.3">
              <p:embed/>
              <p:pic>
                <p:nvPicPr>
                  <p:cNvPr id="1007638" name="" hidden="0"/>
                  <p:cNvPicPr/>
                  <p:nvPr isPhoto="0" userDrawn="0"/>
                </p:nvPicPr>
                <p:blipFill>
                  <a:blip r:embed="rId13"/>
                  <a:stretch/>
                </p:blipFill>
                <p:spPr bwMode="auto">
                  <a:xfrm>
                    <a:off x="6205538" y="5106988"/>
                    <a:ext cx="2025650" cy="531812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85148" name="Rectangle 60" hidden="0"/>
          <p:cNvSpPr>
            <a:spLocks noChangeArrowheads="1"/>
          </p:cNvSpPr>
          <p:nvPr isPhoto="0" userDrawn="0"/>
        </p:nvSpPr>
        <p:spPr bwMode="auto">
          <a:xfrm>
            <a:off x="228600" y="3276600"/>
            <a:ext cx="2286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>
                <a:solidFill>
                  <a:schemeClr val="tx2"/>
                </a:solidFill>
              </a:rPr>
              <a:t>Найти угол А</a:t>
            </a:r>
            <a:endParaRPr/>
          </a:p>
        </p:txBody>
      </p:sp>
      <p:sp>
        <p:nvSpPr>
          <p:cNvPr id="47" name="Прямоугольник 46" hidden="0"/>
          <p:cNvSpPr/>
          <p:nvPr isPhoto="0" userDrawn="0"/>
        </p:nvSpPr>
        <p:spPr bwMode="auto">
          <a:xfrm>
            <a:off x="974667" y="139869"/>
            <a:ext cx="357020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6000" b="1" cap="none" spc="0">
                <a:ln/>
                <a:solidFill>
                  <a:srgbClr val="00B0F0"/>
                </a:solidFill>
                <a:latin typeface="Monotype Corsiva"/>
              </a:rPr>
              <a:t>Задача № 3</a:t>
            </a:r>
            <a:endParaRPr lang="ru-RU" sz="6000" b="1" cap="none" spc="0">
              <a:ln/>
              <a:solidFill>
                <a:srgbClr val="00B0F0"/>
              </a:solidFill>
              <a:latin typeface="Monotype Corsiva"/>
            </a:endParaRPr>
          </a:p>
        </p:txBody>
      </p:sp>
      <p:sp>
        <p:nvSpPr>
          <p:cNvPr id="48" name="TextBox 47" hidden="0"/>
          <p:cNvSpPr txBox="1"/>
          <p:nvPr isPhoto="0" userDrawn="0"/>
        </p:nvSpPr>
        <p:spPr bwMode="auto">
          <a:xfrm>
            <a:off x="5542116" y="6044243"/>
            <a:ext cx="16337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Таблица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49" name="Управляющая кнопка: настраиваемая 48" hidden="0">
            <a:hlinkClick r:id="rId15" action="ppaction://hlinksldjump" highlightClick="1"/>
          </p:cNvPr>
          <p:cNvSpPr/>
          <p:nvPr isPhoto="0" userDrawn="0"/>
        </p:nvSpPr>
        <p:spPr bwMode="auto">
          <a:xfrm>
            <a:off x="5206864" y="6057900"/>
            <a:ext cx="2209800" cy="545931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50" name="Управляющая кнопка: домой 49" hidden="0">
            <a:hlinkClick r:id="" action="ppaction://hlinkshowjump?jump=lastslide" highlightClick="1"/>
          </p:cNvPr>
          <p:cNvSpPr/>
          <p:nvPr isPhoto="0" userDrawn="0"/>
        </p:nvSpPr>
        <p:spPr bwMode="auto">
          <a:xfrm>
            <a:off x="8057741" y="6290147"/>
            <a:ext cx="461962" cy="328297"/>
          </a:xfrm>
          <a:prstGeom prst="actionButtonHom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5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85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09167 -0.42222 L -0.13177 -0.43033 " pathEditMode="relative" rAng="0" ptsTypes="AAA">
                                      <p:cBhvr>
                                        <p:cTn id="16" dur="1000" fill="hold"/>
                                        <p:tgtEl>
                                          <p:spTgt spid="985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97" y="-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14775 -0.44213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98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-2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0.10416 -0.7044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98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-3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8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98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04568" name="Freeform 24" hidden="0"/>
          <p:cNvSpPr/>
          <p:nvPr isPhoto="0" userDrawn="0"/>
        </p:nvSpPr>
        <p:spPr bwMode="auto">
          <a:xfrm>
            <a:off x="969963" y="3205163"/>
            <a:ext cx="4318000" cy="2819400"/>
          </a:xfrm>
          <a:custGeom>
            <a:avLst/>
            <a:gdLst>
              <a:gd name="T0" fmla="*/ 0 w 2720"/>
              <a:gd name="T1" fmla="*/ 1764 h 1776"/>
              <a:gd name="T2" fmla="*/ 1808 w 2720"/>
              <a:gd name="T3" fmla="*/ 1776 h 1776"/>
              <a:gd name="T4" fmla="*/ 2720 w 2720"/>
              <a:gd name="T5" fmla="*/ 24 h 1776"/>
              <a:gd name="T6" fmla="*/ 888 w 2720"/>
              <a:gd name="T7" fmla="*/ 0 h 1776"/>
              <a:gd name="T8" fmla="*/ 0 w 2720"/>
              <a:gd name="T9" fmla="*/ 1764 h 17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0" h="1776" fill="norm" stroke="1" extrusionOk="0">
                <a:moveTo>
                  <a:pt x="0" y="1764"/>
                </a:moveTo>
                <a:lnTo>
                  <a:pt x="1808" y="1776"/>
                </a:lnTo>
                <a:lnTo>
                  <a:pt x="2720" y="24"/>
                </a:lnTo>
                <a:lnTo>
                  <a:pt x="888" y="0"/>
                </a:lnTo>
                <a:lnTo>
                  <a:pt x="0" y="176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04616" name="Freeform 72" hidden="0"/>
          <p:cNvSpPr/>
          <p:nvPr isPhoto="0" userDrawn="0"/>
        </p:nvSpPr>
        <p:spPr bwMode="auto">
          <a:xfrm>
            <a:off x="1009650" y="3238500"/>
            <a:ext cx="4286250" cy="2771775"/>
          </a:xfrm>
          <a:custGeom>
            <a:avLst/>
            <a:gdLst>
              <a:gd name="T0" fmla="*/ 0 w 2700"/>
              <a:gd name="T1" fmla="*/ 1734 h 1746"/>
              <a:gd name="T2" fmla="*/ 1776 w 2700"/>
              <a:gd name="T3" fmla="*/ 1746 h 1746"/>
              <a:gd name="T4" fmla="*/ 2700 w 2700"/>
              <a:gd name="T5" fmla="*/ 0 h 1746"/>
              <a:gd name="T6" fmla="*/ 0 w 2700"/>
              <a:gd name="T7" fmla="*/ 1734 h 1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00" h="1746" fill="norm" stroke="1" extrusionOk="0">
                <a:moveTo>
                  <a:pt x="0" y="1734"/>
                </a:moveTo>
                <a:lnTo>
                  <a:pt x="1776" y="1746"/>
                </a:lnTo>
                <a:lnTo>
                  <a:pt x="2700" y="0"/>
                </a:lnTo>
                <a:lnTo>
                  <a:pt x="0" y="1734"/>
                </a:lnTo>
                <a:close/>
              </a:path>
            </a:pathLst>
          </a:custGeom>
          <a:solidFill>
            <a:srgbClr val="FF7C80">
              <a:alpha val="53999"/>
            </a:srgbClr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4591" name="Text Box 47" hidden="0"/>
          <p:cNvSpPr txBox="1">
            <a:spLocks noChangeArrowheads="1"/>
          </p:cNvSpPr>
          <p:nvPr isPhoto="0" userDrawn="0"/>
        </p:nvSpPr>
        <p:spPr bwMode="auto">
          <a:xfrm>
            <a:off x="3048000" y="5541963"/>
            <a:ext cx="914400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120</a:t>
            </a:r>
            <a:r>
              <a:rPr lang="en-US" sz="2800" baseline="30000"/>
              <a:t>0</a:t>
            </a:r>
            <a:endParaRPr lang="ru-RU" sz="2800"/>
          </a:p>
        </p:txBody>
      </p:sp>
      <p:grpSp>
        <p:nvGrpSpPr>
          <p:cNvPr id="1004548" name="Group 4" hidden="0"/>
          <p:cNvGrpSpPr/>
          <p:nvPr isPhoto="0" userDrawn="0"/>
        </p:nvGrpSpPr>
        <p:grpSpPr bwMode="auto">
          <a:xfrm>
            <a:off x="1763920" y="1812128"/>
            <a:ext cx="1130300" cy="1208088"/>
            <a:chOff x="1270" y="1022"/>
            <a:chExt cx="711" cy="761"/>
          </a:xfrm>
        </p:grpSpPr>
        <p:sp>
          <p:nvSpPr>
            <p:cNvPr id="1004549" name="Text Box 5" hidden="0"/>
            <p:cNvSpPr txBox="1">
              <a:spLocks noChangeArrowheads="1"/>
            </p:cNvSpPr>
            <p:nvPr isPhoto="0" userDrawn="0"/>
          </p:nvSpPr>
          <p:spPr bwMode="auto">
            <a:xfrm>
              <a:off x="1344" y="1022"/>
              <a:ext cx="462" cy="36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 i="1">
                  <a:solidFill>
                    <a:srgbClr val="FF0000"/>
                  </a:solidFill>
                  <a:latin typeface="Times New Roman"/>
                </a:rPr>
                <a:t>AC</a:t>
              </a:r>
              <a:endParaRPr lang="ru-RU" sz="32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1004550" name="Freeform 6" hidden="0"/>
            <p:cNvSpPr/>
            <p:nvPr isPhoto="0" userDrawn="0"/>
          </p:nvSpPr>
          <p:spPr bwMode="auto">
            <a:xfrm>
              <a:off x="1318" y="1440"/>
              <a:ext cx="664" cy="233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1004551" name="Text Box 7" hidden="0"/>
            <p:cNvSpPr txBox="1">
              <a:spLocks noChangeArrowheads="1"/>
            </p:cNvSpPr>
            <p:nvPr isPhoto="0" userDrawn="0"/>
          </p:nvSpPr>
          <p:spPr bwMode="auto">
            <a:xfrm>
              <a:off x="1270" y="1415"/>
              <a:ext cx="618" cy="36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 i="1">
                  <a:solidFill>
                    <a:srgbClr val="FF0000"/>
                  </a:solidFill>
                  <a:latin typeface="Times New Roman"/>
                </a:rPr>
                <a:t>sinD</a:t>
              </a:r>
              <a:endParaRPr lang="ru-RU" sz="32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1004552" name="Group 8" hidden="0"/>
          <p:cNvGrpSpPr/>
          <p:nvPr isPhoto="0" userDrawn="0"/>
        </p:nvGrpSpPr>
        <p:grpSpPr bwMode="auto">
          <a:xfrm>
            <a:off x="2895327" y="1858962"/>
            <a:ext cx="1663700" cy="1208088"/>
            <a:chOff x="1200" y="768"/>
            <a:chExt cx="1048" cy="761"/>
          </a:xfrm>
        </p:grpSpPr>
        <p:grpSp>
          <p:nvGrpSpPr>
            <p:cNvPr id="1004553" name="Group 9" hidden="0"/>
            <p:cNvGrpSpPr/>
            <p:nvPr isPhoto="0" userDrawn="0"/>
          </p:nvGrpSpPr>
          <p:grpSpPr bwMode="auto">
            <a:xfrm>
              <a:off x="1536" y="768"/>
              <a:ext cx="711" cy="761"/>
              <a:chOff x="2326" y="1022"/>
              <a:chExt cx="711" cy="761"/>
            </a:xfrm>
          </p:grpSpPr>
          <p:sp>
            <p:nvSpPr>
              <p:cNvPr id="1004554" name="Text Box 10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400" y="1022"/>
                <a:ext cx="476" cy="36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3200" i="1">
                    <a:solidFill>
                      <a:srgbClr val="FF0000"/>
                    </a:solidFill>
                    <a:latin typeface="Times New Roman"/>
                  </a:rPr>
                  <a:t>AD</a:t>
                </a:r>
                <a:endParaRPr lang="ru-RU" sz="32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  <p:sp>
            <p:nvSpPr>
              <p:cNvPr id="1004555" name="Freeform 11" hidden="0"/>
              <p:cNvSpPr/>
              <p:nvPr isPhoto="0" userDrawn="0"/>
            </p:nvSpPr>
            <p:spPr bwMode="auto">
              <a:xfrm>
                <a:off x="2374" y="1440"/>
                <a:ext cx="664" cy="233"/>
              </a:xfrm>
              <a:custGeom>
                <a:avLst/>
                <a:gdLst>
                  <a:gd name="T0" fmla="*/ 0 w 664"/>
                  <a:gd name="T1" fmla="*/ 0 h 1"/>
                  <a:gd name="T2" fmla="*/ 664 w 664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64" h="1" fill="norm" stroke="1" extrusionOk="0">
                    <a:moveTo>
                      <a:pt x="0" y="0"/>
                    </a:moveTo>
                    <a:lnTo>
                      <a:pt x="664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1004556" name="Text Box 12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326" y="1415"/>
                <a:ext cx="605" cy="36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3200" i="1">
                    <a:solidFill>
                      <a:srgbClr val="FF0000"/>
                    </a:solidFill>
                    <a:latin typeface="Times New Roman"/>
                  </a:rPr>
                  <a:t>sinC</a:t>
                </a:r>
                <a:endParaRPr lang="ru-RU" sz="32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</p:grpSp>
        <p:sp>
          <p:nvSpPr>
            <p:cNvPr id="1004557" name="Text Box 13" hidden="0"/>
            <p:cNvSpPr txBox="1">
              <a:spLocks noChangeArrowheads="1"/>
            </p:cNvSpPr>
            <p:nvPr isPhoto="0" userDrawn="0"/>
          </p:nvSpPr>
          <p:spPr bwMode="auto">
            <a:xfrm>
              <a:off x="1200" y="960"/>
              <a:ext cx="264" cy="36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32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1004558" name="Group 14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1004559" name="Freeform 15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4560" name="Freeform 16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4561" name="Freeform 17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4562" name="Freeform 18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4563" name="Freeform 19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4564" name="Freeform 20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4565" name="Freeform 21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4566" name="Freeform 22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04567" name="Rectangle 23" hidden="0"/>
          <p:cNvSpPr>
            <a:spLocks noChangeArrowheads="1"/>
          </p:cNvSpPr>
          <p:nvPr isPhoto="0" userDrawn="0"/>
        </p:nvSpPr>
        <p:spPr bwMode="auto">
          <a:xfrm>
            <a:off x="3249340" y="927219"/>
            <a:ext cx="57912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 sz="80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2"/>
                </a:solidFill>
              </a:rPr>
              <a:t>AB</a:t>
            </a:r>
            <a:r>
              <a:rPr lang="ru-RU">
                <a:solidFill>
                  <a:schemeClr val="tx2"/>
                </a:solidFill>
              </a:rPr>
              <a:t>С</a:t>
            </a:r>
            <a:r>
              <a:rPr lang="en-US">
                <a:solidFill>
                  <a:schemeClr val="tx2"/>
                </a:solidFill>
              </a:rPr>
              <a:t>D</a:t>
            </a:r>
            <a:r>
              <a:rPr lang="ru-RU">
                <a:solidFill>
                  <a:schemeClr val="tx2"/>
                </a:solidFill>
              </a:rPr>
              <a:t> – параллелограмм. Найти </a:t>
            </a:r>
            <a:r>
              <a:rPr lang="en-US">
                <a:solidFill>
                  <a:schemeClr val="tx2"/>
                </a:solidFill>
              </a:rPr>
              <a:t>AC</a:t>
            </a:r>
            <a:r>
              <a:rPr lang="ru-RU">
                <a:solidFill>
                  <a:schemeClr val="tx2"/>
                </a:solidFill>
              </a:rPr>
              <a:t>.</a:t>
            </a:r>
            <a:endParaRPr/>
          </a:p>
        </p:txBody>
      </p:sp>
      <p:sp>
        <p:nvSpPr>
          <p:cNvPr id="1004569" name="Text Box 25" hidden="0"/>
          <p:cNvSpPr txBox="1">
            <a:spLocks noChangeArrowheads="1"/>
          </p:cNvSpPr>
          <p:nvPr isPhoto="0" userDrawn="0"/>
        </p:nvSpPr>
        <p:spPr bwMode="auto">
          <a:xfrm>
            <a:off x="3581400" y="5973763"/>
            <a:ext cx="477838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D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4570" name="Text Box 26" hidden="0"/>
          <p:cNvSpPr txBox="1">
            <a:spLocks noChangeArrowheads="1"/>
          </p:cNvSpPr>
          <p:nvPr isPhoto="0" userDrawn="0"/>
        </p:nvSpPr>
        <p:spPr bwMode="auto">
          <a:xfrm>
            <a:off x="817563" y="5897563"/>
            <a:ext cx="477837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A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4571" name="Text Box 27" hidden="0"/>
          <p:cNvSpPr txBox="1">
            <a:spLocks noChangeArrowheads="1"/>
          </p:cNvSpPr>
          <p:nvPr isPhoto="0" userDrawn="0"/>
        </p:nvSpPr>
        <p:spPr bwMode="auto">
          <a:xfrm>
            <a:off x="1848426" y="2997668"/>
            <a:ext cx="455613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B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576478" y="1754345"/>
          <a:ext cx="3117850" cy="1128712"/>
        </p:xfrm>
        <a:graphic>
          <a:graphicData uri="http://schemas.openxmlformats.org/presentationml/2006/ole">
            <p:oleObj name="oleObj" r:id="rId4" imgW="1193165" imgH="431165" progId="Equation.3">
              <p:embed/>
              <p:pic>
                <p:nvPicPr>
                  <p:cNvPr id="1007639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5576478" y="1754345"/>
                    <a:ext cx="3117850" cy="1128712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295899" y="3089243"/>
          <a:ext cx="3783013" cy="596900"/>
        </p:xfrm>
        <a:graphic>
          <a:graphicData uri="http://schemas.openxmlformats.org/presentationml/2006/ole">
            <p:oleObj name="oleObj" r:id="rId6" imgW="1447165" imgH="228600" progId="Equation.3">
              <p:embed/>
              <p:pic>
                <p:nvPicPr>
                  <p:cNvPr id="1007640" name="" hidden="0"/>
                  <p:cNvPicPr/>
                  <p:nvPr isPhoto="0" userDrawn="0"/>
                </p:nvPicPr>
                <p:blipFill>
                  <a:blip r:embed="rId5"/>
                  <a:stretch/>
                </p:blipFill>
                <p:spPr bwMode="auto">
                  <a:xfrm>
                    <a:off x="5295899" y="3089243"/>
                    <a:ext cx="3783013" cy="59690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4574" name="Freeform 30" hidden="0"/>
          <p:cNvSpPr/>
          <p:nvPr isPhoto="0" userDrawn="0"/>
        </p:nvSpPr>
        <p:spPr bwMode="auto">
          <a:xfrm flipH="1" flipV="1">
            <a:off x="6857796" y="2036763"/>
            <a:ext cx="825500" cy="660400"/>
          </a:xfrm>
          <a:custGeom>
            <a:avLst/>
            <a:gdLst>
              <a:gd name="T0" fmla="*/ 0 w 520"/>
              <a:gd name="T1" fmla="*/ 416 h 416"/>
              <a:gd name="T2" fmla="*/ 520 w 520"/>
              <a:gd name="T3" fmla="*/ 0 h 41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20" h="416" fill="norm" stroke="1" extrusionOk="0">
                <a:moveTo>
                  <a:pt x="0" y="416"/>
                </a:moveTo>
                <a:lnTo>
                  <a:pt x="520" y="0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stealth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4575" name="Freeform 31" hidden="0"/>
          <p:cNvSpPr/>
          <p:nvPr isPhoto="0" userDrawn="0"/>
        </p:nvSpPr>
        <p:spPr bwMode="auto">
          <a:xfrm>
            <a:off x="6786290" y="2049000"/>
            <a:ext cx="723900" cy="635000"/>
          </a:xfrm>
          <a:custGeom>
            <a:avLst/>
            <a:gdLst>
              <a:gd name="T0" fmla="*/ 0 w 456"/>
              <a:gd name="T1" fmla="*/ 0 h 400"/>
              <a:gd name="T2" fmla="*/ 456 w 456"/>
              <a:gd name="T3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6" h="400" fill="norm" stroke="1" extrusionOk="0">
                <a:moveTo>
                  <a:pt x="0" y="0"/>
                </a:moveTo>
                <a:lnTo>
                  <a:pt x="456" y="400"/>
                </a:lnTo>
              </a:path>
            </a:pathLst>
          </a:custGeom>
          <a:noFill/>
          <a:ln w="28575" cap="flat" cmpd="sng">
            <a:solidFill>
              <a:srgbClr val="007CD0"/>
            </a:solidFill>
            <a:prstDash val="solid"/>
            <a:round/>
            <a:headEnd type="none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929248" y="3644342"/>
          <a:ext cx="2487613" cy="1128713"/>
        </p:xfrm>
        <a:graphic>
          <a:graphicData uri="http://schemas.openxmlformats.org/presentationml/2006/ole">
            <p:oleObj name="oleObj" r:id="rId8" imgW="951865" imgH="431165" progId="Equation.3">
              <p:embed/>
              <p:pic>
                <p:nvPicPr>
                  <p:cNvPr id="1007641" name="" hidden="0"/>
                  <p:cNvPicPr/>
                  <p:nvPr isPhoto="0" userDrawn="0"/>
                </p:nvPicPr>
                <p:blipFill>
                  <a:blip r:embed="rId7"/>
                  <a:stretch/>
                </p:blipFill>
                <p:spPr bwMode="auto">
                  <a:xfrm>
                    <a:off x="5929248" y="3644342"/>
                    <a:ext cx="2487613" cy="112871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4582" name="Freeform 38" hidden="0"/>
          <p:cNvSpPr/>
          <p:nvPr isPhoto="0" userDrawn="0"/>
        </p:nvSpPr>
        <p:spPr bwMode="auto">
          <a:xfrm>
            <a:off x="977900" y="3243263"/>
            <a:ext cx="4297363" cy="2768600"/>
          </a:xfrm>
          <a:custGeom>
            <a:avLst/>
            <a:gdLst>
              <a:gd name="T0" fmla="*/ 0 w 2707"/>
              <a:gd name="T1" fmla="*/ 1744 h 1744"/>
              <a:gd name="T2" fmla="*/ 2707 w 2707"/>
              <a:gd name="T3" fmla="*/ 0 h 17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707" h="1744" fill="norm" stroke="1" extrusionOk="0">
                <a:moveTo>
                  <a:pt x="0" y="1744"/>
                </a:moveTo>
                <a:lnTo>
                  <a:pt x="2707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4584" name="Text Box 40" hidden="0"/>
          <p:cNvSpPr txBox="1">
            <a:spLocks noChangeArrowheads="1"/>
          </p:cNvSpPr>
          <p:nvPr isPhoto="0" userDrawn="0"/>
        </p:nvSpPr>
        <p:spPr bwMode="auto">
          <a:xfrm>
            <a:off x="5008562" y="2697163"/>
            <a:ext cx="477837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C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4588" name="Freeform 44" hidden="0"/>
          <p:cNvSpPr/>
          <p:nvPr isPhoto="0" userDrawn="0"/>
        </p:nvSpPr>
        <p:spPr bwMode="auto">
          <a:xfrm>
            <a:off x="1268413" y="5789613"/>
            <a:ext cx="133350" cy="222250"/>
          </a:xfrm>
          <a:custGeom>
            <a:avLst/>
            <a:gdLst>
              <a:gd name="T0" fmla="*/ 65 w 84"/>
              <a:gd name="T1" fmla="*/ 140 h 140"/>
              <a:gd name="T2" fmla="*/ 73 w 84"/>
              <a:gd name="T3" fmla="*/ 68 h 140"/>
              <a:gd name="T4" fmla="*/ 0 w 84"/>
              <a:gd name="T5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4" h="140" fill="norm" stroke="1" extrusionOk="0">
                <a:moveTo>
                  <a:pt x="65" y="140"/>
                </a:moveTo>
                <a:cubicBezTo>
                  <a:pt x="66" y="127"/>
                  <a:pt x="84" y="91"/>
                  <a:pt x="73" y="68"/>
                </a:cubicBezTo>
                <a:cubicBezTo>
                  <a:pt x="62" y="45"/>
                  <a:pt x="15" y="14"/>
                  <a:pt x="0" y="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4590" name="Text Box 46" hidden="0"/>
          <p:cNvSpPr txBox="1">
            <a:spLocks noChangeArrowheads="1"/>
          </p:cNvSpPr>
          <p:nvPr isPhoto="0" userDrawn="0"/>
        </p:nvSpPr>
        <p:spPr bwMode="auto">
          <a:xfrm>
            <a:off x="1346200" y="5570538"/>
            <a:ext cx="715963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30</a:t>
            </a:r>
            <a:r>
              <a:rPr lang="en-US" sz="2800" baseline="30000"/>
              <a:t>0</a:t>
            </a:r>
            <a:endParaRPr lang="ru-RU" sz="28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1577975" y="1487606"/>
          <a:ext cx="3397250" cy="481013"/>
        </p:xfrm>
        <a:graphic>
          <a:graphicData uri="http://schemas.openxmlformats.org/presentationml/2006/ole">
            <p:oleObj name="oleObj" r:id="rId10" imgW="1434465" imgH="202565" progId="Equation.3">
              <p:embed/>
              <p:pic>
                <p:nvPicPr>
                  <p:cNvPr id="1007642" name="" hidden="0"/>
                  <p:cNvPicPr/>
                  <p:nvPr isPhoto="0" userDrawn="0"/>
                </p:nvPicPr>
                <p:blipFill>
                  <a:blip r:embed="rId9"/>
                  <a:stretch/>
                </p:blipFill>
                <p:spPr bwMode="auto">
                  <a:xfrm>
                    <a:off x="1577975" y="1487606"/>
                    <a:ext cx="3397250" cy="48101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4600" name="Text Box 56" hidden="0"/>
          <p:cNvSpPr txBox="1">
            <a:spLocks noChangeArrowheads="1"/>
          </p:cNvSpPr>
          <p:nvPr isPhoto="0" userDrawn="0"/>
        </p:nvSpPr>
        <p:spPr bwMode="auto">
          <a:xfrm>
            <a:off x="4313238" y="3657600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800"/>
              <a:t>30</a:t>
            </a:r>
            <a:r>
              <a:rPr lang="en-US" sz="2800" baseline="30000"/>
              <a:t>0</a:t>
            </a:r>
            <a:endParaRPr lang="ru-RU" sz="28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000750" y="4634543"/>
          <a:ext cx="2389188" cy="1228725"/>
        </p:xfrm>
        <a:graphic>
          <a:graphicData uri="http://schemas.openxmlformats.org/presentationml/2006/ole">
            <p:oleObj name="oleObj" r:id="rId12" imgW="914400" imgH="469265" progId="Equation.3">
              <p:embed/>
              <p:pic>
                <p:nvPicPr>
                  <p:cNvPr id="1007643" name="" hidden="0"/>
                  <p:cNvPicPr/>
                  <p:nvPr isPhoto="0" userDrawn="0"/>
                </p:nvPicPr>
                <p:blipFill>
                  <a:blip r:embed="rId11"/>
                  <a:stretch/>
                </p:blipFill>
                <p:spPr bwMode="auto">
                  <a:xfrm>
                    <a:off x="6000750" y="4634543"/>
                    <a:ext cx="2389188" cy="12287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4602" name="Freeform 58" hidden="0"/>
          <p:cNvSpPr/>
          <p:nvPr isPhoto="0" userDrawn="0"/>
        </p:nvSpPr>
        <p:spPr bwMode="auto">
          <a:xfrm>
            <a:off x="3836988" y="6021388"/>
            <a:ext cx="1349375" cy="1587"/>
          </a:xfrm>
          <a:custGeom>
            <a:avLst/>
            <a:gdLst>
              <a:gd name="T0" fmla="*/ 0 w 850"/>
              <a:gd name="T1" fmla="*/ 0 h 1"/>
              <a:gd name="T2" fmla="*/ 850 w 850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850" h="1" fill="norm" stroke="1" extrusionOk="0">
                <a:moveTo>
                  <a:pt x="0" y="0"/>
                </a:moveTo>
                <a:lnTo>
                  <a:pt x="85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4603" name="Text Box 59" hidden="0"/>
          <p:cNvSpPr txBox="1">
            <a:spLocks noChangeArrowheads="1"/>
          </p:cNvSpPr>
          <p:nvPr isPhoto="0" userDrawn="0"/>
        </p:nvSpPr>
        <p:spPr bwMode="auto">
          <a:xfrm>
            <a:off x="4084638" y="5516563"/>
            <a:ext cx="715962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6</a:t>
            </a:r>
            <a:r>
              <a:rPr lang="en-US" sz="2800"/>
              <a:t>0</a:t>
            </a:r>
            <a:r>
              <a:rPr lang="en-US" sz="2800" baseline="30000"/>
              <a:t>0</a:t>
            </a:r>
            <a:endParaRPr lang="ru-RU" sz="2800"/>
          </a:p>
        </p:txBody>
      </p:sp>
      <p:grpSp>
        <p:nvGrpSpPr>
          <p:cNvPr id="1004609" name="Group 65" hidden="0"/>
          <p:cNvGrpSpPr/>
          <p:nvPr isPhoto="0" userDrawn="0"/>
        </p:nvGrpSpPr>
        <p:grpSpPr bwMode="auto">
          <a:xfrm>
            <a:off x="3956050" y="5710238"/>
            <a:ext cx="234950" cy="311150"/>
            <a:chOff x="2500" y="3482"/>
            <a:chExt cx="148" cy="196"/>
          </a:xfrm>
        </p:grpSpPr>
        <p:sp>
          <p:nvSpPr>
            <p:cNvPr id="1004604" name="Freeform 60" hidden="0"/>
            <p:cNvSpPr/>
            <p:nvPr isPhoto="0" userDrawn="0"/>
          </p:nvSpPr>
          <p:spPr bwMode="auto">
            <a:xfrm>
              <a:off x="2524" y="3482"/>
              <a:ext cx="124" cy="196"/>
            </a:xfrm>
            <a:custGeom>
              <a:avLst/>
              <a:gdLst>
                <a:gd name="T0" fmla="*/ 0 w 124"/>
                <a:gd name="T1" fmla="*/ 0 h 196"/>
                <a:gd name="T2" fmla="*/ 84 w 124"/>
                <a:gd name="T3" fmla="*/ 70 h 196"/>
                <a:gd name="T4" fmla="*/ 124 w 124"/>
                <a:gd name="T5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4" h="196" fill="norm" stroke="1" extrusionOk="0">
                  <a:moveTo>
                    <a:pt x="0" y="0"/>
                  </a:moveTo>
                  <a:cubicBezTo>
                    <a:pt x="14" y="11"/>
                    <a:pt x="63" y="38"/>
                    <a:pt x="84" y="70"/>
                  </a:cubicBezTo>
                  <a:cubicBezTo>
                    <a:pt x="105" y="102"/>
                    <a:pt x="116" y="170"/>
                    <a:pt x="124" y="196"/>
                  </a:cubicBezTo>
                </a:path>
              </a:pathLst>
            </a:custGeom>
            <a:noFill/>
            <a:ln w="2857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4605" name="Freeform 61" hidden="0"/>
            <p:cNvSpPr/>
            <p:nvPr isPhoto="0" userDrawn="0"/>
          </p:nvSpPr>
          <p:spPr bwMode="auto">
            <a:xfrm>
              <a:off x="2500" y="3532"/>
              <a:ext cx="90" cy="146"/>
            </a:xfrm>
            <a:custGeom>
              <a:avLst/>
              <a:gdLst>
                <a:gd name="T0" fmla="*/ 0 w 90"/>
                <a:gd name="T1" fmla="*/ 0 h 146"/>
                <a:gd name="T2" fmla="*/ 64 w 90"/>
                <a:gd name="T3" fmla="*/ 58 h 146"/>
                <a:gd name="T4" fmla="*/ 90 w 90"/>
                <a:gd name="T5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46" fill="norm" stroke="1" extrusionOk="0">
                  <a:moveTo>
                    <a:pt x="0" y="0"/>
                  </a:moveTo>
                  <a:cubicBezTo>
                    <a:pt x="11" y="10"/>
                    <a:pt x="49" y="34"/>
                    <a:pt x="64" y="58"/>
                  </a:cubicBezTo>
                  <a:cubicBezTo>
                    <a:pt x="79" y="82"/>
                    <a:pt x="85" y="128"/>
                    <a:pt x="90" y="146"/>
                  </a:cubicBezTo>
                </a:path>
              </a:pathLst>
            </a:custGeom>
            <a:noFill/>
            <a:ln w="28575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04606" name="Text Box 62" hidden="0"/>
          <p:cNvSpPr txBox="1">
            <a:spLocks noChangeArrowheads="1"/>
          </p:cNvSpPr>
          <p:nvPr isPhoto="0" userDrawn="0"/>
        </p:nvSpPr>
        <p:spPr bwMode="auto">
          <a:xfrm>
            <a:off x="2286000" y="5973763"/>
            <a:ext cx="382588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5</a:t>
            </a:r>
            <a:endParaRPr/>
          </a:p>
        </p:txBody>
      </p:sp>
      <p:sp>
        <p:nvSpPr>
          <p:cNvPr id="1004607" name="Text Box 63" hidden="0"/>
          <p:cNvSpPr txBox="1">
            <a:spLocks noChangeArrowheads="1"/>
          </p:cNvSpPr>
          <p:nvPr isPhoto="0" userDrawn="0"/>
        </p:nvSpPr>
        <p:spPr bwMode="auto">
          <a:xfrm>
            <a:off x="2286000" y="5973763"/>
            <a:ext cx="382588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5</a:t>
            </a:r>
            <a:endParaRPr/>
          </a:p>
        </p:txBody>
      </p:sp>
      <p:sp>
        <p:nvSpPr>
          <p:cNvPr id="1004611" name="Rectangle 67" hidden="0"/>
          <p:cNvSpPr>
            <a:spLocks noChangeArrowheads="1"/>
          </p:cNvSpPr>
          <p:nvPr isPhoto="0" userDrawn="0"/>
        </p:nvSpPr>
        <p:spPr bwMode="auto">
          <a:xfrm>
            <a:off x="2743200" y="4098925"/>
            <a:ext cx="5334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sp>
        <p:nvSpPr>
          <p:cNvPr id="1004612" name="Text Box 68" hidden="0"/>
          <p:cNvSpPr txBox="1">
            <a:spLocks noChangeArrowheads="1"/>
          </p:cNvSpPr>
          <p:nvPr isPhoto="0" userDrawn="0"/>
        </p:nvSpPr>
        <p:spPr bwMode="auto">
          <a:xfrm>
            <a:off x="3048000" y="5530850"/>
            <a:ext cx="914400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120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1004614" name="Text Box 70" hidden="0"/>
          <p:cNvSpPr txBox="1">
            <a:spLocks noChangeArrowheads="1"/>
          </p:cNvSpPr>
          <p:nvPr isPhoto="0" userDrawn="0"/>
        </p:nvSpPr>
        <p:spPr bwMode="auto">
          <a:xfrm>
            <a:off x="4313238" y="3657600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800"/>
              <a:t>30</a:t>
            </a:r>
            <a:r>
              <a:rPr lang="en-US" sz="2800" baseline="30000"/>
              <a:t>0</a:t>
            </a:r>
            <a:endParaRPr lang="ru-RU" sz="28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006964" y="5730364"/>
          <a:ext cx="1758950" cy="596900"/>
        </p:xfrm>
        <a:graphic>
          <a:graphicData uri="http://schemas.openxmlformats.org/presentationml/2006/ole">
            <p:oleObj name="oleObj" r:id="rId14" imgW="672465" imgH="228600" progId="Equation.3">
              <p:embed/>
              <p:pic>
                <p:nvPicPr>
                  <p:cNvPr id="1007644" name="" hidden="0"/>
                  <p:cNvPicPr/>
                  <p:nvPr isPhoto="0" userDrawn="0"/>
                </p:nvPicPr>
                <p:blipFill>
                  <a:blip r:embed="rId13"/>
                  <a:stretch/>
                </p:blipFill>
                <p:spPr bwMode="auto">
                  <a:xfrm>
                    <a:off x="6006964" y="5730364"/>
                    <a:ext cx="1758950" cy="59690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52" name="Прямоугольник 51" hidden="0"/>
          <p:cNvSpPr/>
          <p:nvPr isPhoto="0" userDrawn="0"/>
        </p:nvSpPr>
        <p:spPr bwMode="auto">
          <a:xfrm>
            <a:off x="675678" y="56667"/>
            <a:ext cx="357020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6000" b="1" cap="none" spc="0">
                <a:ln/>
                <a:solidFill>
                  <a:srgbClr val="00B0F0"/>
                </a:solidFill>
                <a:latin typeface="Monotype Corsiva"/>
              </a:rPr>
              <a:t>Задача № 4</a:t>
            </a:r>
            <a:endParaRPr lang="ru-RU" sz="6000" b="1" cap="none" spc="0">
              <a:ln/>
              <a:solidFill>
                <a:srgbClr val="00B0F0"/>
              </a:solidFill>
              <a:latin typeface="Monotype Corsiva"/>
            </a:endParaRPr>
          </a:p>
        </p:txBody>
      </p:sp>
      <p:sp>
        <p:nvSpPr>
          <p:cNvPr id="53" name="TextBox 52" hidden="0"/>
          <p:cNvSpPr txBox="1"/>
          <p:nvPr isPhoto="0" userDrawn="0"/>
        </p:nvSpPr>
        <p:spPr bwMode="auto">
          <a:xfrm>
            <a:off x="6190992" y="345949"/>
            <a:ext cx="16337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Таблица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54" name="Управляющая кнопка: настраиваемая 53" hidden="0">
            <a:hlinkClick r:id="rId15" action="ppaction://hlinksldjump" highlightClick="1"/>
          </p:cNvPr>
          <p:cNvSpPr/>
          <p:nvPr isPhoto="0" userDrawn="0"/>
        </p:nvSpPr>
        <p:spPr bwMode="auto">
          <a:xfrm>
            <a:off x="5787653" y="363619"/>
            <a:ext cx="2209800" cy="545931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55" name="Управляющая кнопка: домой 54" hidden="0">
            <a:hlinkClick r:id="" action="ppaction://hlinkshowjump?jump=lastslide" highlightClick="1"/>
          </p:cNvPr>
          <p:cNvSpPr/>
          <p:nvPr isPhoto="0" userDrawn="0"/>
        </p:nvSpPr>
        <p:spPr bwMode="auto">
          <a:xfrm>
            <a:off x="8058637" y="6312851"/>
            <a:ext cx="461962" cy="328297"/>
          </a:xfrm>
          <a:prstGeom prst="actionButtonHom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46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0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0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00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04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04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004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46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46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004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004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-0.16198 -0.42152 L -0.22014 -0.42824 " pathEditMode="relative" rAng="0" ptsTypes="AAA">
                                      <p:cBhvr>
                                        <p:cTn id="85" dur="2000" fill="hold"/>
                                        <p:tgtEl>
                                          <p:spTgt spid="10046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7" y="-2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08611 -0.61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10046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6" y="-3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-0.00313 -0.14144 L -0.00504 -0.14769 " pathEditMode="relative" rAng="0" ptsTypes="AAA">
                                      <p:cBhvr>
                                        <p:cTn id="91" dur="1000" fill="hold"/>
                                        <p:tgtEl>
                                          <p:spTgt spid="10046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004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004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06594" name="Freeform 2" hidden="0"/>
          <p:cNvSpPr/>
          <p:nvPr isPhoto="0" userDrawn="0"/>
        </p:nvSpPr>
        <p:spPr bwMode="auto">
          <a:xfrm>
            <a:off x="969963" y="3205163"/>
            <a:ext cx="4318000" cy="2819400"/>
          </a:xfrm>
          <a:custGeom>
            <a:avLst/>
            <a:gdLst>
              <a:gd name="T0" fmla="*/ 0 w 2720"/>
              <a:gd name="T1" fmla="*/ 1764 h 1776"/>
              <a:gd name="T2" fmla="*/ 1808 w 2720"/>
              <a:gd name="T3" fmla="*/ 1776 h 1776"/>
              <a:gd name="T4" fmla="*/ 2720 w 2720"/>
              <a:gd name="T5" fmla="*/ 24 h 1776"/>
              <a:gd name="T6" fmla="*/ 888 w 2720"/>
              <a:gd name="T7" fmla="*/ 0 h 1776"/>
              <a:gd name="T8" fmla="*/ 0 w 2720"/>
              <a:gd name="T9" fmla="*/ 1764 h 17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0" h="1776" fill="norm" stroke="1" extrusionOk="0">
                <a:moveTo>
                  <a:pt x="0" y="1764"/>
                </a:moveTo>
                <a:lnTo>
                  <a:pt x="1808" y="1776"/>
                </a:lnTo>
                <a:lnTo>
                  <a:pt x="2720" y="24"/>
                </a:lnTo>
                <a:lnTo>
                  <a:pt x="888" y="0"/>
                </a:lnTo>
                <a:lnTo>
                  <a:pt x="0" y="176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06644" name="Freeform 52" hidden="0"/>
          <p:cNvSpPr/>
          <p:nvPr isPhoto="0" userDrawn="0"/>
        </p:nvSpPr>
        <p:spPr bwMode="auto">
          <a:xfrm>
            <a:off x="2362199" y="3200400"/>
            <a:ext cx="1460500" cy="2819400"/>
          </a:xfrm>
          <a:custGeom>
            <a:avLst/>
            <a:gdLst>
              <a:gd name="T0" fmla="*/ 0 w 920"/>
              <a:gd name="T1" fmla="*/ 0 h 1776"/>
              <a:gd name="T2" fmla="*/ 920 w 920"/>
              <a:gd name="T3" fmla="*/ 1776 h 177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920" h="1776" fill="norm" stroke="1" extrusionOk="0">
                <a:moveTo>
                  <a:pt x="0" y="0"/>
                </a:moveTo>
                <a:lnTo>
                  <a:pt x="920" y="1776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6646" name="Freeform 54" hidden="0"/>
          <p:cNvSpPr/>
          <p:nvPr isPhoto="0" userDrawn="0"/>
        </p:nvSpPr>
        <p:spPr bwMode="auto">
          <a:xfrm>
            <a:off x="962025" y="3214688"/>
            <a:ext cx="4333875" cy="2800350"/>
          </a:xfrm>
          <a:custGeom>
            <a:avLst/>
            <a:gdLst>
              <a:gd name="T0" fmla="*/ 0 w 2730"/>
              <a:gd name="T1" fmla="*/ 1764 h 1764"/>
              <a:gd name="T2" fmla="*/ 2730 w 2730"/>
              <a:gd name="T3" fmla="*/ 15 h 1764"/>
              <a:gd name="T4" fmla="*/ 888 w 2730"/>
              <a:gd name="T5" fmla="*/ 0 h 1764"/>
              <a:gd name="T6" fmla="*/ 0 w 2730"/>
              <a:gd name="T7" fmla="*/ 1764 h 1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30" h="1764" fill="norm" stroke="1" extrusionOk="0">
                <a:moveTo>
                  <a:pt x="0" y="1764"/>
                </a:moveTo>
                <a:lnTo>
                  <a:pt x="2730" y="15"/>
                </a:lnTo>
                <a:lnTo>
                  <a:pt x="888" y="0"/>
                </a:lnTo>
                <a:lnTo>
                  <a:pt x="0" y="1764"/>
                </a:lnTo>
                <a:close/>
              </a:path>
            </a:pathLst>
          </a:custGeom>
          <a:solidFill>
            <a:srgbClr val="FF7C80">
              <a:alpha val="53999"/>
            </a:srgbClr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6645" name="Text Box 53" hidden="0"/>
          <p:cNvSpPr txBox="1">
            <a:spLocks noChangeArrowheads="1"/>
          </p:cNvSpPr>
          <p:nvPr isPhoto="0" userDrawn="0"/>
        </p:nvSpPr>
        <p:spPr bwMode="auto">
          <a:xfrm>
            <a:off x="1219200" y="5181600"/>
            <a:ext cx="7159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45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1006638" name="Text Box 46" hidden="0"/>
          <p:cNvSpPr txBox="1">
            <a:spLocks noChangeArrowheads="1"/>
          </p:cNvSpPr>
          <p:nvPr isPhoto="0" userDrawn="0"/>
        </p:nvSpPr>
        <p:spPr bwMode="auto">
          <a:xfrm>
            <a:off x="1370013" y="4205288"/>
            <a:ext cx="382587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2</a:t>
            </a:r>
            <a:endParaRPr lang="ru-RU" sz="2800"/>
          </a:p>
        </p:txBody>
      </p:sp>
      <p:sp>
        <p:nvSpPr>
          <p:cNvPr id="1006595" name="Text Box 3" hidden="0"/>
          <p:cNvSpPr txBox="1">
            <a:spLocks noChangeArrowheads="1"/>
          </p:cNvSpPr>
          <p:nvPr isPhoto="0" userDrawn="0"/>
        </p:nvSpPr>
        <p:spPr bwMode="auto">
          <a:xfrm>
            <a:off x="1219200" y="5181600"/>
            <a:ext cx="7159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45</a:t>
            </a:r>
            <a:r>
              <a:rPr lang="en-US" sz="2800" baseline="30000"/>
              <a:t>0</a:t>
            </a:r>
            <a:endParaRPr lang="ru-RU" sz="2800"/>
          </a:p>
        </p:txBody>
      </p:sp>
      <p:grpSp>
        <p:nvGrpSpPr>
          <p:cNvPr id="1006597" name="Group 5" hidden="0"/>
          <p:cNvGrpSpPr/>
          <p:nvPr isPhoto="0" userDrawn="0"/>
        </p:nvGrpSpPr>
        <p:grpSpPr bwMode="auto">
          <a:xfrm>
            <a:off x="2329244" y="1842110"/>
            <a:ext cx="1130300" cy="1031875"/>
            <a:chOff x="1270" y="1022"/>
            <a:chExt cx="711" cy="761"/>
          </a:xfrm>
        </p:grpSpPr>
        <p:sp>
          <p:nvSpPr>
            <p:cNvPr id="1006598" name="Text Box 6" hidden="0"/>
            <p:cNvSpPr txBox="1">
              <a:spLocks noChangeArrowheads="1"/>
            </p:cNvSpPr>
            <p:nvPr isPhoto="0" userDrawn="0"/>
          </p:nvSpPr>
          <p:spPr bwMode="auto">
            <a:xfrm>
              <a:off x="1344" y="1022"/>
              <a:ext cx="462" cy="36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 i="1">
                  <a:solidFill>
                    <a:srgbClr val="FF0000"/>
                  </a:solidFill>
                  <a:latin typeface="Times New Roman"/>
                </a:rPr>
                <a:t>BC</a:t>
              </a:r>
              <a:endParaRPr lang="ru-RU" sz="32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1006599" name="Freeform 7" hidden="0"/>
            <p:cNvSpPr/>
            <p:nvPr isPhoto="0" userDrawn="0"/>
          </p:nvSpPr>
          <p:spPr bwMode="auto">
            <a:xfrm>
              <a:off x="1318" y="1440"/>
              <a:ext cx="664" cy="233"/>
            </a:xfrm>
            <a:custGeom>
              <a:avLst/>
              <a:gdLst>
                <a:gd name="T0" fmla="*/ 0 w 664"/>
                <a:gd name="T1" fmla="*/ 0 h 1"/>
                <a:gd name="T2" fmla="*/ 664 w 6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64" h="1" fill="norm" stroke="1" extrusionOk="0">
                  <a:moveTo>
                    <a:pt x="0" y="0"/>
                  </a:moveTo>
                  <a:lnTo>
                    <a:pt x="664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1006600" name="Text Box 8" hidden="0"/>
            <p:cNvSpPr txBox="1">
              <a:spLocks noChangeArrowheads="1"/>
            </p:cNvSpPr>
            <p:nvPr isPhoto="0" userDrawn="0"/>
          </p:nvSpPr>
          <p:spPr bwMode="auto">
            <a:xfrm>
              <a:off x="1270" y="1415"/>
              <a:ext cx="605" cy="36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 i="1">
                  <a:solidFill>
                    <a:srgbClr val="FF0000"/>
                  </a:solidFill>
                  <a:latin typeface="Times New Roman"/>
                </a:rPr>
                <a:t>sinA</a:t>
              </a:r>
              <a:endParaRPr lang="ru-RU" sz="32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1006601" name="Group 9" hidden="0"/>
          <p:cNvGrpSpPr/>
          <p:nvPr isPhoto="0" userDrawn="0"/>
        </p:nvGrpSpPr>
        <p:grpSpPr bwMode="auto">
          <a:xfrm>
            <a:off x="3462464" y="1832425"/>
            <a:ext cx="1594359" cy="1035013"/>
            <a:chOff x="1200" y="768"/>
            <a:chExt cx="1048" cy="761"/>
          </a:xfrm>
        </p:grpSpPr>
        <p:grpSp>
          <p:nvGrpSpPr>
            <p:cNvPr id="1006602" name="Group 10" hidden="0"/>
            <p:cNvGrpSpPr/>
            <p:nvPr isPhoto="0" userDrawn="0"/>
          </p:nvGrpSpPr>
          <p:grpSpPr bwMode="auto">
            <a:xfrm>
              <a:off x="1536" y="768"/>
              <a:ext cx="711" cy="761"/>
              <a:chOff x="2326" y="1022"/>
              <a:chExt cx="711" cy="761"/>
            </a:xfrm>
          </p:grpSpPr>
          <p:sp>
            <p:nvSpPr>
              <p:cNvPr id="1006603" name="Text Box 11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400" y="1022"/>
                <a:ext cx="462" cy="36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3200" i="1">
                    <a:solidFill>
                      <a:srgbClr val="FF0000"/>
                    </a:solidFill>
                    <a:latin typeface="Times New Roman"/>
                  </a:rPr>
                  <a:t>AB</a:t>
                </a:r>
                <a:endParaRPr lang="ru-RU" sz="32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  <p:sp>
            <p:nvSpPr>
              <p:cNvPr id="1006604" name="Freeform 12" hidden="0"/>
              <p:cNvSpPr/>
              <p:nvPr isPhoto="0" userDrawn="0"/>
            </p:nvSpPr>
            <p:spPr bwMode="auto">
              <a:xfrm>
                <a:off x="2374" y="1440"/>
                <a:ext cx="664" cy="233"/>
              </a:xfrm>
              <a:custGeom>
                <a:avLst/>
                <a:gdLst>
                  <a:gd name="T0" fmla="*/ 0 w 664"/>
                  <a:gd name="T1" fmla="*/ 0 h 1"/>
                  <a:gd name="T2" fmla="*/ 664 w 664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64" h="1" fill="norm" stroke="1" extrusionOk="0">
                    <a:moveTo>
                      <a:pt x="0" y="0"/>
                    </a:moveTo>
                    <a:lnTo>
                      <a:pt x="664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1006605" name="Text Box 13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2326" y="1415"/>
                <a:ext cx="605" cy="36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3200" i="1">
                    <a:solidFill>
                      <a:srgbClr val="FF0000"/>
                    </a:solidFill>
                    <a:latin typeface="Times New Roman"/>
                  </a:rPr>
                  <a:t>sinC</a:t>
                </a:r>
                <a:endParaRPr lang="ru-RU" sz="3200" i="1">
                  <a:solidFill>
                    <a:srgbClr val="FF0000"/>
                  </a:solidFill>
                  <a:latin typeface="Times New Roman"/>
                </a:endParaRPr>
              </a:p>
            </p:txBody>
          </p:sp>
        </p:grpSp>
        <p:sp>
          <p:nvSpPr>
            <p:cNvPr id="1006606" name="Text Box 14" hidden="0"/>
            <p:cNvSpPr txBox="1">
              <a:spLocks noChangeArrowheads="1"/>
            </p:cNvSpPr>
            <p:nvPr isPhoto="0" userDrawn="0"/>
          </p:nvSpPr>
          <p:spPr bwMode="auto">
            <a:xfrm>
              <a:off x="1200" y="960"/>
              <a:ext cx="264" cy="36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 i="1">
                  <a:solidFill>
                    <a:srgbClr val="FF0000"/>
                  </a:solidFill>
                  <a:latin typeface="Times New Roman"/>
                </a:rPr>
                <a:t>=</a:t>
              </a:r>
              <a:endParaRPr lang="ru-RU" sz="3200" i="1">
                <a:solidFill>
                  <a:srgbClr val="FF0000"/>
                </a:solidFill>
                <a:latin typeface="Times New Roman"/>
              </a:endParaRPr>
            </a:p>
          </p:txBody>
        </p:sp>
      </p:grpSp>
      <p:grpSp>
        <p:nvGrpSpPr>
          <p:cNvPr id="1006607" name="Group 15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1006608" name="Freeform 16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09" name="Freeform 17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10" name="Freeform 18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11" name="Freeform 19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12" name="Freeform 20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13" name="Freeform 21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14" name="Freeform 22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15" name="Freeform 23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06616" name="Rectangle 24" hidden="0"/>
          <p:cNvSpPr>
            <a:spLocks noChangeArrowheads="1"/>
          </p:cNvSpPr>
          <p:nvPr isPhoto="0" userDrawn="0"/>
        </p:nvSpPr>
        <p:spPr bwMode="auto">
          <a:xfrm>
            <a:off x="3352800" y="983456"/>
            <a:ext cx="57912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 sz="80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2"/>
                </a:solidFill>
              </a:rPr>
              <a:t>AB</a:t>
            </a:r>
            <a:r>
              <a:rPr lang="ru-RU">
                <a:solidFill>
                  <a:schemeClr val="tx2"/>
                </a:solidFill>
              </a:rPr>
              <a:t>С</a:t>
            </a:r>
            <a:r>
              <a:rPr lang="en-US">
                <a:solidFill>
                  <a:schemeClr val="tx2"/>
                </a:solidFill>
              </a:rPr>
              <a:t>D</a:t>
            </a:r>
            <a:r>
              <a:rPr lang="ru-RU">
                <a:solidFill>
                  <a:schemeClr val="tx2"/>
                </a:solidFill>
              </a:rPr>
              <a:t> – параллелограмм. Найти </a:t>
            </a:r>
            <a:r>
              <a:rPr lang="en-US">
                <a:solidFill>
                  <a:schemeClr val="tx2"/>
                </a:solidFill>
              </a:rPr>
              <a:t>BC</a:t>
            </a:r>
            <a:r>
              <a:rPr lang="ru-RU">
                <a:solidFill>
                  <a:schemeClr val="tx2"/>
                </a:solidFill>
              </a:rPr>
              <a:t>.</a:t>
            </a:r>
            <a:endParaRPr/>
          </a:p>
        </p:txBody>
      </p:sp>
      <p:sp>
        <p:nvSpPr>
          <p:cNvPr id="1006617" name="Text Box 25" hidden="0"/>
          <p:cNvSpPr txBox="1">
            <a:spLocks noChangeArrowheads="1"/>
          </p:cNvSpPr>
          <p:nvPr isPhoto="0" userDrawn="0"/>
        </p:nvSpPr>
        <p:spPr bwMode="auto">
          <a:xfrm>
            <a:off x="3581400" y="5973763"/>
            <a:ext cx="477838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D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6618" name="Text Box 26" hidden="0"/>
          <p:cNvSpPr txBox="1">
            <a:spLocks noChangeArrowheads="1"/>
          </p:cNvSpPr>
          <p:nvPr isPhoto="0" userDrawn="0"/>
        </p:nvSpPr>
        <p:spPr bwMode="auto">
          <a:xfrm>
            <a:off x="609600" y="5867399"/>
            <a:ext cx="477838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A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6619" name="Text Box 27" hidden="0"/>
          <p:cNvSpPr txBox="1">
            <a:spLocks noChangeArrowheads="1"/>
          </p:cNvSpPr>
          <p:nvPr isPhoto="0" userDrawn="0"/>
        </p:nvSpPr>
        <p:spPr bwMode="auto">
          <a:xfrm>
            <a:off x="1905000" y="2895600"/>
            <a:ext cx="455613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B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751978" y="2114438"/>
          <a:ext cx="2984500" cy="1128712"/>
        </p:xfrm>
        <a:graphic>
          <a:graphicData uri="http://schemas.openxmlformats.org/presentationml/2006/ole">
            <p:oleObj name="oleObj" r:id="rId4" imgW="1143000" imgH="431165" progId="Equation.3">
              <p:embed/>
              <p:pic>
                <p:nvPicPr>
                  <p:cNvPr id="1007645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5751978" y="2114438"/>
                    <a:ext cx="2984500" cy="1128712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280273" y="3214978"/>
          <a:ext cx="3783013" cy="596900"/>
        </p:xfrm>
        <a:graphic>
          <a:graphicData uri="http://schemas.openxmlformats.org/presentationml/2006/ole">
            <p:oleObj name="oleObj" r:id="rId6" imgW="1447165" imgH="228600" progId="Equation.3">
              <p:embed/>
              <p:pic>
                <p:nvPicPr>
                  <p:cNvPr id="1007646" name="" hidden="0"/>
                  <p:cNvPicPr/>
                  <p:nvPr isPhoto="0" userDrawn="0"/>
                </p:nvPicPr>
                <p:blipFill>
                  <a:blip r:embed="rId5"/>
                  <a:stretch/>
                </p:blipFill>
                <p:spPr bwMode="auto">
                  <a:xfrm>
                    <a:off x="5280273" y="3214978"/>
                    <a:ext cx="3783013" cy="59690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6622" name="Freeform 30" hidden="0"/>
          <p:cNvSpPr/>
          <p:nvPr isPhoto="0" userDrawn="0"/>
        </p:nvSpPr>
        <p:spPr bwMode="auto">
          <a:xfrm flipH="1" flipV="1">
            <a:off x="6892653" y="2340755"/>
            <a:ext cx="825500" cy="660400"/>
          </a:xfrm>
          <a:custGeom>
            <a:avLst/>
            <a:gdLst>
              <a:gd name="T0" fmla="*/ 0 w 520"/>
              <a:gd name="T1" fmla="*/ 416 h 416"/>
              <a:gd name="T2" fmla="*/ 520 w 520"/>
              <a:gd name="T3" fmla="*/ 0 h 41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20" h="416" fill="norm" stroke="1" extrusionOk="0">
                <a:moveTo>
                  <a:pt x="0" y="416"/>
                </a:moveTo>
                <a:lnTo>
                  <a:pt x="520" y="0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stealth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6623" name="Freeform 31" hidden="0"/>
          <p:cNvSpPr/>
          <p:nvPr isPhoto="0" userDrawn="0"/>
        </p:nvSpPr>
        <p:spPr bwMode="auto">
          <a:xfrm>
            <a:off x="6751108" y="2340755"/>
            <a:ext cx="723900" cy="635000"/>
          </a:xfrm>
          <a:custGeom>
            <a:avLst/>
            <a:gdLst>
              <a:gd name="T0" fmla="*/ 0 w 456"/>
              <a:gd name="T1" fmla="*/ 0 h 400"/>
              <a:gd name="T2" fmla="*/ 456 w 456"/>
              <a:gd name="T3" fmla="*/ 400 h 40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6" h="400" fill="norm" stroke="1" extrusionOk="0">
                <a:moveTo>
                  <a:pt x="0" y="0"/>
                </a:moveTo>
                <a:lnTo>
                  <a:pt x="456" y="400"/>
                </a:lnTo>
              </a:path>
            </a:pathLst>
          </a:custGeom>
          <a:noFill/>
          <a:ln w="28575" cap="flat" cmpd="sng">
            <a:solidFill>
              <a:srgbClr val="007CD0"/>
            </a:solidFill>
            <a:prstDash val="solid"/>
            <a:round/>
            <a:headEnd type="none" w="lg" len="lg"/>
            <a:tailEnd type="stealth" w="lg" len="lg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537655" y="3730907"/>
          <a:ext cx="2520950" cy="1128713"/>
        </p:xfrm>
        <a:graphic>
          <a:graphicData uri="http://schemas.openxmlformats.org/presentationml/2006/ole">
            <p:oleObj name="oleObj" r:id="rId8" imgW="964565" imgH="431165" progId="Equation.3">
              <p:embed/>
              <p:pic>
                <p:nvPicPr>
                  <p:cNvPr id="1007647" name="" hidden="0"/>
                  <p:cNvPicPr/>
                  <p:nvPr isPhoto="0" userDrawn="0"/>
                </p:nvPicPr>
                <p:blipFill>
                  <a:blip r:embed="rId7"/>
                  <a:stretch/>
                </p:blipFill>
                <p:spPr bwMode="auto">
                  <a:xfrm>
                    <a:off x="5537655" y="3730907"/>
                    <a:ext cx="2520950" cy="112871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6625" name="Freeform 33" hidden="0"/>
          <p:cNvSpPr/>
          <p:nvPr isPhoto="0" userDrawn="0"/>
        </p:nvSpPr>
        <p:spPr bwMode="auto">
          <a:xfrm>
            <a:off x="977900" y="3243263"/>
            <a:ext cx="4297363" cy="2768600"/>
          </a:xfrm>
          <a:custGeom>
            <a:avLst/>
            <a:gdLst>
              <a:gd name="T0" fmla="*/ 0 w 2707"/>
              <a:gd name="T1" fmla="*/ 1744 h 1744"/>
              <a:gd name="T2" fmla="*/ 2707 w 2707"/>
              <a:gd name="T3" fmla="*/ 0 h 174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707" h="1744" fill="norm" stroke="1" extrusionOk="0">
                <a:moveTo>
                  <a:pt x="0" y="1744"/>
                </a:moveTo>
                <a:lnTo>
                  <a:pt x="2707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6626" name="Text Box 34" hidden="0"/>
          <p:cNvSpPr txBox="1">
            <a:spLocks noChangeArrowheads="1"/>
          </p:cNvSpPr>
          <p:nvPr isPhoto="0" userDrawn="0"/>
        </p:nvSpPr>
        <p:spPr bwMode="auto">
          <a:xfrm>
            <a:off x="5008562" y="2697163"/>
            <a:ext cx="477837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C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6628" name="Text Box 36" hidden="0"/>
          <p:cNvSpPr txBox="1">
            <a:spLocks noChangeArrowheads="1"/>
          </p:cNvSpPr>
          <p:nvPr isPhoto="0" userDrawn="0"/>
        </p:nvSpPr>
        <p:spPr bwMode="auto">
          <a:xfrm>
            <a:off x="1346200" y="5570538"/>
            <a:ext cx="715963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30</a:t>
            </a:r>
            <a:r>
              <a:rPr lang="en-US" sz="2800" baseline="30000"/>
              <a:t>0</a:t>
            </a:r>
            <a:endParaRPr lang="ru-RU" sz="28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998682" y="1558437"/>
          <a:ext cx="3367088" cy="481013"/>
        </p:xfrm>
        <a:graphic>
          <a:graphicData uri="http://schemas.openxmlformats.org/presentationml/2006/ole">
            <p:oleObj name="oleObj" r:id="rId10" imgW="1421765" imgH="202565" progId="Equation.3">
              <p:embed/>
              <p:pic>
                <p:nvPicPr>
                  <p:cNvPr id="1007648" name="" hidden="0"/>
                  <p:cNvPicPr/>
                  <p:nvPr isPhoto="0" userDrawn="0"/>
                </p:nvPicPr>
                <p:blipFill>
                  <a:blip r:embed="rId9"/>
                  <a:stretch/>
                </p:blipFill>
                <p:spPr bwMode="auto">
                  <a:xfrm>
                    <a:off x="998682" y="1558437"/>
                    <a:ext cx="3367088" cy="48101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6630" name="Text Box 38" hidden="0"/>
          <p:cNvSpPr txBox="1">
            <a:spLocks noChangeArrowheads="1"/>
          </p:cNvSpPr>
          <p:nvPr isPhoto="0" userDrawn="0"/>
        </p:nvSpPr>
        <p:spPr bwMode="auto">
          <a:xfrm>
            <a:off x="1341438" y="5562600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800"/>
              <a:t>30</a:t>
            </a:r>
            <a:r>
              <a:rPr lang="en-US" sz="2800" baseline="30000"/>
              <a:t>0</a:t>
            </a:r>
            <a:endParaRPr lang="ru-RU" sz="28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994796" y="4843870"/>
          <a:ext cx="2422525" cy="1228725"/>
        </p:xfrm>
        <a:graphic>
          <a:graphicData uri="http://schemas.openxmlformats.org/presentationml/2006/ole">
            <p:oleObj name="oleObj" r:id="rId12" imgW="926465" imgH="469265" progId="Equation.3">
              <p:embed/>
              <p:pic>
                <p:nvPicPr>
                  <p:cNvPr id="1007649" name="" hidden="0"/>
                  <p:cNvPicPr/>
                  <p:nvPr isPhoto="0" userDrawn="0"/>
                </p:nvPicPr>
                <p:blipFill>
                  <a:blip r:embed="rId11"/>
                  <a:stretch/>
                </p:blipFill>
                <p:spPr bwMode="auto">
                  <a:xfrm>
                    <a:off x="4994796" y="4843870"/>
                    <a:ext cx="2422525" cy="12287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6637" name="Text Box 45" hidden="0"/>
          <p:cNvSpPr txBox="1">
            <a:spLocks noChangeArrowheads="1"/>
          </p:cNvSpPr>
          <p:nvPr isPhoto="0" userDrawn="0"/>
        </p:nvSpPr>
        <p:spPr bwMode="auto">
          <a:xfrm>
            <a:off x="1370013" y="4205288"/>
            <a:ext cx="382587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2</a:t>
            </a:r>
            <a:endParaRPr lang="ru-RU" sz="2800"/>
          </a:p>
        </p:txBody>
      </p:sp>
      <p:sp>
        <p:nvSpPr>
          <p:cNvPr id="1006639" name="Rectangle 47" hidden="0"/>
          <p:cNvSpPr>
            <a:spLocks noChangeArrowheads="1"/>
          </p:cNvSpPr>
          <p:nvPr isPhoto="0" userDrawn="0"/>
        </p:nvSpPr>
        <p:spPr bwMode="auto">
          <a:xfrm>
            <a:off x="3505199" y="2743200"/>
            <a:ext cx="5334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sp>
        <p:nvSpPr>
          <p:cNvPr id="1006640" name="Text Box 48" hidden="0"/>
          <p:cNvSpPr txBox="1">
            <a:spLocks noChangeArrowheads="1"/>
          </p:cNvSpPr>
          <p:nvPr isPhoto="0" userDrawn="0"/>
        </p:nvSpPr>
        <p:spPr bwMode="auto">
          <a:xfrm rot="-1284777">
            <a:off x="2209800" y="3367088"/>
            <a:ext cx="914400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105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1006641" name="Text Box 49" hidden="0"/>
          <p:cNvSpPr txBox="1">
            <a:spLocks noChangeArrowheads="1"/>
          </p:cNvSpPr>
          <p:nvPr isPhoto="0" userDrawn="0"/>
        </p:nvSpPr>
        <p:spPr bwMode="auto">
          <a:xfrm>
            <a:off x="1341438" y="5562600"/>
            <a:ext cx="715962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800"/>
              <a:t>30</a:t>
            </a:r>
            <a:r>
              <a:rPr lang="en-US" sz="2800" baseline="30000"/>
              <a:t>0</a:t>
            </a:r>
            <a:endParaRPr lang="ru-RU" sz="2800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653755" y="5883275"/>
          <a:ext cx="1792288" cy="563563"/>
        </p:xfrm>
        <a:graphic>
          <a:graphicData uri="http://schemas.openxmlformats.org/presentationml/2006/ole">
            <p:oleObj name="oleObj" r:id="rId14" imgW="685800" imgH="215265" progId="Equation.3">
              <p:embed/>
              <p:pic>
                <p:nvPicPr>
                  <p:cNvPr id="1007650" name="" hidden="0"/>
                  <p:cNvPicPr/>
                  <p:nvPr isPhoto="0" userDrawn="0"/>
                </p:nvPicPr>
                <p:blipFill>
                  <a:blip r:embed="rId13"/>
                  <a:stretch/>
                </p:blipFill>
                <p:spPr bwMode="auto">
                  <a:xfrm>
                    <a:off x="4653755" y="5883275"/>
                    <a:ext cx="1792288" cy="56356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6643" name="Freeform 51" hidden="0"/>
          <p:cNvSpPr/>
          <p:nvPr isPhoto="0" userDrawn="0"/>
        </p:nvSpPr>
        <p:spPr bwMode="auto">
          <a:xfrm>
            <a:off x="2209800" y="3200400"/>
            <a:ext cx="609600" cy="304800"/>
          </a:xfrm>
          <a:custGeom>
            <a:avLst/>
            <a:gdLst>
              <a:gd name="T0" fmla="*/ 0 w 384"/>
              <a:gd name="T1" fmla="*/ 192 h 192"/>
              <a:gd name="T2" fmla="*/ 232 w 384"/>
              <a:gd name="T3" fmla="*/ 160 h 192"/>
              <a:gd name="T4" fmla="*/ 384 w 384"/>
              <a:gd name="T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4" h="192" fill="norm" stroke="1" extrusionOk="0">
                <a:moveTo>
                  <a:pt x="0" y="192"/>
                </a:moveTo>
                <a:cubicBezTo>
                  <a:pt x="39" y="187"/>
                  <a:pt x="168" y="192"/>
                  <a:pt x="232" y="160"/>
                </a:cubicBezTo>
                <a:cubicBezTo>
                  <a:pt x="296" y="128"/>
                  <a:pt x="352" y="33"/>
                  <a:pt x="384" y="0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grpSp>
        <p:nvGrpSpPr>
          <p:cNvPr id="1006648" name="Group 56" hidden="0"/>
          <p:cNvGrpSpPr/>
          <p:nvPr isPhoto="0" userDrawn="0"/>
        </p:nvGrpSpPr>
        <p:grpSpPr bwMode="auto">
          <a:xfrm>
            <a:off x="1257300" y="5800725"/>
            <a:ext cx="120650" cy="211138"/>
            <a:chOff x="792" y="3654"/>
            <a:chExt cx="76" cy="133"/>
          </a:xfrm>
        </p:grpSpPr>
        <p:sp>
          <p:nvSpPr>
            <p:cNvPr id="1006627" name="Freeform 35" hidden="0"/>
            <p:cNvSpPr/>
            <p:nvPr isPhoto="0" userDrawn="0"/>
          </p:nvSpPr>
          <p:spPr bwMode="auto">
            <a:xfrm>
              <a:off x="819" y="3654"/>
              <a:ext cx="49" cy="133"/>
            </a:xfrm>
            <a:custGeom>
              <a:avLst/>
              <a:gdLst>
                <a:gd name="T0" fmla="*/ 45 w 49"/>
                <a:gd name="T1" fmla="*/ 133 h 133"/>
                <a:gd name="T2" fmla="*/ 42 w 49"/>
                <a:gd name="T3" fmla="*/ 51 h 133"/>
                <a:gd name="T4" fmla="*/ 0 w 49"/>
                <a:gd name="T5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9" h="133" fill="norm" stroke="1" extrusionOk="0">
                  <a:moveTo>
                    <a:pt x="45" y="133"/>
                  </a:moveTo>
                  <a:cubicBezTo>
                    <a:pt x="45" y="119"/>
                    <a:pt x="49" y="73"/>
                    <a:pt x="42" y="51"/>
                  </a:cubicBezTo>
                  <a:cubicBezTo>
                    <a:pt x="35" y="29"/>
                    <a:pt x="9" y="11"/>
                    <a:pt x="0" y="0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47" name="Freeform 55" hidden="0"/>
            <p:cNvSpPr/>
            <p:nvPr isPhoto="0" userDrawn="0"/>
          </p:nvSpPr>
          <p:spPr bwMode="auto">
            <a:xfrm>
              <a:off x="792" y="3678"/>
              <a:ext cx="42" cy="108"/>
            </a:xfrm>
            <a:custGeom>
              <a:avLst/>
              <a:gdLst>
                <a:gd name="T0" fmla="*/ 39 w 42"/>
                <a:gd name="T1" fmla="*/ 108 h 108"/>
                <a:gd name="T2" fmla="*/ 36 w 42"/>
                <a:gd name="T3" fmla="*/ 39 h 108"/>
                <a:gd name="T4" fmla="*/ 0 w 42"/>
                <a:gd name="T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108" fill="norm" stroke="1" extrusionOk="0">
                  <a:moveTo>
                    <a:pt x="39" y="108"/>
                  </a:moveTo>
                  <a:cubicBezTo>
                    <a:pt x="39" y="97"/>
                    <a:pt x="42" y="57"/>
                    <a:pt x="36" y="39"/>
                  </a:cubicBezTo>
                  <a:cubicBezTo>
                    <a:pt x="30" y="21"/>
                    <a:pt x="8" y="8"/>
                    <a:pt x="0" y="0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06649" name="Group 57" hidden="0"/>
          <p:cNvGrpSpPr/>
          <p:nvPr isPhoto="0" userDrawn="0"/>
        </p:nvGrpSpPr>
        <p:grpSpPr bwMode="auto">
          <a:xfrm rot="10800000">
            <a:off x="4908549" y="3217863"/>
            <a:ext cx="120650" cy="211137"/>
            <a:chOff x="792" y="3654"/>
            <a:chExt cx="76" cy="133"/>
          </a:xfrm>
        </p:grpSpPr>
        <p:sp>
          <p:nvSpPr>
            <p:cNvPr id="1006650" name="Freeform 58" hidden="0"/>
            <p:cNvSpPr/>
            <p:nvPr isPhoto="0" userDrawn="0"/>
          </p:nvSpPr>
          <p:spPr bwMode="auto">
            <a:xfrm>
              <a:off x="819" y="3654"/>
              <a:ext cx="49" cy="133"/>
            </a:xfrm>
            <a:custGeom>
              <a:avLst/>
              <a:gdLst>
                <a:gd name="T0" fmla="*/ 45 w 49"/>
                <a:gd name="T1" fmla="*/ 133 h 133"/>
                <a:gd name="T2" fmla="*/ 42 w 49"/>
                <a:gd name="T3" fmla="*/ 51 h 133"/>
                <a:gd name="T4" fmla="*/ 0 w 49"/>
                <a:gd name="T5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9" h="133" fill="norm" stroke="1" extrusionOk="0">
                  <a:moveTo>
                    <a:pt x="45" y="133"/>
                  </a:moveTo>
                  <a:cubicBezTo>
                    <a:pt x="45" y="119"/>
                    <a:pt x="49" y="73"/>
                    <a:pt x="42" y="51"/>
                  </a:cubicBezTo>
                  <a:cubicBezTo>
                    <a:pt x="35" y="29"/>
                    <a:pt x="9" y="11"/>
                    <a:pt x="0" y="0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6651" name="Freeform 59" hidden="0"/>
            <p:cNvSpPr/>
            <p:nvPr isPhoto="0" userDrawn="0"/>
          </p:nvSpPr>
          <p:spPr bwMode="auto">
            <a:xfrm>
              <a:off x="792" y="3678"/>
              <a:ext cx="42" cy="108"/>
            </a:xfrm>
            <a:custGeom>
              <a:avLst/>
              <a:gdLst>
                <a:gd name="T0" fmla="*/ 39 w 42"/>
                <a:gd name="T1" fmla="*/ 108 h 108"/>
                <a:gd name="T2" fmla="*/ 36 w 42"/>
                <a:gd name="T3" fmla="*/ 39 h 108"/>
                <a:gd name="T4" fmla="*/ 0 w 42"/>
                <a:gd name="T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108" fill="norm" stroke="1" extrusionOk="0">
                  <a:moveTo>
                    <a:pt x="39" y="108"/>
                  </a:moveTo>
                  <a:cubicBezTo>
                    <a:pt x="39" y="97"/>
                    <a:pt x="42" y="57"/>
                    <a:pt x="36" y="39"/>
                  </a:cubicBezTo>
                  <a:cubicBezTo>
                    <a:pt x="30" y="21"/>
                    <a:pt x="8" y="8"/>
                    <a:pt x="0" y="0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06658" name="Group 66" hidden="0"/>
          <p:cNvGrpSpPr/>
          <p:nvPr isPhoto="0" userDrawn="0"/>
        </p:nvGrpSpPr>
        <p:grpSpPr bwMode="auto">
          <a:xfrm>
            <a:off x="1143000" y="5594350"/>
            <a:ext cx="214313" cy="255588"/>
            <a:chOff x="720" y="3524"/>
            <a:chExt cx="135" cy="161"/>
          </a:xfrm>
        </p:grpSpPr>
        <p:grpSp>
          <p:nvGrpSpPr>
            <p:cNvPr id="1006652" name="Group 60" hidden="0"/>
            <p:cNvGrpSpPr/>
            <p:nvPr isPhoto="0" userDrawn="0"/>
          </p:nvGrpSpPr>
          <p:grpSpPr bwMode="auto">
            <a:xfrm rot="-1753155">
              <a:off x="720" y="3552"/>
              <a:ext cx="76" cy="133"/>
              <a:chOff x="792" y="3654"/>
              <a:chExt cx="76" cy="133"/>
            </a:xfrm>
          </p:grpSpPr>
          <p:sp>
            <p:nvSpPr>
              <p:cNvPr id="1006653" name="Freeform 61" hidden="0"/>
              <p:cNvSpPr/>
              <p:nvPr isPhoto="0" userDrawn="0"/>
            </p:nvSpPr>
            <p:spPr bwMode="auto">
              <a:xfrm>
                <a:off x="819" y="3654"/>
                <a:ext cx="49" cy="133"/>
              </a:xfrm>
              <a:custGeom>
                <a:avLst/>
                <a:gdLst>
                  <a:gd name="T0" fmla="*/ 45 w 49"/>
                  <a:gd name="T1" fmla="*/ 133 h 133"/>
                  <a:gd name="T2" fmla="*/ 42 w 49"/>
                  <a:gd name="T3" fmla="*/ 51 h 133"/>
                  <a:gd name="T4" fmla="*/ 0 w 49"/>
                  <a:gd name="T5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133" fill="norm" stroke="1" extrusionOk="0">
                    <a:moveTo>
                      <a:pt x="45" y="133"/>
                    </a:moveTo>
                    <a:cubicBezTo>
                      <a:pt x="45" y="119"/>
                      <a:pt x="49" y="73"/>
                      <a:pt x="42" y="51"/>
                    </a:cubicBezTo>
                    <a:cubicBezTo>
                      <a:pt x="35" y="29"/>
                      <a:pt x="9" y="11"/>
                      <a:pt x="0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06654" name="Freeform 62" hidden="0"/>
              <p:cNvSpPr/>
              <p:nvPr isPhoto="0" userDrawn="0"/>
            </p:nvSpPr>
            <p:spPr bwMode="auto">
              <a:xfrm>
                <a:off x="792" y="3678"/>
                <a:ext cx="42" cy="108"/>
              </a:xfrm>
              <a:custGeom>
                <a:avLst/>
                <a:gdLst>
                  <a:gd name="T0" fmla="*/ 39 w 42"/>
                  <a:gd name="T1" fmla="*/ 108 h 108"/>
                  <a:gd name="T2" fmla="*/ 36 w 42"/>
                  <a:gd name="T3" fmla="*/ 39 h 108"/>
                  <a:gd name="T4" fmla="*/ 0 w 42"/>
                  <a:gd name="T5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" h="108" fill="norm" stroke="1" extrusionOk="0">
                    <a:moveTo>
                      <a:pt x="39" y="108"/>
                    </a:moveTo>
                    <a:cubicBezTo>
                      <a:pt x="39" y="97"/>
                      <a:pt x="42" y="57"/>
                      <a:pt x="36" y="39"/>
                    </a:cubicBezTo>
                    <a:cubicBezTo>
                      <a:pt x="30" y="21"/>
                      <a:pt x="8" y="8"/>
                      <a:pt x="0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006656" name="Freeform 64" hidden="0"/>
            <p:cNvSpPr/>
            <p:nvPr isPhoto="0" userDrawn="0"/>
          </p:nvSpPr>
          <p:spPr bwMode="auto">
            <a:xfrm>
              <a:off x="738" y="3524"/>
              <a:ext cx="117" cy="103"/>
            </a:xfrm>
            <a:custGeom>
              <a:avLst/>
              <a:gdLst>
                <a:gd name="T0" fmla="*/ 117 w 117"/>
                <a:gd name="T1" fmla="*/ 103 h 103"/>
                <a:gd name="T2" fmla="*/ 62 w 117"/>
                <a:gd name="T3" fmla="*/ 24 h 103"/>
                <a:gd name="T4" fmla="*/ 0 w 117"/>
                <a:gd name="T5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03" fill="norm" stroke="1" extrusionOk="0">
                  <a:moveTo>
                    <a:pt x="117" y="103"/>
                  </a:moveTo>
                  <a:cubicBezTo>
                    <a:pt x="108" y="90"/>
                    <a:pt x="81" y="41"/>
                    <a:pt x="62" y="24"/>
                  </a:cubicBezTo>
                  <a:cubicBezTo>
                    <a:pt x="43" y="7"/>
                    <a:pt x="13" y="5"/>
                    <a:pt x="0" y="0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0" name="Прямоугольник 59" hidden="0"/>
          <p:cNvSpPr/>
          <p:nvPr isPhoto="0" userDrawn="0"/>
        </p:nvSpPr>
        <p:spPr bwMode="auto">
          <a:xfrm>
            <a:off x="675678" y="56667"/>
            <a:ext cx="357020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6000" b="1" cap="none" spc="0">
                <a:ln/>
                <a:solidFill>
                  <a:srgbClr val="00B0F0"/>
                </a:solidFill>
                <a:latin typeface="Monotype Corsiva"/>
              </a:rPr>
              <a:t>Задача № 5</a:t>
            </a:r>
            <a:endParaRPr lang="ru-RU" sz="6000" b="1" cap="none" spc="0">
              <a:ln/>
              <a:solidFill>
                <a:srgbClr val="00B0F0"/>
              </a:solidFill>
              <a:latin typeface="Monotype Corsiva"/>
            </a:endParaRPr>
          </a:p>
        </p:txBody>
      </p:sp>
      <p:sp>
        <p:nvSpPr>
          <p:cNvPr id="61" name="TextBox 60" hidden="0"/>
          <p:cNvSpPr txBox="1"/>
          <p:nvPr isPhoto="0" userDrawn="0"/>
        </p:nvSpPr>
        <p:spPr bwMode="auto">
          <a:xfrm>
            <a:off x="6207393" y="443636"/>
            <a:ext cx="16337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3399"/>
                </a:solidFill>
                <a:latin typeface="Monotype Corsiva"/>
              </a:rPr>
              <a:t>Таблица</a:t>
            </a:r>
            <a:endParaRPr lang="ru-RU" sz="3200">
              <a:solidFill>
                <a:srgbClr val="FF3399"/>
              </a:solidFill>
              <a:latin typeface="Monotype Corsiva"/>
            </a:endParaRPr>
          </a:p>
        </p:txBody>
      </p:sp>
      <p:sp>
        <p:nvSpPr>
          <p:cNvPr id="62" name="Управляющая кнопка: настраиваемая 61" hidden="0">
            <a:hlinkClick r:id="rId15" action="ppaction://hlinksldjump" highlightClick="1"/>
          </p:cNvPr>
          <p:cNvSpPr/>
          <p:nvPr isPhoto="0" userDrawn="0"/>
        </p:nvSpPr>
        <p:spPr bwMode="auto">
          <a:xfrm>
            <a:off x="5895611" y="461259"/>
            <a:ext cx="2209800" cy="545931"/>
          </a:xfrm>
          <a:prstGeom prst="actionButtonBlank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  <p:sp>
        <p:nvSpPr>
          <p:cNvPr id="63" name="Управляющая кнопка: домой 62" hidden="0">
            <a:hlinkClick r:id="" action="ppaction://hlinkshowjump?jump=lastslide" highlightClick="1"/>
          </p:cNvPr>
          <p:cNvSpPr/>
          <p:nvPr isPhoto="0" userDrawn="0"/>
        </p:nvSpPr>
        <p:spPr bwMode="auto">
          <a:xfrm>
            <a:off x="8023969" y="6322133"/>
            <a:ext cx="461962" cy="328297"/>
          </a:xfrm>
          <a:prstGeom prst="actionButtonHom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66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0.30591 -0.34884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10066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-1745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0.30591 -0.34884 " pathEditMode="relative" rAng="0" ptsTypes="AA">
                                      <p:cBhvr>
                                        <p:cTn id="31" dur="1000" fill="hold"/>
                                        <p:tgtEl>
                                          <p:spTgt spid="10066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-1745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66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66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65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66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006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006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C 4.16667E-6 -0.0044 4.16667E-6 -0.00834 4.16667E-6 -0.0125 L 0.01388 -0.34306 L 0.05763 -0.38611 " pathEditMode="relative" rAng="0" ptsTypes="AAAA">
                                      <p:cBhvr>
                                        <p:cTn id="111" dur="1000" fill="hold"/>
                                        <p:tgtEl>
                                          <p:spTgt spid="10065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-1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0.37292 -0.35139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10066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46" y="-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591 -0.34884 L 0.33594 -0.44745 L 0.37327 -0.44884 " pathEditMode="relative" rAng="0" ptsTypes="AAA">
                                      <p:cBhvr>
                                        <p:cTn id="117" dur="1000" fill="hold"/>
                                        <p:tgtEl>
                                          <p:spTgt spid="10066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8" y="-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006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1006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prstGeom prst="rect">
          <a:avLst/>
        </a:prstGeom>
        <a:noFill/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prstGeom prst="rect">
          <a:avLst/>
        </a:prstGeom>
        <a:noFill/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accent1="accent1" accent2="accent2" accent3="accent3" accent4="accent4" accent5="accent5" accent6="accent6" bg1="dk2" bg2="dk1" folHlink="folHlink" hlink="hlink" tx1="lt1" tx2="lt2"/>
    </a:extraClrScheme>
  </a:extraClrSchemeLst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Р7-Офис/6.4.2.28</Application>
  <DocSecurity>0</DocSecurity>
  <PresentationFormat>Экран (4:3)</PresentationFormat>
  <Paragraphs>0</Paragraphs>
  <Slides>13</Slides>
  <Notes>13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Кабинет317</dc:creator>
  <cp:keywords/>
  <dc:description/>
  <dc:identifier/>
  <dc:language/>
  <cp:lastModifiedBy/>
  <cp:revision>1054</cp:revision>
  <dcterms:created xsi:type="dcterms:W3CDTF">1601-01-01T00:00:00Z</dcterms:created>
  <dcterms:modified xsi:type="dcterms:W3CDTF">2022-12-15T03:11:59Z</dcterms:modified>
  <cp:category/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