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3" r:id="rId4"/>
    <p:sldId id="257" r:id="rId5"/>
    <p:sldId id="258" r:id="rId6"/>
    <p:sldId id="259" r:id="rId7"/>
    <p:sldId id="260" r:id="rId8"/>
    <p:sldId id="261" r:id="rId9"/>
    <p:sldId id="264" r:id="rId10"/>
    <p:sldId id="265" r:id="rId11"/>
    <p:sldId id="266" r:id="rId12"/>
    <p:sldId id="267" r:id="rId13"/>
    <p:sldId id="268" r:id="rId14"/>
    <p:sldId id="269" r:id="rId15"/>
    <p:sldId id="275" r:id="rId16"/>
    <p:sldId id="270" r:id="rId17"/>
    <p:sldId id="272" r:id="rId18"/>
    <p:sldId id="273" r:id="rId19"/>
    <p:sldId id="274" r:id="rId20"/>
    <p:sldId id="278" r:id="rId21"/>
    <p:sldId id="276" r:id="rId22"/>
    <p:sldId id="279" r:id="rId23"/>
    <p:sldId id="280" r:id="rId24"/>
    <p:sldId id="281" r:id="rId25"/>
    <p:sldId id="282" r:id="rId26"/>
    <p:sldId id="283" r:id="rId27"/>
    <p:sldId id="284"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89D3210-7B4E-44F5-86D0-292A40823A47}" type="datetimeFigureOut">
              <a:rPr lang="ru-RU" smtClean="0"/>
              <a:pPr/>
              <a:t>14.09.2021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81057-B41A-4625-B1E3-64EEA56F91A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D3210-7B4E-44F5-86D0-292A40823A47}" type="datetimeFigureOut">
              <a:rPr lang="ru-RU" smtClean="0"/>
              <a:pPr/>
              <a:t>14.09.2021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381057-B41A-4625-B1E3-64EEA56F91A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Микология- наука, изучающая  царство грибов</a:t>
            </a:r>
            <a:endParaRPr lang="ru-RU" dirty="0"/>
          </a:p>
        </p:txBody>
      </p:sp>
      <p:sp>
        <p:nvSpPr>
          <p:cNvPr id="3" name="Содержимое 2"/>
          <p:cNvSpPr>
            <a:spLocks noGrp="1"/>
          </p:cNvSpPr>
          <p:nvPr>
            <p:ph idx="1"/>
          </p:nvPr>
        </p:nvSpPr>
        <p:spPr/>
        <p:txBody>
          <a:bodyPr>
            <a:normAutofit fontScale="77500" lnSpcReduction="20000"/>
          </a:bodyPr>
          <a:lstStyle/>
          <a:p>
            <a:r>
              <a:rPr lang="ru-RU" dirty="0" smtClean="0"/>
              <a:t>Грибы образуют отдельное царство, так как по строению и физиологическим особенностям сочетают в себе признаки животных и растений. Видовое разнообразие грибов огромно, оно достигает 100 тыс. видов., но по некоторым оценкам их может быть около 1,5 миллионов. </a:t>
            </a:r>
          </a:p>
          <a:p>
            <a:r>
              <a:rPr lang="ru-RU" dirty="0" smtClean="0"/>
              <a:t>Они населяют разные экологические ниши: встречаются в воде, на суше, в почве. </a:t>
            </a:r>
          </a:p>
          <a:p>
            <a:r>
              <a:rPr lang="ru-RU" dirty="0" smtClean="0"/>
              <a:t>Представители грибного царства относятся к эукариотам, обладают оформленным ядром и набором органоидов. Они занимают промежуточное положение между растениями и животными.</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Систематика</a:t>
            </a:r>
            <a:br>
              <a:rPr lang="ru-RU" b="1" dirty="0" smtClean="0"/>
            </a:b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В настоящее время описано около 100 000 видов грибов, но по некоторым оценкам их может быть около 1,5 миллионов. </a:t>
            </a:r>
          </a:p>
          <a:p>
            <a:r>
              <a:rPr lang="ru-RU" b="1" dirty="0" smtClean="0"/>
              <a:t>Систематика</a:t>
            </a:r>
          </a:p>
          <a:p>
            <a:r>
              <a:rPr lang="ru-RU" dirty="0" smtClean="0"/>
              <a:t>Царство Грибы</a:t>
            </a:r>
          </a:p>
          <a:p>
            <a:r>
              <a:rPr lang="ru-RU" dirty="0" smtClean="0"/>
              <a:t>       </a:t>
            </a:r>
            <a:r>
              <a:rPr lang="ru-RU" dirty="0" err="1" smtClean="0"/>
              <a:t>Подцарство</a:t>
            </a:r>
            <a:r>
              <a:rPr lang="ru-RU" dirty="0" smtClean="0"/>
              <a:t> </a:t>
            </a:r>
            <a:r>
              <a:rPr lang="ru-RU" dirty="0" err="1" smtClean="0"/>
              <a:t>Грибообразные</a:t>
            </a:r>
            <a:r>
              <a:rPr lang="ru-RU" dirty="0" smtClean="0"/>
              <a:t> </a:t>
            </a:r>
          </a:p>
          <a:p>
            <a:r>
              <a:rPr lang="ru-RU" dirty="0" smtClean="0"/>
              <a:t>       </a:t>
            </a:r>
            <a:r>
              <a:rPr lang="ru-RU" dirty="0" err="1" smtClean="0"/>
              <a:t>Подцарство</a:t>
            </a:r>
            <a:r>
              <a:rPr lang="ru-RU" dirty="0" smtClean="0"/>
              <a:t> Настоящие грибы (не образуют подвижных клеток ни на одной стадии жизненного цикла)</a:t>
            </a:r>
          </a:p>
          <a:p>
            <a:r>
              <a:rPr lang="ru-RU" dirty="0" smtClean="0"/>
              <a:t>              Отдел Зигомицеты (относятся к низшим грибам)</a:t>
            </a:r>
          </a:p>
          <a:p>
            <a:r>
              <a:rPr lang="ru-RU" dirty="0" smtClean="0"/>
              <a:t>              Отдел Аскомицеты, или Сумчатые грибы</a:t>
            </a:r>
          </a:p>
          <a:p>
            <a:r>
              <a:rPr lang="ru-RU" dirty="0" smtClean="0"/>
              <a:t>              Отдел Базидиомицеты</a:t>
            </a:r>
          </a:p>
          <a:p>
            <a:r>
              <a:rPr lang="ru-RU" dirty="0" smtClean="0"/>
              <a:t>              Отдел </a:t>
            </a:r>
            <a:r>
              <a:rPr lang="ru-RU" dirty="0" err="1" smtClean="0"/>
              <a:t>Дейтеромицеты</a:t>
            </a:r>
            <a:r>
              <a:rPr lang="ru-RU" dirty="0" smtClean="0"/>
              <a:t> (Несовершенные грибы)</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Основные признаки </a:t>
            </a:r>
            <a:br>
              <a:rPr lang="ru-RU" dirty="0" smtClean="0"/>
            </a:b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отсутствует хлорофилл, поэтому тип питания </a:t>
            </a:r>
            <a:r>
              <a:rPr lang="ru-RU" b="1" dirty="0" smtClean="0"/>
              <a:t>– гетеротрофный</a:t>
            </a:r>
            <a:r>
              <a:rPr lang="ru-RU" dirty="0" smtClean="0"/>
              <a:t>;</a:t>
            </a:r>
          </a:p>
          <a:p>
            <a:r>
              <a:rPr lang="ru-RU" dirty="0" smtClean="0"/>
              <a:t>в качестве питательных веществ запасается </a:t>
            </a:r>
            <a:r>
              <a:rPr lang="ru-RU" b="1" dirty="0" smtClean="0"/>
              <a:t>гликоген</a:t>
            </a:r>
            <a:r>
              <a:rPr lang="ru-RU" dirty="0" smtClean="0"/>
              <a:t>, жиры, </a:t>
            </a:r>
            <a:r>
              <a:rPr lang="ru-RU" dirty="0" err="1" smtClean="0"/>
              <a:t>волютин</a:t>
            </a:r>
            <a:r>
              <a:rPr lang="ru-RU" dirty="0" smtClean="0"/>
              <a:t>;</a:t>
            </a:r>
          </a:p>
          <a:p>
            <a:r>
              <a:rPr lang="ru-RU" dirty="0" smtClean="0"/>
              <a:t>при обменных процессах вырабатывается </a:t>
            </a:r>
            <a:r>
              <a:rPr lang="ru-RU" b="1" dirty="0" smtClean="0"/>
              <a:t>мочевина;</a:t>
            </a:r>
          </a:p>
          <a:p>
            <a:r>
              <a:rPr lang="ru-RU" dirty="0" smtClean="0"/>
              <a:t>происходит синтез незаменимой аминокислоты лизина, которая содержится в клетках животных;</a:t>
            </a:r>
          </a:p>
          <a:p>
            <a:r>
              <a:rPr lang="ru-RU" dirty="0" smtClean="0"/>
              <a:t>насыщаются питательными веществами из почвы (всасывающий способ питания);</a:t>
            </a:r>
          </a:p>
          <a:p>
            <a:r>
              <a:rPr lang="ru-RU" dirty="0" smtClean="0"/>
              <a:t>клетки снабжены клеточной стенкой из </a:t>
            </a:r>
            <a:r>
              <a:rPr lang="ru-RU" b="1" dirty="0" smtClean="0"/>
              <a:t>целлюлозы в комплексе с хитином</a:t>
            </a:r>
            <a:r>
              <a:rPr lang="ru-RU" dirty="0" smtClean="0"/>
              <a:t>, полифосфатами и пигментами;</a:t>
            </a:r>
          </a:p>
          <a:p>
            <a:r>
              <a:rPr lang="ru-RU" dirty="0" smtClean="0"/>
              <a:t>клетка содержит от одного до нескольких ядер и набор органоидов (не у всех есть комплекс </a:t>
            </a:r>
            <a:r>
              <a:rPr lang="ru-RU" dirty="0" err="1" smtClean="0"/>
              <a:t>Гольджи</a:t>
            </a:r>
            <a:r>
              <a:rPr lang="ru-RU" dirty="0" smtClean="0"/>
              <a:t> и центриоли);</a:t>
            </a:r>
          </a:p>
          <a:p>
            <a:r>
              <a:rPr lang="ru-RU" dirty="0" smtClean="0"/>
              <a:t>геном устроен по типу эукариотов, хромосомы мелких размеров;</a:t>
            </a:r>
          </a:p>
          <a:p>
            <a:r>
              <a:rPr lang="ru-RU" dirty="0" smtClean="0"/>
              <a:t>деление клетки и ядра не всегда совпадают по времени, поэтому формируются многоядерные клетки; иногда ядра попадают из одной клетки в другую.</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smtClean="0"/>
              <a:t>Сходство с растениями</a:t>
            </a:r>
            <a:endParaRPr lang="ru-RU" dirty="0"/>
          </a:p>
        </p:txBody>
      </p:sp>
      <p:sp>
        <p:nvSpPr>
          <p:cNvPr id="3" name="Содержимое 2"/>
          <p:cNvSpPr>
            <a:spLocks noGrp="1"/>
          </p:cNvSpPr>
          <p:nvPr>
            <p:ph idx="1"/>
          </p:nvPr>
        </p:nvSpPr>
        <p:spPr/>
        <p:txBody>
          <a:bodyPr/>
          <a:lstStyle/>
          <a:p>
            <a:r>
              <a:rPr lang="ru-RU" dirty="0" smtClean="0"/>
              <a:t>Плотная и твердая клеточная стенка;</a:t>
            </a:r>
          </a:p>
          <a:p>
            <a:r>
              <a:rPr lang="ru-RU" dirty="0" smtClean="0"/>
              <a:t>Незначительная подвижность;</a:t>
            </a:r>
          </a:p>
          <a:p>
            <a:r>
              <a:rPr lang="ru-RU" dirty="0" smtClean="0"/>
              <a:t>Неограниченный рост;</a:t>
            </a:r>
          </a:p>
          <a:p>
            <a:r>
              <a:rPr lang="ru-RU" dirty="0" smtClean="0"/>
              <a:t>Всасывание элементов питания из субстрата;</a:t>
            </a:r>
          </a:p>
          <a:p>
            <a:r>
              <a:rPr lang="ru-RU" dirty="0" smtClean="0"/>
              <a:t>Способы размножения: вегетативный и с помощью спор.</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smtClean="0"/>
              <a:t>Сходство с животными </a:t>
            </a:r>
            <a:endParaRPr lang="ru-RU" dirty="0"/>
          </a:p>
        </p:txBody>
      </p:sp>
      <p:sp>
        <p:nvSpPr>
          <p:cNvPr id="3" name="Содержимое 2"/>
          <p:cNvSpPr>
            <a:spLocks noGrp="1"/>
          </p:cNvSpPr>
          <p:nvPr>
            <p:ph idx="1"/>
          </p:nvPr>
        </p:nvSpPr>
        <p:spPr/>
        <p:txBody>
          <a:bodyPr/>
          <a:lstStyle/>
          <a:p>
            <a:r>
              <a:rPr lang="ru-RU" dirty="0" smtClean="0"/>
              <a:t>Хитин встроен в клеточную оболочку;</a:t>
            </a:r>
          </a:p>
          <a:p>
            <a:r>
              <a:rPr lang="ru-RU" dirty="0" smtClean="0"/>
              <a:t>Клетка для питания запасает гликоген;</a:t>
            </a:r>
          </a:p>
          <a:p>
            <a:r>
              <a:rPr lang="ru-RU" dirty="0" smtClean="0"/>
              <a:t>Нет хлоропластов, которые участвуют в процессе фотосинтеза;</a:t>
            </a:r>
          </a:p>
          <a:p>
            <a:r>
              <a:rPr lang="ru-RU" dirty="0" smtClean="0"/>
              <a:t>Нет вакуолей или они мелкие;</a:t>
            </a:r>
          </a:p>
          <a:p>
            <a:r>
              <a:rPr lang="ru-RU" dirty="0" smtClean="0"/>
              <a:t>В ходе метаболизма выделяется мочевина.</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Строение грибов</a:t>
            </a:r>
            <a:br>
              <a:rPr lang="ru-RU" b="1" dirty="0" smtClean="0"/>
            </a:br>
            <a:endParaRPr lang="ru-RU" dirty="0"/>
          </a:p>
        </p:txBody>
      </p:sp>
      <p:sp>
        <p:nvSpPr>
          <p:cNvPr id="3" name="Содержимое 2"/>
          <p:cNvSpPr>
            <a:spLocks noGrp="1"/>
          </p:cNvSpPr>
          <p:nvPr>
            <p:ph idx="1"/>
          </p:nvPr>
        </p:nvSpPr>
        <p:spPr/>
        <p:txBody>
          <a:bodyPr>
            <a:normAutofit fontScale="85000" lnSpcReduction="10000"/>
          </a:bodyPr>
          <a:lstStyle/>
          <a:p>
            <a:r>
              <a:rPr lang="ru-RU" dirty="0" smtClean="0"/>
              <a:t>Тело гриба состоит из длинных нитей — </a:t>
            </a:r>
            <a:r>
              <a:rPr lang="ru-RU" b="1" dirty="0" smtClean="0"/>
              <a:t>гиф</a:t>
            </a:r>
            <a:r>
              <a:rPr lang="ru-RU" dirty="0" smtClean="0"/>
              <a:t>.</a:t>
            </a:r>
          </a:p>
          <a:p>
            <a:r>
              <a:rPr lang="ru-RU" dirty="0" smtClean="0"/>
              <a:t>Гифы растут </a:t>
            </a:r>
            <a:r>
              <a:rPr lang="ru-RU" dirty="0" err="1" smtClean="0"/>
              <a:t>апикально</a:t>
            </a:r>
            <a:r>
              <a:rPr lang="ru-RU" dirty="0" smtClean="0"/>
              <a:t> (вершиной) и могут ветвиться, образуя густую переплетённую сеть --</a:t>
            </a:r>
            <a:r>
              <a:rPr lang="ru-RU" b="1" dirty="0" smtClean="0"/>
              <a:t> мицелий,</a:t>
            </a:r>
            <a:r>
              <a:rPr lang="ru-RU" dirty="0" smtClean="0"/>
              <a:t> или </a:t>
            </a:r>
            <a:r>
              <a:rPr lang="ru-RU" b="1" dirty="0" smtClean="0"/>
              <a:t>грибницу</a:t>
            </a:r>
            <a:r>
              <a:rPr lang="ru-RU" dirty="0" smtClean="0"/>
              <a:t>.</a:t>
            </a:r>
          </a:p>
          <a:p>
            <a:r>
              <a:rPr lang="ru-RU" dirty="0" smtClean="0"/>
              <a:t>Мицелий располагается в субстрате (почве, древесине, живом организме) или на его поверхности.</a:t>
            </a:r>
          </a:p>
          <a:p>
            <a:r>
              <a:rPr lang="ru-RU" dirty="0" smtClean="0"/>
              <a:t>Скорость роста мицелия зависит от условий среды и может достигать нескольких сантиметров в сутки.</a:t>
            </a:r>
          </a:p>
          <a:p>
            <a:r>
              <a:rPr lang="ru-RU" dirty="0" smtClean="0"/>
              <a:t>У базидиомицетов мицелий часто многолетний, у других грибов — однолетний. </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виды мицелия</a:t>
            </a:r>
            <a:br>
              <a:rPr lang="ru-RU" b="1" dirty="0" smtClean="0"/>
            </a:br>
            <a:endParaRPr lang="ru-RU" dirty="0"/>
          </a:p>
        </p:txBody>
      </p:sp>
      <p:sp>
        <p:nvSpPr>
          <p:cNvPr id="3" name="Содержимое 2"/>
          <p:cNvSpPr>
            <a:spLocks noGrp="1"/>
          </p:cNvSpPr>
          <p:nvPr>
            <p:ph idx="1"/>
          </p:nvPr>
        </p:nvSpPr>
        <p:spPr/>
        <p:txBody>
          <a:bodyPr>
            <a:normAutofit fontScale="92500" lnSpcReduction="10000"/>
          </a:bodyPr>
          <a:lstStyle/>
          <a:p>
            <a:r>
              <a:rPr lang="ru-RU" b="1" dirty="0" smtClean="0"/>
              <a:t>неклеточный -</a:t>
            </a:r>
            <a:r>
              <a:rPr lang="ru-RU" dirty="0" smtClean="0"/>
              <a:t>образован одной многоядерной гигантской клеткой (например, у зигомицетов);</a:t>
            </a:r>
          </a:p>
          <a:p>
            <a:r>
              <a:rPr lang="ru-RU" b="1" dirty="0" smtClean="0"/>
              <a:t>клеточный </a:t>
            </a:r>
            <a:r>
              <a:rPr lang="ru-RU" dirty="0"/>
              <a:t>-</a:t>
            </a:r>
            <a:r>
              <a:rPr lang="ru-RU" dirty="0" smtClean="0"/>
              <a:t>есть межклеточные перегородки (септы); клетки одноядерные или многоядерные. В клеточных перегородках могут оставаться отверстия, через которые цитоплазма и органоиды (включая ядра) свободно перетекают из клетки в клетку.</a:t>
            </a:r>
          </a:p>
          <a:p>
            <a:r>
              <a:rPr lang="ru-RU" dirty="0" smtClean="0"/>
              <a:t> У </a:t>
            </a:r>
            <a:r>
              <a:rPr lang="ru-RU" dirty="0" err="1" smtClean="0"/>
              <a:t>аско</a:t>
            </a:r>
            <a:r>
              <a:rPr lang="ru-RU" dirty="0" smtClean="0"/>
              <a:t>- и базидиомицетов </a:t>
            </a:r>
            <a:r>
              <a:rPr lang="ru-RU" b="1" dirty="0" smtClean="0"/>
              <a:t>мицелий -</a:t>
            </a:r>
            <a:r>
              <a:rPr lang="ru-RU" dirty="0" smtClean="0"/>
              <a:t>состоит из двуядерных клеток</a:t>
            </a: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Виды мицелия:  1 — </a:t>
            </a:r>
            <a:r>
              <a:rPr lang="ru-RU" sz="3100" dirty="0" smtClean="0"/>
              <a:t>одноклеточный; 2 — многоклеточный ; 3 —двуядерный(дрожжи).</a:t>
            </a:r>
            <a:endParaRPr lang="ru-RU" sz="3100" dirty="0"/>
          </a:p>
        </p:txBody>
      </p:sp>
      <p:pic>
        <p:nvPicPr>
          <p:cNvPr id="1026" name="Picture 2" descr="C:\Documents and Settings\Учитель\Рабочий стол\f51c5e6f095a1955.png"/>
          <p:cNvPicPr>
            <a:picLocks noGrp="1" noChangeAspect="1" noChangeArrowheads="1"/>
          </p:cNvPicPr>
          <p:nvPr>
            <p:ph idx="1"/>
          </p:nvPr>
        </p:nvPicPr>
        <p:blipFill>
          <a:blip r:embed="rId2" cstate="print"/>
          <a:srcRect/>
          <a:stretch>
            <a:fillRect/>
          </a:stretch>
        </p:blipFill>
        <p:spPr bwMode="auto">
          <a:xfrm>
            <a:off x="740496" y="1600200"/>
            <a:ext cx="7903469" cy="45259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Ловчие петли хищного гриба </a:t>
            </a:r>
            <a:endParaRPr lang="ru-RU" dirty="0"/>
          </a:p>
        </p:txBody>
      </p:sp>
      <p:pic>
        <p:nvPicPr>
          <p:cNvPr id="2050" name="Picture 2" descr="C:\Documents and Settings\Учитель\Рабочий стол\9acd59f9b470392d.png"/>
          <p:cNvPicPr>
            <a:picLocks noGrp="1" noChangeAspect="1" noChangeArrowheads="1"/>
          </p:cNvPicPr>
          <p:nvPr>
            <p:ph idx="1"/>
          </p:nvPr>
        </p:nvPicPr>
        <p:blipFill>
          <a:blip r:embed="rId2" cstate="print"/>
          <a:srcRect/>
          <a:stretch>
            <a:fillRect/>
          </a:stretch>
        </p:blipFill>
        <p:spPr bwMode="auto">
          <a:xfrm>
            <a:off x="1554691" y="1600200"/>
            <a:ext cx="6034617" cy="4525963"/>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C:\Documents and Settings\Учитель\Рабочий стол\2.png"/>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Размножение</a:t>
            </a:r>
          </a:p>
        </p:txBody>
      </p:sp>
      <p:sp>
        <p:nvSpPr>
          <p:cNvPr id="3" name="Содержимое 2"/>
          <p:cNvSpPr>
            <a:spLocks noGrp="1"/>
          </p:cNvSpPr>
          <p:nvPr>
            <p:ph idx="1"/>
          </p:nvPr>
        </p:nvSpPr>
        <p:spPr/>
        <p:txBody>
          <a:bodyPr>
            <a:normAutofit fontScale="85000" lnSpcReduction="20000"/>
          </a:bodyPr>
          <a:lstStyle/>
          <a:p>
            <a:r>
              <a:rPr lang="ru-RU" dirty="0" smtClean="0"/>
              <a:t>У грибов различают вегетативное, бесполое и половое размножение.</a:t>
            </a:r>
          </a:p>
          <a:p>
            <a:r>
              <a:rPr lang="ru-RU" b="1" dirty="0" smtClean="0"/>
              <a:t>Вегетативное</a:t>
            </a:r>
          </a:p>
          <a:p>
            <a:r>
              <a:rPr lang="ru-RU" dirty="0" smtClean="0"/>
              <a:t>Размножение осуществляется частями мицелия,, путём почкования мицелия или отдельных клеток.</a:t>
            </a:r>
          </a:p>
          <a:p>
            <a:r>
              <a:rPr lang="ru-RU" dirty="0" smtClean="0"/>
              <a:t>Для бесполого вегетативного размножения специальные приспособления не нужны, но потомков появляется не много, а мало.</a:t>
            </a:r>
          </a:p>
          <a:p>
            <a:r>
              <a:rPr lang="ru-RU" dirty="0" smtClean="0"/>
              <a:t>При бесполом вегетативном размножении клетки нити, ничем не отличаются от соседних, вырастают в целый организм. Иногда, животные или движение среды разрывают гифу на части.</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098" name="Picture 2" descr="C:\Documents and Settings\Учитель\Рабочий стол\4.png"/>
          <p:cNvPicPr>
            <a:picLocks noGrp="1" noChangeAspect="1" noChangeArrowheads="1"/>
          </p:cNvPicPr>
          <p:nvPr>
            <p:ph idx="1"/>
          </p:nvPr>
        </p:nvPicPr>
        <p:blipFill>
          <a:blip r:embed="rId2" cstate="print"/>
          <a:srcRect/>
          <a:stretch>
            <a:fillRect/>
          </a:stretch>
        </p:blipFill>
        <p:spPr bwMode="auto">
          <a:xfrm>
            <a:off x="0" y="214290"/>
            <a:ext cx="5000628" cy="4643470"/>
          </a:xfrm>
          <a:prstGeom prst="rect">
            <a:avLst/>
          </a:prstGeom>
          <a:noFill/>
        </p:spPr>
      </p:pic>
      <p:pic>
        <p:nvPicPr>
          <p:cNvPr id="4099" name="Picture 3" descr="C:\Documents and Settings\Учитель\Рабочий стол\5.png"/>
          <p:cNvPicPr>
            <a:picLocks noChangeAspect="1" noChangeArrowheads="1"/>
          </p:cNvPicPr>
          <p:nvPr/>
        </p:nvPicPr>
        <p:blipFill>
          <a:blip r:embed="rId3" cstate="print"/>
          <a:srcRect/>
          <a:stretch>
            <a:fillRect/>
          </a:stretch>
        </p:blipFill>
        <p:spPr bwMode="auto">
          <a:xfrm>
            <a:off x="5000628" y="0"/>
            <a:ext cx="4143372" cy="4429132"/>
          </a:xfrm>
          <a:prstGeom prst="rect">
            <a:avLst/>
          </a:prstGeom>
          <a:noFill/>
        </p:spPr>
      </p:pic>
      <p:sp>
        <p:nvSpPr>
          <p:cNvPr id="6" name="Прямоугольник 5"/>
          <p:cNvSpPr/>
          <p:nvPr/>
        </p:nvSpPr>
        <p:spPr>
          <a:xfrm>
            <a:off x="285720" y="5000636"/>
            <a:ext cx="8215370" cy="1815882"/>
          </a:xfrm>
          <a:prstGeom prst="rect">
            <a:avLst/>
          </a:prstGeom>
        </p:spPr>
        <p:txBody>
          <a:bodyPr wrap="square">
            <a:spAutoFit/>
          </a:bodyPr>
          <a:lstStyle/>
          <a:p>
            <a:r>
              <a:rPr lang="ru-RU" sz="2800" i="1" dirty="0" smtClean="0"/>
              <a:t>При вегетативном размножении ДНК потомков не отличается от ДНК родителя. При таком размножении не нужны специальные устройства, но количество потомков невелико.</a:t>
            </a:r>
            <a:endParaRPr lang="ru-RU"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Бесполое</a:t>
            </a:r>
            <a:br>
              <a:rPr lang="ru-RU" b="1" dirty="0" smtClean="0"/>
            </a:br>
            <a:endParaRPr lang="ru-RU" dirty="0"/>
          </a:p>
        </p:txBody>
      </p:sp>
      <p:sp>
        <p:nvSpPr>
          <p:cNvPr id="3" name="Содержимое 2"/>
          <p:cNvSpPr>
            <a:spLocks noGrp="1"/>
          </p:cNvSpPr>
          <p:nvPr>
            <p:ph idx="1"/>
          </p:nvPr>
        </p:nvSpPr>
        <p:spPr/>
        <p:txBody>
          <a:bodyPr>
            <a:normAutofit fontScale="85000" lnSpcReduction="20000"/>
          </a:bodyPr>
          <a:lstStyle/>
          <a:p>
            <a:r>
              <a:rPr lang="ru-RU" dirty="0" smtClean="0"/>
              <a:t>При бесполом споровом размножении нить гриба образует специальные клетки, создающие споры. Эти клетки выглядят как веточки, неспособные расти и отделяющие от себя споры, или как крупные пузыри, внутри которых образуются споры. Такие образования называют спорангиями.</a:t>
            </a:r>
          </a:p>
          <a:p>
            <a:r>
              <a:rPr lang="ru-RU" i="1" dirty="0" smtClean="0"/>
              <a:t>При бесполом размножении ДНК потомков не отличается от ДНК родителя. На образование каждой споры тратится меньше веществ, чем на одного потомка при вегетативном размножении. Бесполым путём одна особь производит миллионы спор, поэтому у гриба больше шансов оставить потомство.</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8194" name="Picture 2" descr="C:\Documents and Settings\Учитель\Рабочий стол\13.png"/>
          <p:cNvPicPr>
            <a:picLocks noGrp="1" noChangeAspect="1" noChangeArrowheads="1"/>
          </p:cNvPicPr>
          <p:nvPr>
            <p:ph idx="1"/>
          </p:nvPr>
        </p:nvPicPr>
        <p:blipFill>
          <a:blip r:embed="rId2" cstate="print"/>
          <a:srcRect/>
          <a:stretch>
            <a:fillRect/>
          </a:stretch>
        </p:blipFill>
        <p:spPr bwMode="auto">
          <a:xfrm>
            <a:off x="3000571" y="2539372"/>
            <a:ext cx="3142857" cy="2647619"/>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Половое</a:t>
            </a:r>
            <a:br>
              <a:rPr lang="ru-RU" b="1" dirty="0" smtClean="0"/>
            </a:br>
            <a:endParaRPr lang="ru-RU" dirty="0"/>
          </a:p>
        </p:txBody>
      </p:sp>
      <p:sp>
        <p:nvSpPr>
          <p:cNvPr id="3" name="Содержимое 2"/>
          <p:cNvSpPr>
            <a:spLocks noGrp="1"/>
          </p:cNvSpPr>
          <p:nvPr>
            <p:ph idx="1"/>
          </p:nvPr>
        </p:nvSpPr>
        <p:spPr/>
        <p:txBody>
          <a:bodyPr/>
          <a:lstStyle/>
          <a:p>
            <a:r>
              <a:rPr lang="ru-RU" dirty="0" smtClean="0"/>
              <a:t>При половом размножении появляются новые сочетания признаков. При этом размножении ДНК потомков образуется из ДНК обоих родителей. У грибов объединение ДНК происходит по-разному.</a:t>
            </a:r>
          </a:p>
          <a:p>
            <a:r>
              <a:rPr lang="ru-RU" dirty="0" smtClean="0"/>
              <a:t>Разные способы обеспечить объединение ДНК при половом размножении грибов:</a:t>
            </a:r>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122" name="Picture 2" descr="C:\Documents and Settings\Учитель\Рабочий стол\7.png"/>
          <p:cNvPicPr>
            <a:picLocks noGrp="1" noChangeAspect="1" noChangeArrowheads="1"/>
          </p:cNvPicPr>
          <p:nvPr>
            <p:ph idx="1"/>
          </p:nvPr>
        </p:nvPicPr>
        <p:blipFill>
          <a:blip r:embed="rId2" cstate="print"/>
          <a:srcRect/>
          <a:stretch>
            <a:fillRect/>
          </a:stretch>
        </p:blipFill>
        <p:spPr bwMode="auto">
          <a:xfrm>
            <a:off x="1" y="142852"/>
            <a:ext cx="9144000" cy="6715148"/>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146" name="Picture 2" descr="C:\Documents and Settings\Учитель\Рабочий стол\8.png"/>
          <p:cNvPicPr>
            <a:picLocks noGrp="1" noChangeAspect="1" noChangeArrowheads="1"/>
          </p:cNvPicPr>
          <p:nvPr>
            <p:ph idx="1"/>
          </p:nvPr>
        </p:nvPicPr>
        <p:blipFill>
          <a:blip r:embed="rId2" cstate="print"/>
          <a:srcRect/>
          <a:stretch>
            <a:fillRect/>
          </a:stretch>
        </p:blipFill>
        <p:spPr bwMode="auto">
          <a:xfrm>
            <a:off x="0" y="214290"/>
            <a:ext cx="9143999" cy="6286544"/>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170" name="Picture 2" descr="C:\Documents and Settings\Учитель\Рабочий стол\9.png"/>
          <p:cNvPicPr>
            <a:picLocks noGrp="1" noChangeAspect="1" noChangeArrowheads="1"/>
          </p:cNvPicPr>
          <p:nvPr>
            <p:ph idx="1"/>
          </p:nvPr>
        </p:nvPicPr>
        <p:blipFill>
          <a:blip r:embed="rId2" cstate="print"/>
          <a:srcRect/>
          <a:stretch>
            <a:fillRect/>
          </a:stretch>
        </p:blipFill>
        <p:spPr bwMode="auto">
          <a:xfrm>
            <a:off x="0" y="214290"/>
            <a:ext cx="9143999" cy="6286544"/>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Плесневые грибы</a:t>
            </a:r>
            <a:br>
              <a:rPr lang="ru-RU" b="1" dirty="0" smtClean="0"/>
            </a:br>
            <a:endParaRPr lang="ru-RU" dirty="0"/>
          </a:p>
        </p:txBody>
      </p:sp>
      <p:sp>
        <p:nvSpPr>
          <p:cNvPr id="3" name="Содержимое 2"/>
          <p:cNvSpPr>
            <a:spLocks noGrp="1"/>
          </p:cNvSpPr>
          <p:nvPr>
            <p:ph idx="1"/>
          </p:nvPr>
        </p:nvSpPr>
        <p:spPr>
          <a:xfrm>
            <a:off x="457200" y="1600200"/>
            <a:ext cx="4043362" cy="4525963"/>
          </a:xfrm>
        </p:spPr>
        <p:txBody>
          <a:bodyPr>
            <a:normAutofit fontScale="40000" lnSpcReduction="20000"/>
          </a:bodyPr>
          <a:lstStyle/>
          <a:p>
            <a:r>
              <a:rPr lang="ru-RU" sz="3600" dirty="0" smtClean="0"/>
              <a:t>Плесневые грибы поселяются на увлажнённых остатках растений, реже животных. </a:t>
            </a:r>
            <a:endParaRPr lang="ru-RU" sz="3600" dirty="0" smtClean="0"/>
          </a:p>
          <a:p>
            <a:r>
              <a:rPr lang="ru-RU" sz="3600" dirty="0" err="1" smtClean="0"/>
              <a:t>мукор</a:t>
            </a:r>
            <a:r>
              <a:rPr lang="ru-RU" sz="3600" dirty="0" smtClean="0"/>
              <a:t>, или головчатая плесень. Грибницу этого гриба в виде тончайших белых гифов </a:t>
            </a:r>
            <a:endParaRPr lang="ru-RU" sz="3600" dirty="0" smtClean="0"/>
          </a:p>
          <a:p>
            <a:r>
              <a:rPr lang="ru-RU" sz="3600" dirty="0" smtClean="0"/>
              <a:t>Гифы </a:t>
            </a:r>
            <a:r>
              <a:rPr lang="ru-RU" sz="3600" dirty="0" err="1" smtClean="0"/>
              <a:t>мукора</a:t>
            </a:r>
            <a:r>
              <a:rPr lang="ru-RU" sz="3600" dirty="0" smtClean="0"/>
              <a:t> не разделены перегородками. Каждая гифа представляет собой одну сильно разветвлённую клетку с несколькими ядрами. Одни ответвления клетки проникают в субстрат и поглощают питательные вещества, другие поднимаются вверх. </a:t>
            </a:r>
            <a:endParaRPr lang="ru-RU" sz="3600" dirty="0" smtClean="0"/>
          </a:p>
          <a:p>
            <a:r>
              <a:rPr lang="ru-RU" sz="3600" dirty="0" smtClean="0"/>
              <a:t>На </a:t>
            </a:r>
            <a:r>
              <a:rPr lang="ru-RU" sz="3600" dirty="0" smtClean="0"/>
              <a:t>верхушке последних образуются чёрные округлые головки — спорангии, в которых образуются споры. </a:t>
            </a:r>
            <a:endParaRPr lang="ru-RU" sz="3600" dirty="0" smtClean="0"/>
          </a:p>
          <a:p>
            <a:r>
              <a:rPr lang="ru-RU" sz="3600" dirty="0" smtClean="0"/>
              <a:t>Созревшие </a:t>
            </a:r>
            <a:r>
              <a:rPr lang="ru-RU" sz="3600" dirty="0" smtClean="0"/>
              <a:t>споры распространяются воздушными потоками или при помощи насекомых. Попав в благоприятные условия, спора прорастает в новую грибницу (мицелий).</a:t>
            </a:r>
            <a:endParaRPr lang="ru-RU" sz="3600" dirty="0"/>
          </a:p>
        </p:txBody>
      </p:sp>
      <p:pic>
        <p:nvPicPr>
          <p:cNvPr id="4" name="Picture 2" descr="C:\Documents and Settings\Учитель\Рабочий стол\13.png"/>
          <p:cNvPicPr>
            <a:picLocks noChangeAspect="1" noChangeArrowheads="1"/>
          </p:cNvPicPr>
          <p:nvPr/>
        </p:nvPicPr>
        <p:blipFill>
          <a:blip r:embed="rId2" cstate="print"/>
          <a:srcRect/>
          <a:stretch>
            <a:fillRect/>
          </a:stretch>
        </p:blipFill>
        <p:spPr bwMode="auto">
          <a:xfrm>
            <a:off x="4572000" y="1357298"/>
            <a:ext cx="3786182" cy="4576445"/>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Плесневые грибы</a:t>
            </a:r>
            <a:br>
              <a:rPr lang="ru-RU" b="1" dirty="0" smtClean="0"/>
            </a:br>
            <a:endParaRPr lang="ru-RU" dirty="0"/>
          </a:p>
        </p:txBody>
      </p:sp>
      <p:pic>
        <p:nvPicPr>
          <p:cNvPr id="5" name="Picture 2" descr="C:\Documents and Settings\Учитель\Рабочий стол\14.png"/>
          <p:cNvPicPr>
            <a:picLocks noChangeAspect="1" noChangeArrowheads="1"/>
          </p:cNvPicPr>
          <p:nvPr/>
        </p:nvPicPr>
        <p:blipFill>
          <a:blip r:embed="rId2" cstate="print"/>
          <a:srcRect/>
          <a:stretch>
            <a:fillRect/>
          </a:stretch>
        </p:blipFill>
        <p:spPr bwMode="auto">
          <a:xfrm>
            <a:off x="4143372" y="1214422"/>
            <a:ext cx="3982006" cy="4629664"/>
          </a:xfrm>
          <a:prstGeom prst="rect">
            <a:avLst/>
          </a:prstGeom>
          <a:noFill/>
        </p:spPr>
      </p:pic>
      <p:sp>
        <p:nvSpPr>
          <p:cNvPr id="6" name="Содержимое 5"/>
          <p:cNvSpPr>
            <a:spLocks noGrp="1"/>
          </p:cNvSpPr>
          <p:nvPr>
            <p:ph idx="1"/>
          </p:nvPr>
        </p:nvSpPr>
        <p:spPr>
          <a:xfrm>
            <a:off x="457200" y="1600200"/>
            <a:ext cx="4114800" cy="4525963"/>
          </a:xfrm>
        </p:spPr>
        <p:txBody>
          <a:bodyPr>
            <a:normAutofit fontScale="70000" lnSpcReduction="20000"/>
          </a:bodyPr>
          <a:lstStyle/>
          <a:p>
            <a:r>
              <a:rPr lang="ru-RU" dirty="0" err="1" smtClean="0"/>
              <a:t>Пеницилл</a:t>
            </a:r>
            <a:r>
              <a:rPr lang="ru-RU" dirty="0" smtClean="0"/>
              <a:t>, или сизая плесень. Грибница </a:t>
            </a:r>
            <a:r>
              <a:rPr lang="ru-RU" dirty="0" err="1" smtClean="0"/>
              <a:t>пеницилла</a:t>
            </a:r>
            <a:r>
              <a:rPr lang="ru-RU" dirty="0" smtClean="0"/>
              <a:t> состоит из гифов, разделённых поперечными перегородками на клетки. Некоторые гифы поднимаются вверх, и на конце их образуются разветвления, напоминающие кисточки. На конце этих разветвлений образуются споры, с помощью которых </a:t>
            </a:r>
            <a:r>
              <a:rPr lang="ru-RU" dirty="0" err="1" smtClean="0"/>
              <a:t>пеницилл</a:t>
            </a:r>
            <a:r>
              <a:rPr lang="ru-RU" dirty="0" smtClean="0"/>
              <a:t> размножается.</a:t>
            </a: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C:\Documents and Settings\Учитель\Рабочий стол\15.png"/>
          <p:cNvPicPr>
            <a:picLocks noGrp="1" noChangeAspect="1" noChangeArrowheads="1"/>
          </p:cNvPicPr>
          <p:nvPr>
            <p:ph idx="1"/>
          </p:nvPr>
        </p:nvPicPr>
        <p:blipFill>
          <a:blip r:embed="rId2" cstate="print"/>
          <a:srcRect/>
          <a:stretch>
            <a:fillRect/>
          </a:stretch>
        </p:blipFill>
        <p:spPr bwMode="auto">
          <a:xfrm>
            <a:off x="0" y="1"/>
            <a:ext cx="8929717" cy="3000371"/>
          </a:xfrm>
          <a:prstGeom prst="rect">
            <a:avLst/>
          </a:prstGeom>
          <a:noFill/>
        </p:spPr>
      </p:pic>
      <p:sp>
        <p:nvSpPr>
          <p:cNvPr id="5" name="Прямоугольник 4"/>
          <p:cNvSpPr/>
          <p:nvPr/>
        </p:nvSpPr>
        <p:spPr>
          <a:xfrm>
            <a:off x="214282" y="3143248"/>
            <a:ext cx="8929718" cy="2985433"/>
          </a:xfrm>
          <a:prstGeom prst="rect">
            <a:avLst/>
          </a:prstGeom>
        </p:spPr>
        <p:txBody>
          <a:bodyPr wrap="square">
            <a:spAutoFit/>
          </a:bodyPr>
          <a:lstStyle/>
          <a:p>
            <a:r>
              <a:rPr lang="ru-RU" b="1" dirty="0" smtClean="0"/>
              <a:t>Дрожжевые грибы</a:t>
            </a:r>
          </a:p>
          <a:p>
            <a:r>
              <a:rPr lang="ru-RU" dirty="0" smtClean="0"/>
              <a:t>Дрожжи — одноклеточные неподвижные организмы овальной или удлинённой формы, размером 8-10 мкм. Настоящего мицелия не образуют. В клетке имеется ядро, митохондрии, в вакуолях накапливается много веществ (органических и неорганических), в них происходят окислительно-восстановительные процессы. </a:t>
            </a:r>
            <a:r>
              <a:rPr lang="ru-RU" dirty="0" smtClean="0"/>
              <a:t>Вегетативное </a:t>
            </a:r>
            <a:r>
              <a:rPr lang="ru-RU" dirty="0" smtClean="0"/>
              <a:t>размножение </a:t>
            </a:r>
            <a:r>
              <a:rPr lang="ru-RU" sz="2000" dirty="0" smtClean="0"/>
              <a:t>почкованием или делением. Спорообразование наступает после многократного размножения почкованием или делением. Оно совершается легче при резком переходе от обильного питания к незначительному</a:t>
            </a:r>
            <a:r>
              <a:rPr lang="ru-RU" dirty="0" smtClean="0"/>
              <a:t>, при поступлении кислорода. В клетке число спор парное (чаще 4-8). У дрожжей известен и половой процесс.</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r>
              <a:rPr lang="ru-RU" b="1" dirty="0" smtClean="0"/>
              <a:t>Дрожжевые грибы</a:t>
            </a:r>
          </a:p>
          <a:p>
            <a:r>
              <a:rPr lang="ru-RU" dirty="0" smtClean="0"/>
              <a:t>Дрожжи — одноклеточные неподвижные организмы овальной или удлинённой формы, размером 8-10 мкм. Настоящего мицелия не образуют. В клетке имеется ядро, митохондрии, в вакуолях накапливается много веществ (органических и неорганических), в них происходят окислительно-восстановительные процессы. Дрожжи накапливают в клетках </a:t>
            </a:r>
            <a:r>
              <a:rPr lang="ru-RU" dirty="0" err="1" smtClean="0"/>
              <a:t>волютин</a:t>
            </a:r>
            <a:r>
              <a:rPr lang="ru-RU" dirty="0" smtClean="0"/>
              <a:t>. Вегетативное размножение почкованием или делением. Спорообразование наступает после многократного размножения почкованием или делением. Оно совершается легче при резком переходе от обильного питания к незначительному, при поступлении кислорода. В клетке число спор парное (чаще 4-8). У дрожжей известен и половой процесс.</a:t>
            </a:r>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098" name="Picture 2" descr="C:\Documents and Settings\Учитель\Рабочий стол\16.png"/>
          <p:cNvPicPr>
            <a:picLocks noGrp="1" noChangeAspect="1" noChangeArrowheads="1"/>
          </p:cNvPicPr>
          <p:nvPr>
            <p:ph idx="1"/>
          </p:nvPr>
        </p:nvPicPr>
        <p:blipFill>
          <a:blip r:embed="rId2" cstate="print"/>
          <a:srcRect/>
          <a:stretch>
            <a:fillRect/>
          </a:stretch>
        </p:blipFill>
        <p:spPr bwMode="auto">
          <a:xfrm>
            <a:off x="142844" y="214290"/>
            <a:ext cx="8715436" cy="4944472"/>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122" name="Picture 2" descr="C:\Documents and Settings\Учитель\Рабочий стол\17.png"/>
          <p:cNvPicPr>
            <a:picLocks noGrp="1" noChangeAspect="1" noChangeArrowheads="1"/>
          </p:cNvPicPr>
          <p:nvPr>
            <p:ph idx="1"/>
          </p:nvPr>
        </p:nvPicPr>
        <p:blipFill>
          <a:blip r:embed="rId2" cstate="print"/>
          <a:srcRect/>
          <a:stretch>
            <a:fillRect/>
          </a:stretch>
        </p:blipFill>
        <p:spPr bwMode="auto">
          <a:xfrm>
            <a:off x="142844" y="0"/>
            <a:ext cx="8786874" cy="6429396"/>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t>Роль </a:t>
            </a:r>
            <a:r>
              <a:rPr lang="ru-RU" b="1" dirty="0" smtClean="0"/>
              <a:t>грибов</a:t>
            </a: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Многие </a:t>
            </a:r>
            <a:r>
              <a:rPr lang="ru-RU" dirty="0" smtClean="0"/>
              <a:t>грибы срастаются с корнями деревьев и трав. Их сотрудничество взаимовыгодно. Растения дают грибам сахар и белки, а грибы разрушают находящиеся в почве мёртвые остатки растений и всасывают всей поверхностью гиф воду с растворёнными в ней минеральными веществами. Корни, сросшиеся с грибами, называют микоризой. Большинство деревьев и трав образуют микоризу.</a:t>
            </a:r>
          </a:p>
          <a:p>
            <a:r>
              <a:rPr lang="ru-RU" dirty="0" smtClean="0"/>
              <a:t>Грибы играют в экосистемах роль разрушителей. Они уничтожают мёртвую древесину и листья, корни растений и трупы животных. Все мёртвые остатки они превращают в углекислый газ, воду и минеральные соли — в то, что могут усвоить растения. Питаясь, грибы набирают вес и становятся пищей животных и других грибов.</a:t>
            </a: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Роль грибов</a:t>
            </a: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Пищевой продукт с высокой питательной ценностью.</a:t>
            </a:r>
          </a:p>
          <a:p>
            <a:r>
              <a:rPr lang="ru-RU" dirty="0" smtClean="0"/>
              <a:t>Культуры дрожжей используются в пищевой промышленности (хлебопекарня, пивоварение и т. п.)</a:t>
            </a:r>
          </a:p>
          <a:p>
            <a:r>
              <a:rPr lang="ru-RU" dirty="0" smtClean="0"/>
              <a:t>Химическое сырье для получения лимонной кислоты и ферментов.</a:t>
            </a:r>
          </a:p>
          <a:p>
            <a:r>
              <a:rPr lang="ru-RU" dirty="0" smtClean="0"/>
              <a:t>Получение антибиотиков (например, пенициллин).</a:t>
            </a:r>
          </a:p>
          <a:p>
            <a:r>
              <a:rPr lang="ru-RU" dirty="0" smtClean="0"/>
              <a:t>Вред:</a:t>
            </a:r>
          </a:p>
          <a:p>
            <a:r>
              <a:rPr lang="ru-RU" dirty="0" smtClean="0"/>
              <a:t>Плесневые грибы портят пищевые продукты.</a:t>
            </a:r>
          </a:p>
          <a:p>
            <a:r>
              <a:rPr lang="ru-RU" dirty="0" smtClean="0"/>
              <a:t>Ядовитые грибы вызывают отравление.</a:t>
            </a:r>
          </a:p>
          <a:p>
            <a:r>
              <a:rPr lang="ru-RU" dirty="0" smtClean="0"/>
              <a:t>Трутовые и плесневые грибы вызывают гниение материалов, прежде всего древесины.</a:t>
            </a:r>
          </a:p>
          <a:p>
            <a:r>
              <a:rPr lang="ru-RU" dirty="0" smtClean="0"/>
              <a:t>Патогенные грибы вызывают заболевания человека и животных (микозы)</a:t>
            </a:r>
          </a:p>
          <a:p>
            <a:r>
              <a:rPr lang="ru-RU" dirty="0" smtClean="0"/>
              <a:t>Паразитические грибы наносят вред сельскому хозяйству, поражая культурные растения (спорынья, головня, ржавчина).</a:t>
            </a:r>
          </a:p>
          <a:p>
            <a:r>
              <a:rPr lang="ru-RU" dirty="0" smtClean="0"/>
              <a:t>Многие грибы являются аллергенами.</a:t>
            </a: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TotalTime>
  <Words>814</Words>
  <Application>Microsoft Office PowerPoint</Application>
  <PresentationFormat>Экран (4:3)</PresentationFormat>
  <Paragraphs>88</Paragraphs>
  <Slides>27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Тема Office</vt:lpstr>
      <vt:lpstr>Слайд 1</vt:lpstr>
      <vt:lpstr>Микология- наука, изучающая  царство грибов</vt:lpstr>
      <vt:lpstr>Систематика </vt:lpstr>
      <vt:lpstr> Основные признаки  </vt:lpstr>
      <vt:lpstr>Сходство с растениями</vt:lpstr>
      <vt:lpstr>Сходство с животными </vt:lpstr>
      <vt:lpstr>Строение грибов </vt:lpstr>
      <vt:lpstr>виды мицелия </vt:lpstr>
      <vt:lpstr>Виды мицелия:  1 — одноклеточный; 2 — многоклеточный ; 3 —двуядерный(дрожжи).</vt:lpstr>
      <vt:lpstr>Ловчие петли хищного гриба </vt:lpstr>
      <vt:lpstr>Слайд 11</vt:lpstr>
      <vt:lpstr>Размножение</vt:lpstr>
      <vt:lpstr>Слайд 13</vt:lpstr>
      <vt:lpstr>Бесполое </vt:lpstr>
      <vt:lpstr>Слайд 15</vt:lpstr>
      <vt:lpstr>Половое </vt:lpstr>
      <vt:lpstr>Слайд 17</vt:lpstr>
      <vt:lpstr>Слайд 18</vt:lpstr>
      <vt:lpstr>Слайд 19</vt:lpstr>
      <vt:lpstr>Плесневые грибы </vt:lpstr>
      <vt:lpstr>Плесневые грибы </vt:lpstr>
      <vt:lpstr>Слайд 22</vt:lpstr>
      <vt:lpstr>Слайд 23</vt:lpstr>
      <vt:lpstr>Слайд 24</vt:lpstr>
      <vt:lpstr>Слайд 25</vt:lpstr>
      <vt:lpstr>Роль грибов</vt:lpstr>
      <vt:lpstr>Роль грибов</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Учитель</dc:creator>
  <cp:lastModifiedBy>Учитель</cp:lastModifiedBy>
  <cp:revision>18</cp:revision>
  <dcterms:created xsi:type="dcterms:W3CDTF">2021-09-14T04:32:20Z</dcterms:created>
  <dcterms:modified xsi:type="dcterms:W3CDTF">2021-09-14T06:52:00Z</dcterms:modified>
</cp:coreProperties>
</file>