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735763" cy="9869488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12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77\img-c5a5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55626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Роль живых организмов в биосфере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124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600" b="1" dirty="0" smtClean="0"/>
              <a:t>Роль живого вещества в биосфере</a:t>
            </a:r>
          </a:p>
          <a:p>
            <a:pPr>
              <a:buNone/>
            </a:pPr>
            <a:r>
              <a:rPr lang="ru-RU" sz="2000" dirty="0" smtClean="0"/>
              <a:t>Основное внимание в учении о биосфере В. И. Вернадский уделял роли живого</a:t>
            </a:r>
          </a:p>
          <a:p>
            <a:pPr>
              <a:buNone/>
            </a:pPr>
            <a:r>
              <a:rPr lang="ru-RU" sz="2000" dirty="0" smtClean="0"/>
              <a:t>вещества. Ученый писал: «Живые организмы являются функцией биосферы и</a:t>
            </a:r>
          </a:p>
          <a:p>
            <a:pPr>
              <a:buNone/>
            </a:pPr>
            <a:r>
              <a:rPr lang="ru-RU" sz="2000" dirty="0" smtClean="0"/>
              <a:t>теснейшим образом материально и энергетически с ней связаны, являются</a:t>
            </a:r>
          </a:p>
          <a:p>
            <a:pPr>
              <a:buNone/>
            </a:pPr>
            <a:r>
              <a:rPr lang="ru-RU" sz="2000" dirty="0" smtClean="0"/>
              <a:t>огромной геологической силой, ее определяющей». Благодаря способности к</a:t>
            </a:r>
          </a:p>
          <a:p>
            <a:pPr>
              <a:buNone/>
            </a:pPr>
            <a:r>
              <a:rPr lang="ru-RU" sz="2000" dirty="0" smtClean="0"/>
              <a:t>росту, размножению и расселению, в результате обмена веществ и</a:t>
            </a:r>
          </a:p>
          <a:p>
            <a:pPr>
              <a:buNone/>
            </a:pPr>
            <a:r>
              <a:rPr lang="ru-RU" sz="2000" dirty="0" smtClean="0"/>
              <a:t>преобразования энергии живые организмы способствуют миграции химических</a:t>
            </a:r>
          </a:p>
          <a:p>
            <a:pPr>
              <a:buNone/>
            </a:pPr>
            <a:r>
              <a:rPr lang="ru-RU" sz="2000" dirty="0" smtClean="0"/>
              <a:t>элементов в биосфере.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D:\77\БИОЛОГИЯ сдать\1\diatoms-jj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9" y="3429000"/>
            <a:ext cx="5050085" cy="3248025"/>
          </a:xfrm>
          <a:prstGeom prst="rect">
            <a:avLst/>
          </a:prstGeom>
          <a:noFill/>
        </p:spPr>
      </p:pic>
      <p:pic>
        <p:nvPicPr>
          <p:cNvPr id="1027" name="Picture 3" descr="D:\77\БИОЛОГИЯ сдать\1\CJ0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8800" y="3429000"/>
            <a:ext cx="3234433" cy="31288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810000"/>
            <a:ext cx="9144000" cy="304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В. И. Вернадский сравнивал массовые миграции животных, например стаи</a:t>
            </a:r>
          </a:p>
          <a:p>
            <a:pPr>
              <a:buNone/>
            </a:pPr>
            <a:r>
              <a:rPr lang="ru-RU" sz="2000" dirty="0" smtClean="0"/>
              <a:t>саранчи, по масштабам переноса химических элементов с перемещением целого</a:t>
            </a:r>
          </a:p>
          <a:p>
            <a:pPr>
              <a:buNone/>
            </a:pPr>
            <a:r>
              <a:rPr lang="ru-RU" sz="2000" dirty="0" smtClean="0"/>
              <a:t>горного массива.</a:t>
            </a:r>
          </a:p>
          <a:p>
            <a:pPr>
              <a:buNone/>
            </a:pPr>
            <a:r>
              <a:rPr lang="ru-RU" sz="2000" dirty="0" smtClean="0"/>
              <a:t>В живой природе обнаружено около 90 химических элементов, т. е. большая</a:t>
            </a:r>
          </a:p>
          <a:p>
            <a:pPr>
              <a:buNone/>
            </a:pPr>
            <a:r>
              <a:rPr lang="ru-RU" sz="2000" dirty="0" smtClean="0"/>
              <a:t>часть всех известных на сегодняшний день. Нет никаких специальных элементов,</a:t>
            </a:r>
          </a:p>
          <a:p>
            <a:pPr>
              <a:buNone/>
            </a:pPr>
            <a:r>
              <a:rPr lang="ru-RU" sz="2000" dirty="0" smtClean="0"/>
              <a:t>характерных только для живых организмов, поэтому за всю историю</a:t>
            </a:r>
          </a:p>
          <a:p>
            <a:pPr>
              <a:buNone/>
            </a:pPr>
            <a:r>
              <a:rPr lang="ru-RU" sz="2000" dirty="0" smtClean="0"/>
              <a:t>существования биосферы атомы большинства элементов, входящих в ее состав,</a:t>
            </a:r>
          </a:p>
          <a:p>
            <a:pPr>
              <a:buNone/>
            </a:pPr>
            <a:r>
              <a:rPr lang="ru-RU" sz="2000" dirty="0" smtClean="0"/>
              <a:t>неоднократно прошли через тела живых организмов. </a:t>
            </a:r>
            <a:endParaRPr lang="ru-RU" sz="2000" dirty="0"/>
          </a:p>
        </p:txBody>
      </p:sp>
      <p:pic>
        <p:nvPicPr>
          <p:cNvPr id="2050" name="Picture 2" descr="D:\77\БИОЛОГИЯ сдать\1\vernadsk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"/>
            <a:ext cx="2768600" cy="3657600"/>
          </a:xfrm>
          <a:prstGeom prst="rect">
            <a:avLst/>
          </a:prstGeom>
          <a:noFill/>
        </p:spPr>
      </p:pic>
      <p:pic>
        <p:nvPicPr>
          <p:cNvPr id="2051" name="Picture 3" descr="D:\77\БИОЛОГИЯ сдать\1\93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152400"/>
            <a:ext cx="4953000" cy="3714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04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Между органическим и неорганическим веществом на планете существует</a:t>
            </a:r>
          </a:p>
          <a:p>
            <a:pPr>
              <a:buNone/>
            </a:pPr>
            <a:r>
              <a:rPr lang="ru-RU" sz="2000" dirty="0" smtClean="0"/>
              <a:t>неразрывная связь, совершаются постоянный круговорот веществ и превращение</a:t>
            </a:r>
          </a:p>
          <a:p>
            <a:pPr>
              <a:buNone/>
            </a:pPr>
            <a:r>
              <a:rPr lang="ru-RU" sz="2000" dirty="0" smtClean="0"/>
              <a:t>энергии. На протяжении всей биологической истории Земли деятельность</a:t>
            </a:r>
          </a:p>
          <a:p>
            <a:pPr>
              <a:buNone/>
            </a:pPr>
            <a:r>
              <a:rPr lang="ru-RU" sz="2000" dirty="0" smtClean="0"/>
              <a:t>организмов определяла состав атмосферы (фотосинтез, дыхание), состав и</a:t>
            </a:r>
          </a:p>
          <a:p>
            <a:pPr>
              <a:buNone/>
            </a:pPr>
            <a:r>
              <a:rPr lang="ru-RU" sz="2000" dirty="0" smtClean="0"/>
              <a:t>структуру почв (деятельность </a:t>
            </a:r>
            <a:r>
              <a:rPr lang="ru-RU" sz="2000" dirty="0" err="1" smtClean="0"/>
              <a:t>редуцентов</a:t>
            </a:r>
            <a:r>
              <a:rPr lang="ru-RU" sz="2000" dirty="0" smtClean="0"/>
              <a:t>), содержание различных веществ в</a:t>
            </a:r>
          </a:p>
          <a:p>
            <a:pPr>
              <a:buNone/>
            </a:pPr>
            <a:r>
              <a:rPr lang="ru-RU" sz="2000" dirty="0" smtClean="0"/>
              <a:t>водной среде. Продукты метаболизма одних организмов, попадая в окружающую</a:t>
            </a:r>
          </a:p>
          <a:p>
            <a:pPr>
              <a:buNone/>
            </a:pPr>
            <a:r>
              <a:rPr lang="ru-RU" sz="2000" dirty="0" smtClean="0"/>
              <a:t>среду, использовались и перерабатывались другими организмами. Благодаря</a:t>
            </a:r>
          </a:p>
          <a:p>
            <a:pPr>
              <a:buNone/>
            </a:pPr>
            <a:r>
              <a:rPr lang="ru-RU" sz="2000" dirty="0" err="1" smtClean="0"/>
              <a:t>редуцентам</a:t>
            </a:r>
            <a:r>
              <a:rPr lang="ru-RU" sz="2000" dirty="0" smtClean="0"/>
              <a:t> в круговорот веществ включались растительные и животные остатки.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D:\77\БИОЛОГИЯ сдать\1\maxi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048000"/>
            <a:ext cx="4762500" cy="3571875"/>
          </a:xfrm>
          <a:prstGeom prst="rect">
            <a:avLst/>
          </a:prstGeom>
          <a:noFill/>
        </p:spPr>
      </p:pic>
      <p:pic>
        <p:nvPicPr>
          <p:cNvPr id="3075" name="Picture 3" descr="D:\77\БИОЛОГИЯ сдать\1\13dyatel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3048000"/>
            <a:ext cx="2667000" cy="34913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953000"/>
            <a:ext cx="9144000" cy="1905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Многие организмы способны избирательно поглощать и накапливать различные</a:t>
            </a:r>
          </a:p>
          <a:p>
            <a:pPr>
              <a:buNone/>
            </a:pPr>
            <a:r>
              <a:rPr lang="ru-RU" sz="2000" dirty="0" smtClean="0"/>
              <a:t>химические элементы в виде органических и неорганических соединений.</a:t>
            </a:r>
          </a:p>
          <a:p>
            <a:pPr>
              <a:buNone/>
            </a:pPr>
            <a:r>
              <a:rPr lang="ru-RU" sz="2000" dirty="0" smtClean="0"/>
              <a:t>Например, хвощи аккумулируют из окружающей среды кремний, губки и</a:t>
            </a:r>
          </a:p>
          <a:p>
            <a:pPr>
              <a:buNone/>
            </a:pPr>
            <a:r>
              <a:rPr lang="ru-RU" sz="2000" dirty="0" smtClean="0"/>
              <a:t>некоторые водоросли — </a:t>
            </a:r>
            <a:r>
              <a:rPr lang="ru-RU" sz="2000" dirty="0" err="1" smtClean="0"/>
              <a:t>иод</a:t>
            </a:r>
            <a:r>
              <a:rPr lang="ru-RU" sz="2000" dirty="0" smtClean="0"/>
              <a:t>. В результате деятельности разных бактерий</a:t>
            </a:r>
          </a:p>
          <a:p>
            <a:pPr>
              <a:buNone/>
            </a:pPr>
            <a:r>
              <a:rPr lang="ru-RU" sz="2000" dirty="0" smtClean="0"/>
              <a:t>образованы многие месторождения серы, железных и марганцевых руд.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098" name="Picture 2" descr="D:\77\БИОЛОГИЯ сдать\1\181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152400"/>
            <a:ext cx="5715000" cy="4343400"/>
          </a:xfrm>
          <a:prstGeom prst="rect">
            <a:avLst/>
          </a:prstGeom>
          <a:noFill/>
        </p:spPr>
      </p:pic>
      <p:pic>
        <p:nvPicPr>
          <p:cNvPr id="4099" name="Picture 3" descr="D:\77\БИОЛОГИЯ сдать\1\1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52400"/>
            <a:ext cx="292576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1524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Из тел ископаемых растений и планктонных организмов сформировались залежи</a:t>
            </a:r>
          </a:p>
          <a:p>
            <a:pPr>
              <a:buNone/>
            </a:pPr>
            <a:r>
              <a:rPr lang="ru-RU" sz="2000" dirty="0" smtClean="0"/>
              <a:t>каменного угля и запасы нефти. Скелеты мелких планктонных водорослей и</a:t>
            </a:r>
          </a:p>
          <a:p>
            <a:pPr>
              <a:buNone/>
            </a:pPr>
            <a:r>
              <a:rPr lang="ru-RU" sz="2000" dirty="0" smtClean="0"/>
              <a:t>раковинок морских простейших сложились в гигантские толщи известняковых</a:t>
            </a:r>
          </a:p>
          <a:p>
            <a:pPr>
              <a:buNone/>
            </a:pPr>
            <a:r>
              <a:rPr lang="ru-RU" sz="2000" dirty="0" smtClean="0"/>
              <a:t>пород .</a:t>
            </a:r>
            <a:endParaRPr lang="ru-RU" sz="2000" dirty="0"/>
          </a:p>
        </p:txBody>
      </p:sp>
      <p:pic>
        <p:nvPicPr>
          <p:cNvPr id="5122" name="Picture 2" descr="D:\77\БИОЛОГИЯ сдать\1\1490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1905000"/>
            <a:ext cx="6260563" cy="4572000"/>
          </a:xfrm>
          <a:prstGeom prst="rect">
            <a:avLst/>
          </a:prstGeom>
          <a:noFill/>
        </p:spPr>
      </p:pic>
      <p:pic>
        <p:nvPicPr>
          <p:cNvPr id="5123" name="Picture 3" descr="D:\77\БИОЛОГИЯ сдать\1\__03________.jpg"/>
          <p:cNvPicPr>
            <a:picLocks noChangeAspect="1" noChangeArrowheads="1"/>
          </p:cNvPicPr>
          <p:nvPr/>
        </p:nvPicPr>
        <p:blipFill>
          <a:blip r:embed="rId3"/>
          <a:srcRect l="5263" t="61163" r="72807" b="6589"/>
          <a:stretch>
            <a:fillRect/>
          </a:stretch>
        </p:blipFill>
        <p:spPr bwMode="auto">
          <a:xfrm>
            <a:off x="228600" y="4343400"/>
            <a:ext cx="1905000" cy="1981200"/>
          </a:xfrm>
          <a:prstGeom prst="rect">
            <a:avLst/>
          </a:prstGeom>
          <a:noFill/>
        </p:spPr>
      </p:pic>
      <p:pic>
        <p:nvPicPr>
          <p:cNvPr id="5124" name="Picture 4" descr="D:\77\БИОЛОГИЯ сдать\1\__03________.jpg"/>
          <p:cNvPicPr>
            <a:picLocks noChangeAspect="1" noChangeArrowheads="1"/>
          </p:cNvPicPr>
          <p:nvPr/>
        </p:nvPicPr>
        <p:blipFill>
          <a:blip r:embed="rId3"/>
          <a:srcRect l="71930" t="7829" r="4386" b="57442"/>
          <a:stretch>
            <a:fillRect/>
          </a:stretch>
        </p:blipFill>
        <p:spPr bwMode="auto">
          <a:xfrm>
            <a:off x="152400" y="1905000"/>
            <a:ext cx="20574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638800"/>
            <a:ext cx="9144000" cy="1219200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Особую роль в биосфере играют микроорганизмы. Не будь их, круговорот</a:t>
            </a:r>
          </a:p>
          <a:p>
            <a:pPr>
              <a:buNone/>
            </a:pPr>
            <a:r>
              <a:rPr lang="ru-RU" sz="2000" dirty="0" smtClean="0"/>
              <a:t>веществ и энергии не смог бы осуществляться и поверхность планеты была бы</a:t>
            </a:r>
          </a:p>
          <a:p>
            <a:pPr>
              <a:buNone/>
            </a:pPr>
            <a:r>
              <a:rPr lang="ru-RU" sz="2000" dirty="0" smtClean="0"/>
              <a:t>покрыта толстым слоем растительных остатков и трупов животных.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146" name="Picture 2" descr="D:\77\БИОЛОГИЯ сдать\1\8c41d9f406d5.jpg"/>
          <p:cNvPicPr>
            <a:picLocks noChangeAspect="1" noChangeArrowheads="1"/>
          </p:cNvPicPr>
          <p:nvPr/>
        </p:nvPicPr>
        <p:blipFill>
          <a:blip r:embed="rId2"/>
          <a:srcRect l="15000" b="1667"/>
          <a:stretch>
            <a:fillRect/>
          </a:stretch>
        </p:blipFill>
        <p:spPr bwMode="auto">
          <a:xfrm>
            <a:off x="3733800" y="304800"/>
            <a:ext cx="5181600" cy="5105400"/>
          </a:xfrm>
          <a:prstGeom prst="rect">
            <a:avLst/>
          </a:prstGeom>
          <a:noFill/>
        </p:spPr>
      </p:pic>
      <p:pic>
        <p:nvPicPr>
          <p:cNvPr id="6147" name="Picture 3" descr="D:\77\БИОЛОГИЯ сдать\1\1026bacte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714325" y="1171525"/>
            <a:ext cx="5176839" cy="32909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1219200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Лишайники, грибы и бактерии активно участвуют в разрушении горных пород. Их</a:t>
            </a:r>
          </a:p>
          <a:p>
            <a:pPr>
              <a:buNone/>
            </a:pPr>
            <a:r>
              <a:rPr lang="ru-RU" sz="2000" dirty="0" smtClean="0"/>
              <a:t>работу поддерживают растения, чьи корневые системы прорастают в</a:t>
            </a:r>
          </a:p>
          <a:p>
            <a:pPr>
              <a:buNone/>
            </a:pPr>
            <a:r>
              <a:rPr lang="ru-RU" sz="2000" dirty="0" smtClean="0"/>
              <a:t>мельчайшие трещины. Завершают этот процесс вода и ветер.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171" name="Picture 3" descr="D:\77\БИОЛОГИЯ сдать\1\22858.jpg"/>
          <p:cNvPicPr>
            <a:picLocks noChangeAspect="1" noChangeArrowheads="1"/>
          </p:cNvPicPr>
          <p:nvPr/>
        </p:nvPicPr>
        <p:blipFill>
          <a:blip r:embed="rId2"/>
          <a:srcRect t="2667" r="3556"/>
          <a:stretch>
            <a:fillRect/>
          </a:stretch>
        </p:blipFill>
        <p:spPr bwMode="auto">
          <a:xfrm>
            <a:off x="4857750" y="1143000"/>
            <a:ext cx="4133850" cy="5562600"/>
          </a:xfrm>
          <a:prstGeom prst="rect">
            <a:avLst/>
          </a:prstGeom>
          <a:noFill/>
        </p:spPr>
      </p:pic>
      <p:pic>
        <p:nvPicPr>
          <p:cNvPr id="7172" name="Picture 4" descr="D:\77\БИОЛОГИЯ сдать\1\0_952e_ced1d5ec_XL.jpeg"/>
          <p:cNvPicPr>
            <a:picLocks noChangeAspect="1" noChangeArrowheads="1"/>
          </p:cNvPicPr>
          <p:nvPr/>
        </p:nvPicPr>
        <p:blipFill>
          <a:blip r:embed="rId3"/>
          <a:srcRect l="5000" t="2667" r="36000"/>
          <a:stretch>
            <a:fillRect/>
          </a:stretch>
        </p:blipFill>
        <p:spPr bwMode="auto">
          <a:xfrm>
            <a:off x="152400" y="1143000"/>
            <a:ext cx="4495800" cy="556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572000"/>
            <a:ext cx="9144000" cy="2286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Кроме деятельности живых организмов на состояние нашей планеты влияют и</a:t>
            </a:r>
          </a:p>
          <a:p>
            <a:pPr>
              <a:buNone/>
            </a:pPr>
            <a:r>
              <a:rPr lang="ru-RU" sz="2000" dirty="0" smtClean="0"/>
              <a:t>другие процессы. Во время вулканических извержений в атмосферу</a:t>
            </a:r>
          </a:p>
          <a:p>
            <a:pPr>
              <a:buNone/>
            </a:pPr>
            <a:r>
              <a:rPr lang="ru-RU" sz="2000" dirty="0" smtClean="0"/>
              <a:t>выбрасывается огромное количество различных газов, частички вулканического</a:t>
            </a:r>
          </a:p>
          <a:p>
            <a:pPr>
              <a:buNone/>
            </a:pPr>
            <a:r>
              <a:rPr lang="ru-RU" sz="2000" dirty="0" smtClean="0"/>
              <a:t>пепла, изливаются потоки расплавленных магматических пород. В результате</a:t>
            </a:r>
          </a:p>
          <a:p>
            <a:pPr>
              <a:buNone/>
            </a:pPr>
            <a:r>
              <a:rPr lang="ru-RU" sz="2000" dirty="0" smtClean="0"/>
              <a:t>тектонических процессов образуются новые острова, меняют облик горные</a:t>
            </a:r>
          </a:p>
          <a:p>
            <a:pPr>
              <a:buNone/>
            </a:pPr>
            <a:r>
              <a:rPr lang="ru-RU" sz="2000" dirty="0" smtClean="0"/>
              <a:t>районы, океан наступает на сушу.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8195" name="Picture 3" descr="D:\77\БИОЛОГИЯ сдать\1\KP_1-0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52400"/>
            <a:ext cx="6705600" cy="4459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438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600" b="1" dirty="0" smtClean="0"/>
              <a:t>Круговорот воды.</a:t>
            </a:r>
          </a:p>
          <a:p>
            <a:pPr>
              <a:buNone/>
            </a:pPr>
            <a:r>
              <a:rPr lang="ru-RU" sz="2000" dirty="0" smtClean="0"/>
              <a:t>Особое значение для существования биосферы имеет круговорот воды.</a:t>
            </a:r>
          </a:p>
          <a:p>
            <a:pPr>
              <a:buNone/>
            </a:pPr>
            <a:r>
              <a:rPr lang="ru-RU" sz="2000" dirty="0" smtClean="0"/>
              <a:t>С поверхности океанов испаряется  огромная масса воды, которая частично</a:t>
            </a:r>
          </a:p>
          <a:p>
            <a:pPr>
              <a:buNone/>
            </a:pPr>
            <a:r>
              <a:rPr lang="ru-RU" sz="2000" dirty="0" smtClean="0"/>
              <a:t>переносится ветрами в виде пара и выпадает в виде осадков над сушей. Обратно</a:t>
            </a:r>
          </a:p>
          <a:p>
            <a:pPr>
              <a:buNone/>
            </a:pPr>
            <a:r>
              <a:rPr lang="ru-RU" sz="2000" dirty="0" smtClean="0"/>
              <a:t>в океан вода возвращается через реки и грунтовые воды. Однако важнейшим</a:t>
            </a:r>
          </a:p>
          <a:p>
            <a:pPr>
              <a:buNone/>
            </a:pPr>
            <a:r>
              <a:rPr lang="ru-RU" sz="2000" dirty="0" smtClean="0"/>
              <a:t>участником циркуляции воды является живое вещество.</a:t>
            </a: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9218" name="Picture 2" descr="D:\77\БИОЛОГИЯ сдать\1\09aeb832d8c02efb014cdfe20795af0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314297"/>
            <a:ext cx="6400800" cy="4388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572001"/>
            <a:ext cx="9144000" cy="22859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В процессе жизнедеятельности растения поглощают из почвы и испаряют в</a:t>
            </a:r>
          </a:p>
          <a:p>
            <a:pPr>
              <a:buNone/>
            </a:pPr>
            <a:r>
              <a:rPr lang="ru-RU" sz="2000" dirty="0" smtClean="0"/>
              <a:t>атмосферу огромное количество воды. Так, участок поля, который за сезон дает</a:t>
            </a:r>
          </a:p>
          <a:p>
            <a:pPr>
              <a:buNone/>
            </a:pPr>
            <a:r>
              <a:rPr lang="ru-RU" sz="2000" dirty="0" smtClean="0"/>
              <a:t>урожай массой в 2 т, потребляет около 200 т воды. В экваториальных районах</a:t>
            </a:r>
          </a:p>
          <a:p>
            <a:pPr>
              <a:buNone/>
            </a:pPr>
            <a:r>
              <a:rPr lang="ru-RU" sz="2000" dirty="0" smtClean="0"/>
              <a:t>земного шара леса, задерживая и испаряя воду, значительно смягчают климат.</a:t>
            </a:r>
          </a:p>
          <a:p>
            <a:pPr>
              <a:buNone/>
            </a:pPr>
            <a:r>
              <a:rPr lang="ru-RU" sz="2000" dirty="0" smtClean="0"/>
              <a:t>Сокращение площади этих лесов может привести к изменению климата и засухам</a:t>
            </a:r>
          </a:p>
          <a:p>
            <a:pPr>
              <a:buNone/>
            </a:pPr>
            <a:r>
              <a:rPr lang="ru-RU" sz="2000" dirty="0" smtClean="0"/>
              <a:t>в прилегающих районах.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42" name="Picture 2" descr="D:\77\БИОЛОГИЯ сдать\1\tr014.jpg"/>
          <p:cNvPicPr>
            <a:picLocks noChangeAspect="1" noChangeArrowheads="1"/>
          </p:cNvPicPr>
          <p:nvPr/>
        </p:nvPicPr>
        <p:blipFill>
          <a:blip r:embed="rId2"/>
          <a:srcRect b="4762"/>
          <a:stretch>
            <a:fillRect/>
          </a:stretch>
        </p:blipFill>
        <p:spPr bwMode="auto">
          <a:xfrm>
            <a:off x="1295400" y="152400"/>
            <a:ext cx="6629400" cy="441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743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600" b="1" dirty="0" smtClean="0"/>
              <a:t>Круговорот  углерода.</a:t>
            </a:r>
          </a:p>
          <a:p>
            <a:pPr>
              <a:buNone/>
            </a:pPr>
            <a:r>
              <a:rPr lang="ru-RU" sz="2000" dirty="0" smtClean="0"/>
              <a:t>Углерод входит в состав всех органических веществ, поэтому его круговорот</a:t>
            </a:r>
          </a:p>
          <a:p>
            <a:pPr>
              <a:buNone/>
            </a:pPr>
            <a:r>
              <a:rPr lang="ru-RU" sz="2000" dirty="0" smtClean="0"/>
              <a:t>полностью зависит от жизнедеятель­ности организмов. В процессе фотосинтеза</a:t>
            </a:r>
          </a:p>
          <a:p>
            <a:pPr>
              <a:buNone/>
            </a:pPr>
            <a:r>
              <a:rPr lang="ru-RU" sz="2000" dirty="0" smtClean="0"/>
              <a:t>растения поглощают углекислый газ (С0</a:t>
            </a:r>
            <a:r>
              <a:rPr lang="ru-RU" sz="2000" baseline="-25000" dirty="0" smtClean="0"/>
              <a:t>2</a:t>
            </a:r>
            <a:r>
              <a:rPr lang="ru-RU" sz="2000" dirty="0" smtClean="0"/>
              <a:t>) и включают углерод в состав</a:t>
            </a:r>
          </a:p>
          <a:p>
            <a:pPr>
              <a:buNone/>
            </a:pPr>
            <a:r>
              <a:rPr lang="ru-RU" sz="2000" dirty="0" smtClean="0"/>
              <a:t>синтезируемых органических соединений. В процессе дыхания животные,</a:t>
            </a:r>
          </a:p>
          <a:p>
            <a:pPr>
              <a:buNone/>
            </a:pPr>
            <a:r>
              <a:rPr lang="ru-RU" sz="2000" dirty="0" smtClean="0"/>
              <a:t>растения и микроорганизмы выделяют углекислый газ, и углерод, ранее</a:t>
            </a:r>
          </a:p>
          <a:p>
            <a:pPr>
              <a:buNone/>
            </a:pPr>
            <a:r>
              <a:rPr lang="ru-RU" sz="2000" dirty="0" smtClean="0"/>
              <a:t>входящий в состав органических веществ, вновь возвращается в атмосферу.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D:\77\БИОЛОГИЯ сдать\1\carbon_cycl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2667000"/>
            <a:ext cx="6019800" cy="4031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303837"/>
            <a:ext cx="9144000" cy="1554163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Углерод, растворенный в морях и океанах в виде угольной кислоты (Н</a:t>
            </a:r>
            <a:r>
              <a:rPr lang="ru-RU" sz="2000" baseline="-25000" dirty="0" smtClean="0"/>
              <a:t>2</a:t>
            </a:r>
            <a:r>
              <a:rPr lang="ru-RU" sz="2000" dirty="0" smtClean="0"/>
              <a:t>С0</a:t>
            </a:r>
            <a:r>
              <a:rPr lang="ru-RU" sz="2000" baseline="-25000" dirty="0" smtClean="0"/>
              <a:t>3</a:t>
            </a:r>
            <a:r>
              <a:rPr lang="ru-RU" sz="2000" dirty="0" smtClean="0"/>
              <a:t>) и ее</a:t>
            </a:r>
          </a:p>
          <a:p>
            <a:pPr>
              <a:buNone/>
            </a:pPr>
            <a:r>
              <a:rPr lang="ru-RU" sz="2000" dirty="0" smtClean="0"/>
              <a:t>ионов, используется организмами для формирования скелета, состоящего из</a:t>
            </a:r>
          </a:p>
          <a:p>
            <a:pPr>
              <a:buNone/>
            </a:pPr>
            <a:r>
              <a:rPr lang="ru-RU" sz="2000" dirty="0" smtClean="0"/>
              <a:t>карбонатов кальция (губки, моллюски, кишечно­полостные). Причем ежегодно</a:t>
            </a:r>
          </a:p>
          <a:p>
            <a:pPr>
              <a:buNone/>
            </a:pPr>
            <a:r>
              <a:rPr lang="ru-RU" sz="2000" dirty="0" smtClean="0"/>
              <a:t>громадное количество углерода осаждается в виде карбонатов на дно океанов.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D:\77\БИОЛОГИЯ сдать\1\Anemone.bristol.750p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97155"/>
            <a:ext cx="7620000" cy="5191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667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На суше около 1% углерода изымается из круговорота, откладываясь в виде</a:t>
            </a:r>
          </a:p>
          <a:p>
            <a:pPr>
              <a:buNone/>
            </a:pPr>
            <a:r>
              <a:rPr lang="ru-RU" sz="2000" dirty="0" smtClean="0"/>
              <a:t>торфа. В атмосферу углерод поступает также в результате хозяйственной</a:t>
            </a:r>
          </a:p>
          <a:p>
            <a:pPr>
              <a:buNone/>
            </a:pPr>
            <a:r>
              <a:rPr lang="ru-RU" sz="2000" dirty="0" smtClean="0"/>
              <a:t>деятельности человека. В настоящее время ежегодно выбрасывается в воздух</a:t>
            </a:r>
          </a:p>
          <a:p>
            <a:pPr>
              <a:buNone/>
            </a:pPr>
            <a:r>
              <a:rPr lang="ru-RU" sz="2000" dirty="0" smtClean="0"/>
              <a:t>около 5 </a:t>
            </a:r>
            <a:r>
              <a:rPr lang="ru-RU" sz="2000" dirty="0" err="1" smtClean="0"/>
              <a:t>млрд</a:t>
            </a:r>
            <a:r>
              <a:rPr lang="ru-RU" sz="2000" dirty="0" smtClean="0"/>
              <a:t> т углерода при сжигании ископаемого топлива (газ, нефть, уголь) и</a:t>
            </a:r>
          </a:p>
          <a:p>
            <a:pPr>
              <a:buNone/>
            </a:pPr>
            <a:r>
              <a:rPr lang="ru-RU" sz="2000" dirty="0" smtClean="0"/>
              <a:t>1—2 </a:t>
            </a:r>
            <a:r>
              <a:rPr lang="ru-RU" sz="2000" dirty="0" err="1" smtClean="0"/>
              <a:t>млрд</a:t>
            </a:r>
            <a:r>
              <a:rPr lang="ru-RU" sz="2000" dirty="0" smtClean="0"/>
              <a:t> т — при переработке древесины. Каждый год количество углерода в</a:t>
            </a:r>
          </a:p>
          <a:p>
            <a:pPr>
              <a:buNone/>
            </a:pPr>
            <a:r>
              <a:rPr lang="ru-RU" sz="2000" dirty="0" smtClean="0"/>
              <a:t>атмосфере увеличивается примерно на 3 </a:t>
            </a:r>
            <a:r>
              <a:rPr lang="ru-RU" sz="2000" dirty="0" err="1" smtClean="0"/>
              <a:t>млрд</a:t>
            </a:r>
            <a:r>
              <a:rPr lang="ru-RU" sz="2000" dirty="0" smtClean="0"/>
              <a:t> т, что может привести к</a:t>
            </a:r>
          </a:p>
          <a:p>
            <a:pPr>
              <a:buNone/>
            </a:pPr>
            <a:r>
              <a:rPr lang="ru-RU" sz="2000" dirty="0" smtClean="0"/>
              <a:t>нарушению устойчивого состояния биосферы.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5" name="Picture 3" descr="D:\77\БИОЛОГИЯ сдать\1\Umweltverschmutzu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2590800"/>
            <a:ext cx="5486400" cy="411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5000"/>
            <a:ext cx="9144000" cy="1143000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Огромное количество углерода содержится в горных осадочных породах. Его</a:t>
            </a:r>
          </a:p>
          <a:p>
            <a:pPr>
              <a:buNone/>
            </a:pPr>
            <a:r>
              <a:rPr lang="ru-RU" sz="2000" dirty="0" smtClean="0"/>
              <a:t>возвращение в круговорот зависит от вулканической деятельности и</a:t>
            </a:r>
          </a:p>
          <a:p>
            <a:pPr>
              <a:buNone/>
            </a:pPr>
            <a:r>
              <a:rPr lang="ru-RU" sz="2000" dirty="0" smtClean="0"/>
              <a:t>геохимических процессов.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2" descr="D:\77\БИОЛОГИЯ сдать\1\view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228600"/>
            <a:ext cx="7543800" cy="54770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743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600" b="1" dirty="0" smtClean="0"/>
              <a:t>Ноосфера. </a:t>
            </a:r>
          </a:p>
          <a:p>
            <a:pPr>
              <a:buNone/>
            </a:pPr>
            <a:r>
              <a:rPr lang="ru-RU" sz="2000" dirty="0" smtClean="0"/>
              <a:t>Совместная деятельность живых организмов в течение многих лет</a:t>
            </a:r>
          </a:p>
          <a:p>
            <a:pPr>
              <a:buNone/>
            </a:pPr>
            <a:r>
              <a:rPr lang="ru-RU" sz="2000" dirty="0" smtClean="0"/>
              <a:t>создавала, а в дальнейшем поддерживала определенные условия, необходимые</a:t>
            </a:r>
          </a:p>
          <a:p>
            <a:pPr>
              <a:buNone/>
            </a:pPr>
            <a:r>
              <a:rPr lang="ru-RU" sz="2000" dirty="0" smtClean="0"/>
              <a:t>для существования жизни, т. е. обеспечивала гомеостаз биосферы. В. И.</a:t>
            </a:r>
          </a:p>
          <a:p>
            <a:pPr>
              <a:buNone/>
            </a:pPr>
            <a:r>
              <a:rPr lang="ru-RU" sz="2000" dirty="0" smtClean="0"/>
              <a:t>Вернадский писал: «На земной поверхности нет химической силы, более</a:t>
            </a:r>
          </a:p>
          <a:p>
            <a:pPr>
              <a:buNone/>
            </a:pPr>
            <a:r>
              <a:rPr lang="ru-RU" sz="2000" dirty="0" smtClean="0"/>
              <a:t>постоянно действующей, а потому и более могущественной по своим</a:t>
            </a:r>
          </a:p>
          <a:p>
            <a:pPr>
              <a:buNone/>
            </a:pPr>
            <a:r>
              <a:rPr lang="ru-RU" sz="2000" dirty="0" smtClean="0"/>
              <a:t>последствиям , чем живые организмы, взятые в целом»</a:t>
            </a:r>
          </a:p>
        </p:txBody>
      </p:sp>
      <p:pic>
        <p:nvPicPr>
          <p:cNvPr id="4098" name="Picture 2" descr="D:\77\БИОЛОГИЯ сдать\1\3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2743200"/>
            <a:ext cx="5314950" cy="3902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77\БИОЛОГИЯ сдать\1\11077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962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Однако в последнее время в развитии биосферы все большее значение</a:t>
            </a:r>
          </a:p>
          <a:p>
            <a:pPr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постепенно приобретал новый фактор – антропогенный. В 1927г. Французские</a:t>
            </a:r>
          </a:p>
          <a:p>
            <a:pPr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ученые Эдуард Леруа и Пьер Тейяр де Шарден ввели понятие «ноосфера».</a:t>
            </a:r>
            <a:endParaRPr lang="ru-RU" sz="2000" i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2000" i="1" dirty="0" smtClean="0">
                <a:solidFill>
                  <a:schemeClr val="bg1"/>
                </a:solidFill>
              </a:rPr>
              <a:t>Ноосфера — это новое состояние биосферы, при котором разумная</a:t>
            </a:r>
          </a:p>
          <a:p>
            <a:pPr>
              <a:buNone/>
            </a:pPr>
            <a:r>
              <a:rPr lang="ru-RU" sz="2000" i="1" dirty="0" smtClean="0">
                <a:solidFill>
                  <a:schemeClr val="bg1"/>
                </a:solidFill>
              </a:rPr>
              <a:t>деятельность человека становится решающим фактором ее развития.</a:t>
            </a:r>
            <a:r>
              <a:rPr lang="ru-RU" sz="2000" dirty="0" smtClean="0">
                <a:solidFill>
                  <a:schemeClr val="bg1"/>
                </a:solidFill>
              </a:rPr>
              <a:t> В</a:t>
            </a:r>
          </a:p>
          <a:p>
            <a:pPr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дальнейшем В. И. Вернадский развил представление о ноосфере как сфере</a:t>
            </a:r>
          </a:p>
          <a:p>
            <a:pPr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разума.</a:t>
            </a:r>
          </a:p>
          <a:p>
            <a:pPr>
              <a:buNone/>
            </a:pP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902</Words>
  <Application>Microsoft Office PowerPoint</Application>
  <PresentationFormat>Экран (4:3)</PresentationFormat>
  <Paragraphs>94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Роль живых организмов в биосфере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живых организмов в биосфере</dc:title>
  <dc:creator>Дина</dc:creator>
  <cp:lastModifiedBy>RePack by Diakov</cp:lastModifiedBy>
  <cp:revision>15</cp:revision>
  <dcterms:modified xsi:type="dcterms:W3CDTF">2020-04-21T12:01:24Z</dcterms:modified>
</cp:coreProperties>
</file>