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58" r:id="rId6"/>
    <p:sldId id="260" r:id="rId7"/>
    <p:sldId id="261" r:id="rId8"/>
    <p:sldId id="259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6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767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713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27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8493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08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3374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85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200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01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219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506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483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353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0579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953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8334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03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235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9728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7246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273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334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6"/>
            <a:ext cx="7516013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90"/>
            <a:ext cx="9567135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804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955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8"/>
            <a:ext cx="7955555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4" y="4607511"/>
            <a:ext cx="7960659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7461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19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063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29" y="1400327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0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2"/>
            <a:ext cx="4462272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8427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02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854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1"/>
            <a:ext cx="4848113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8" y="731520"/>
            <a:ext cx="5356113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4" y="3497802"/>
            <a:ext cx="4518213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1179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0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4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907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19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298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8"/>
            <a:ext cx="27432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49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547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97906-4B28-4863-AC89-7FEAEE203E8E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44CF4-7B27-4DD2-8CD2-987C85C348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861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228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732260"/>
            <a:ext cx="85344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1420977-715E-4149-AA02-6665FD7552AB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17.04.2020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172201"/>
            <a:ext cx="44704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5E840F-DDF9-44C0-ACD8-184E99D9B89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681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Биосфера – глобальная экосистема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548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183" y="43750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Биосфера - «сфера жизни», совокупность всех биогеоценозов (экосистем) Земли.</a:t>
            </a:r>
          </a:p>
          <a:p>
            <a:pPr marL="0" indent="0">
              <a:buNone/>
            </a:pPr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/>
              <a:t>Термин «биосфера» ввел в 1875 году Эдуард Зюсс – геолог, палеонтолог.</a:t>
            </a:r>
          </a:p>
          <a:p>
            <a:pPr marL="0" indent="0">
              <a:buNone/>
            </a:pPr>
            <a:r>
              <a:rPr lang="ru-RU" dirty="0" smtClean="0"/>
              <a:t>В. И. Вернадский создал учение о биосфере.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58578" y="2344039"/>
            <a:ext cx="3176367" cy="405278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92308" y="6389783"/>
            <a:ext cx="2886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В.И. Вернадский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9995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7108" y="144786"/>
            <a:ext cx="8666763" cy="649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3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0" y="476673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В. И. Вернадский выделил в биосфере несколько типов вещества: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31504" y="1340769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AutoNum type="arabicParenR"/>
            </a:pPr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Живое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-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совокупность всех живых организмов.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99856" y="2204864"/>
            <a:ext cx="50405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solidFill>
                <a:srgbClr val="FEB80A">
                  <a:lumMod val="75000"/>
                </a:srgbClr>
              </a:solidFill>
              <a:latin typeface="Times New Roman"/>
            </a:endParaRPr>
          </a:p>
          <a:p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2)</a:t>
            </a:r>
            <a:r>
              <a:rPr lang="ru-RU" sz="2400" dirty="0">
                <a:solidFill>
                  <a:srgbClr val="FEB80A">
                    <a:lumMod val="75000"/>
                  </a:srgbClr>
                </a:solidFill>
                <a:latin typeface="Times New Roman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Биогенное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–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Это минеральные или органические вещества, созданные в результате жизнедеятельности живых организмов (нефть, каменный уголь, газ, торф, известняк).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75520" y="4945236"/>
            <a:ext cx="4104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3) Косное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– формируется без участия живых организмов (вулканические горные породы).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32104" y="4945236"/>
            <a:ext cx="35283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4) </a:t>
            </a:r>
            <a:r>
              <a:rPr lang="ru-RU" sz="2400" b="1" dirty="0" err="1">
                <a:solidFill>
                  <a:srgbClr val="7030A0"/>
                </a:solidFill>
                <a:latin typeface="Times New Roman"/>
              </a:rPr>
              <a:t>Биокосное</a:t>
            </a:r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 вещество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– создается живыми организмами вместе с неживой природой (почва, ил).</a:t>
            </a:r>
          </a:p>
        </p:txBody>
      </p:sp>
    </p:spTree>
    <p:extLst>
      <p:ext uri="{BB962C8B-B14F-4D97-AF65-F5344CB8AC3E}">
        <p14:creationId xmlns:p14="http://schemas.microsoft.com/office/powerpoint/2010/main" val="31776280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chemeClr val="bg2">
                <a:lumMod val="90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09720" y="857232"/>
            <a:ext cx="84627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В пределах границ биосферы живое вещество распределено неравномерно.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Жизнь максимально сосредоточена на границах  геосфер.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Организмы, обитающие на суше на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99,2%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представлены растениями;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0,8%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 составляют грибы, животные и микроорганизмы.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В Мировом океане: на долю растений приходится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6,3%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биомассы; на долю животных и микроорганизмов –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93,7%.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prstClr val="black"/>
                </a:solidFill>
                <a:latin typeface="Times New Roman"/>
              </a:rPr>
              <a:t>Масса живого вещества составляет около 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0,01 – 0,02%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от костного вещества биосферы.</a:t>
            </a:r>
          </a:p>
          <a:p>
            <a:pPr marL="457200" indent="-457200"/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09786" y="142853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Times New Roman"/>
              </a:rPr>
              <a:t>Живое вещество биосферы планеты Земля.</a:t>
            </a:r>
          </a:p>
        </p:txBody>
      </p:sp>
    </p:spTree>
    <p:extLst>
      <p:ext uri="{BB962C8B-B14F-4D97-AF65-F5344CB8AC3E}">
        <p14:creationId xmlns:p14="http://schemas.microsoft.com/office/powerpoint/2010/main" val="34226365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6653"/>
          </a:xfrm>
        </p:spPr>
        <p:txBody>
          <a:bodyPr/>
          <a:lstStyle/>
          <a:p>
            <a:r>
              <a:rPr lang="ru-RU" dirty="0" smtClean="0"/>
              <a:t>Функции живого вещества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4574" y="1352648"/>
            <a:ext cx="115352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/>
              </a:rPr>
              <a:t>Газовая функция: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 выделение и поглощение газов живыми организмами.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/>
              </a:rPr>
              <a:t>Результат</a:t>
            </a:r>
            <a:r>
              <a:rPr lang="ru-RU" sz="2400" dirty="0">
                <a:solidFill>
                  <a:srgbClr val="C00000"/>
                </a:solidFill>
                <a:latin typeface="Times New Roman"/>
              </a:rPr>
              <a:t>: 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газовый состав биосферы; </a:t>
            </a:r>
            <a:r>
              <a:rPr lang="ru-RU" sz="2400" dirty="0" smtClean="0">
                <a:latin typeface="Times New Roman"/>
              </a:rPr>
              <a:t>2 </a:t>
            </a:r>
            <a:r>
              <a:rPr lang="ru-RU" sz="2400" dirty="0">
                <a:latin typeface="Times New Roman"/>
              </a:rPr>
              <a:t>млрд. лет </a:t>
            </a:r>
            <a:r>
              <a:rPr lang="ru-RU" sz="2400" dirty="0">
                <a:solidFill>
                  <a:prstClr val="black"/>
                </a:solidFill>
                <a:latin typeface="Times New Roman"/>
              </a:rPr>
              <a:t>назад началось накопление свободного кислорода; образование озонового экрана</a:t>
            </a:r>
            <a:r>
              <a:rPr lang="ru-RU" sz="2400" dirty="0" smtClean="0">
                <a:solidFill>
                  <a:prstClr val="black"/>
                </a:solidFill>
                <a:latin typeface="Times New Roman"/>
              </a:rPr>
              <a:t>.</a:t>
            </a:r>
          </a:p>
          <a:p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4574" y="3995678"/>
            <a:ext cx="62245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Азот, кислород, углекислый газ, сероводород, метан образуются в процессе 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функционирования живого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вещества. </a:t>
            </a:r>
            <a:endParaRPr lang="ru-RU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358"/>
          <a:stretch/>
        </p:blipFill>
        <p:spPr>
          <a:xfrm>
            <a:off x="6646797" y="3262890"/>
            <a:ext cx="5545203" cy="3312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2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Объект 3"/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3375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Окислительно-восстановительная функция: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rgbClr val="000000"/>
                </a:solidFill>
                <a:latin typeface="Verdana" panose="020B0604030504040204" pitchFamily="34" charset="0"/>
              </a:rPr>
              <a:t>заключается в химическом превращении </a:t>
            </a:r>
            <a:r>
              <a:rPr lang="ru-RU" sz="18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веществ</a:t>
            </a:r>
            <a:r>
              <a:rPr lang="ru-RU" sz="1800" dirty="0">
                <a:solidFill>
                  <a:srgbClr val="000000"/>
                </a:solidFill>
                <a:latin typeface="Verdana" panose="020B0604030504040204" pitchFamily="34" charset="0"/>
              </a:rPr>
              <a:t>, которые содержат атомы с переменной степенью окисления (соединения железа, марганца, азота и др.). При этом на поверхности Земли преобладают биогенные процессы окисления и восстановления</a:t>
            </a:r>
            <a:r>
              <a:rPr lang="ru-RU" sz="1800" dirty="0" smtClean="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  <a:endParaRPr lang="ru-RU" sz="2400" dirty="0" smtClean="0"/>
          </a:p>
          <a:p>
            <a:r>
              <a:rPr lang="ru-RU" sz="2400" dirty="0" smtClean="0">
                <a:solidFill>
                  <a:srgbClr val="C00000"/>
                </a:solidFill>
              </a:rPr>
              <a:t>Результат:</a:t>
            </a:r>
          </a:p>
          <a:p>
            <a:r>
              <a:rPr lang="ru-RU" sz="2400" dirty="0" smtClean="0"/>
              <a:t>превращение вещества и энергии – метаболизм.</a:t>
            </a:r>
          </a:p>
          <a:p>
            <a:pPr marL="0" indent="0">
              <a:buNone/>
            </a:pPr>
            <a:endParaRPr lang="ru-RU" sz="2400" dirty="0" smtClean="0"/>
          </a:p>
          <a:p>
            <a:pPr marL="0" indent="0">
              <a:buNone/>
            </a:pPr>
            <a:r>
              <a:rPr lang="ru-RU" sz="2400" dirty="0" smtClean="0"/>
              <a:t>Пример: полное окисление глюкозы до углекислого газа и воды: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1855" y="5335845"/>
            <a:ext cx="6874525" cy="1137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8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9386" y="230179"/>
            <a:ext cx="10515600" cy="1325563"/>
          </a:xfrm>
        </p:spPr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59385" y="1224080"/>
            <a:ext cx="10641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Концентрационная функция:</a:t>
            </a:r>
          </a:p>
          <a:p>
            <a:r>
              <a:rPr lang="ru-RU" sz="2400" dirty="0" smtClean="0"/>
              <a:t> способность организмов накапливать в своих телах  различные химические элементы.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Результат:</a:t>
            </a:r>
          </a:p>
          <a:p>
            <a:r>
              <a:rPr lang="ru-RU" sz="2400" dirty="0" smtClean="0"/>
              <a:t>образование почвы и органоминеральных залежей.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27184" y="3163072"/>
            <a:ext cx="94405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Пример. В результате накопления углерода организмами образовались известняки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, мел, уголь, нефть,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торф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, горючие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сланцы. </a:t>
            </a:r>
          </a:p>
          <a:p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Отдельные организмы 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являются специфическими концентраторами некоторых элементов: морская капуста (ламинария) — </a:t>
            </a:r>
            <a:r>
              <a:rPr lang="ru-RU" dirty="0" smtClean="0">
                <a:solidFill>
                  <a:srgbClr val="000000"/>
                </a:solidFill>
                <a:latin typeface="Verdana" panose="020B0604030504040204" pitchFamily="34" charset="0"/>
              </a:rPr>
              <a:t>йода.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1796" y="4920572"/>
            <a:ext cx="6551364" cy="173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51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813680"/>
          </a:xfrm>
        </p:spPr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14651" y="756931"/>
            <a:ext cx="91320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/>
              </a:rPr>
              <a:t>Деструктивная функция: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разрушение неживого вещества до простых неорганических соединений.</a:t>
            </a:r>
          </a:p>
          <a:p>
            <a:pPr algn="ctr"/>
            <a:r>
              <a:rPr lang="ru-RU" sz="2400" dirty="0">
                <a:solidFill>
                  <a:srgbClr val="C00000"/>
                </a:solidFill>
                <a:latin typeface="Times New Roman"/>
              </a:rPr>
              <a:t>Результат: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поддержание постоянства круговоротов веществ в биосфере.</a:t>
            </a:r>
          </a:p>
          <a:p>
            <a:endParaRPr lang="ru-RU" sz="2400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4651" y="2888289"/>
            <a:ext cx="56011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Times New Roman"/>
              </a:rPr>
              <a:t>На скалах — бактерии, грибы и лишайники — оказывают на горные породы сильнейшее химическое воздействие. Разлагая те или иные минералы, организмы избирательно извлекают и включают в биотический круговорот важнейшие питательные элементы — кальций, калий, натрий, фосфор, кремний, микроэлементы.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5886" y="2870829"/>
            <a:ext cx="5133094" cy="384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78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prstClr val="black"/>
                </a:solidFill>
              </a:rPr>
              <a:t>Функции живого вещества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2285" y="1825625"/>
            <a:ext cx="100315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/>
              </a:rPr>
              <a:t>Транспортная </a:t>
            </a:r>
            <a:r>
              <a:rPr lang="ru-RU" dirty="0" smtClean="0">
                <a:solidFill>
                  <a:srgbClr val="FF0000"/>
                </a:solidFill>
                <a:latin typeface="Times New Roman"/>
              </a:rPr>
              <a:t>функция:  </a:t>
            </a:r>
          </a:p>
          <a:p>
            <a:r>
              <a:rPr lang="ru-RU" dirty="0" smtClean="0">
                <a:solidFill>
                  <a:prstClr val="black"/>
                </a:solidFill>
                <a:latin typeface="Times New Roman"/>
              </a:rPr>
              <a:t>перенос </a:t>
            </a:r>
            <a:r>
              <a:rPr lang="ru-RU" dirty="0">
                <a:solidFill>
                  <a:prstClr val="black"/>
                </a:solidFill>
                <a:latin typeface="Times New Roman"/>
              </a:rPr>
              <a:t>вещества против силы тяжести и в горизонтальном направлении. Живое вещество — единственный фактор, обусловливающий обратное перемещение вещества — снизу вверх, из океана — на континенты. За счет активного передвижения живые организмы могут перемещать различные вещества или атомы в горизонтальном направлении, например за счет различных видов миграций.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52285" y="3926353"/>
            <a:ext cx="1040151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  <a:latin typeface="Times New Roman"/>
              </a:rPr>
              <a:t>Энергетическая </a:t>
            </a:r>
            <a:r>
              <a:rPr lang="ru-RU" dirty="0" smtClean="0">
                <a:solidFill>
                  <a:srgbClr val="FF0000"/>
                </a:solidFill>
                <a:latin typeface="Times New Roman"/>
              </a:rPr>
              <a:t>функция: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/>
              </a:rPr>
              <a:t>Поглощение солнечной энергии при фотосинтезе и химической энергии при разложении </a:t>
            </a:r>
            <a:r>
              <a:rPr lang="ru-RU" dirty="0" err="1">
                <a:solidFill>
                  <a:prstClr val="black"/>
                </a:solidFill>
                <a:latin typeface="Times New Roman"/>
              </a:rPr>
              <a:t>энергонасыщенных</a:t>
            </a:r>
            <a:r>
              <a:rPr lang="ru-RU" dirty="0">
                <a:solidFill>
                  <a:prstClr val="black"/>
                </a:solidFill>
                <a:latin typeface="Times New Roman"/>
              </a:rPr>
              <a:t> веществ, передача энергии по пищевым цепям (используется гетеротрофами). Поглощенная энергия распределяется внутри экосистемы между живыми организмами в виде пищи. Частично энергия рассеивается в виде тепла, а частично накапливается в отмершем органическом веществе и переходит в ископаемое состояние. Так образовались залежи торфа, каменного угля, нефти и других горючих полезных ископаемых.</a:t>
            </a:r>
          </a:p>
        </p:txBody>
      </p:sp>
    </p:spTree>
    <p:extLst>
      <p:ext uri="{BB962C8B-B14F-4D97-AF65-F5344CB8AC3E}">
        <p14:creationId xmlns:p14="http://schemas.microsoft.com/office/powerpoint/2010/main" val="3851733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12511" cy="1143000"/>
          </a:xfrm>
        </p:spPr>
        <p:txBody>
          <a:bodyPr/>
          <a:lstStyle/>
          <a:p>
            <a:r>
              <a:rPr lang="ru-RU" dirty="0" smtClean="0"/>
              <a:t>Примеры заданий: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2063552" y="2780928"/>
          <a:ext cx="7736648" cy="3302820"/>
        </p:xfrm>
        <a:graphic>
          <a:graphicData uri="http://schemas.openxmlformats.org/drawingml/2006/table">
            <a:tbl>
              <a:tblPr/>
              <a:tblGrid>
                <a:gridCol w="3997268">
                  <a:extLst>
                    <a:ext uri="{9D8B030D-6E8A-4147-A177-3AD203B41FA5}">
                      <a16:colId xmlns:a16="http://schemas.microsoft.com/office/drawing/2014/main" val="3382328996"/>
                    </a:ext>
                  </a:extLst>
                </a:gridCol>
                <a:gridCol w="464199">
                  <a:extLst>
                    <a:ext uri="{9D8B030D-6E8A-4147-A177-3AD203B41FA5}">
                      <a16:colId xmlns:a16="http://schemas.microsoft.com/office/drawing/2014/main" val="4012747934"/>
                    </a:ext>
                  </a:extLst>
                </a:gridCol>
                <a:gridCol w="3275181">
                  <a:extLst>
                    <a:ext uri="{9D8B030D-6E8A-4147-A177-3AD203B41FA5}">
                      <a16:colId xmlns:a16="http://schemas.microsoft.com/office/drawing/2014/main" val="429594088"/>
                    </a:ext>
                  </a:extLst>
                </a:gridCol>
              </a:tblGrid>
              <a:tr h="4242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ХАРАКТЕРИСТИКА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ФУНКЦИЯ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0342772"/>
                  </a:ext>
                </a:extLst>
              </a:tr>
              <a:tr h="2878605"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А) выделение метана в атмосферу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в результате деятельности денитрифицирующих бактерий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Б) образование воды и углекислого газа в процессе дыхания аэробов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В) накопление солей кремния в клетках хвощей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Г) восстановление углекислого газа в процессе фотосинтеза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Д) образование известняка</a:t>
                      </a: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 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1)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окислительно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-восстановительная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2) газовая</a:t>
                      </a:r>
                    </a:p>
                    <a:p>
                      <a:pPr algn="l" fontAlgn="t"/>
                      <a:r>
                        <a:rPr lang="ru-RU" sz="16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</a:rPr>
                        <a:t>3) концентрационная</a:t>
                      </a: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706724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688525" y="1700095"/>
            <a:ext cx="8846740" cy="1523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587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1600" dirty="0">
                <a:solidFill>
                  <a:srgbClr val="000000"/>
                </a:solidFill>
                <a:latin typeface="Verdana" panose="020B0604030504040204" pitchFamily="34" charset="0"/>
              </a:rPr>
              <a:t>Установите соответствие между характеристиками и названиями функций живого вещества в биосфере (по В.И. Вернадскому): к каждой позиции, данной в первом столбце, подберите соответствующую позицию из второго столбца.</a:t>
            </a:r>
            <a:endParaRPr lang="ru-RU" altLang="ru-RU" sz="800" dirty="0"/>
          </a:p>
          <a:p>
            <a:r>
              <a:rPr lang="ru-RU" altLang="ru-RU" sz="900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  <a:endParaRPr lang="ru-RU" altLang="ru-RU" sz="800" dirty="0"/>
          </a:p>
          <a:p>
            <a:r>
              <a:rPr lang="ru-RU" altLang="ru-RU" dirty="0"/>
              <a:t/>
            </a:r>
            <a:br>
              <a:rPr lang="ru-RU" altLang="ru-RU" dirty="0"/>
            </a:b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258431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12511" cy="1143000"/>
          </a:xfrm>
        </p:spPr>
        <p:txBody>
          <a:bodyPr/>
          <a:lstStyle/>
          <a:p>
            <a:r>
              <a:rPr lang="ru-RU" dirty="0" smtClean="0"/>
              <a:t>Примеры заданий: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35560" y="1700809"/>
            <a:ext cx="6390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Выберите три верных ответа из шести и запишите цифры, под которыми они указаны.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Какие из утверждений относятся к живому веществу биосферы?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1) Живое вещество распространено по всей атмосфере.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2) Живое вещество пронизывает всю гидросферу.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3) Одной из функций живого вещества является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окислительно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-восстановительная функция.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4) Живое вещество распространено в биосфере равномерно.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5) В ходе эволюции функции живого вещества не изменялись.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6) Живое вещество входит в состав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биокосного</a:t>
            </a:r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 вещества.</a:t>
            </a:r>
          </a:p>
        </p:txBody>
      </p:sp>
    </p:spTree>
    <p:extLst>
      <p:ext uri="{BB962C8B-B14F-4D97-AF65-F5344CB8AC3E}">
        <p14:creationId xmlns:p14="http://schemas.microsoft.com/office/powerpoint/2010/main" val="3653980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5641" y="404664"/>
            <a:ext cx="6512511" cy="1143000"/>
          </a:xfrm>
        </p:spPr>
        <p:txBody>
          <a:bodyPr/>
          <a:lstStyle/>
          <a:p>
            <a:r>
              <a:rPr lang="ru-RU" dirty="0" smtClean="0"/>
              <a:t>Примеры заданий: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63552" y="2204864"/>
            <a:ext cx="70567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Выберите три верных ответа из шести и запишите цифры, под которыми они указаны. Укажите три функции живого вещества биосферы.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 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1) транспортная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2) гравитационная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3) тектоническая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4) </a:t>
            </a:r>
            <a:r>
              <a:rPr lang="ru-RU" dirty="0" err="1">
                <a:solidFill>
                  <a:srgbClr val="000000"/>
                </a:solidFill>
                <a:latin typeface="Verdana" panose="020B0604030504040204" pitchFamily="34" charset="0"/>
              </a:rPr>
              <a:t>средообразующая</a:t>
            </a:r>
            <a:endParaRPr lang="ru-RU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5) фотопериодическая</a:t>
            </a:r>
          </a:p>
          <a:p>
            <a:pPr algn="just"/>
            <a:r>
              <a:rPr lang="ru-RU" dirty="0">
                <a:solidFill>
                  <a:srgbClr val="000000"/>
                </a:solidFill>
                <a:latin typeface="Verdana" panose="020B0604030504040204" pitchFamily="34" charset="0"/>
              </a:rPr>
              <a:t>6) энергетическая</a:t>
            </a:r>
          </a:p>
        </p:txBody>
      </p:sp>
    </p:spTree>
    <p:extLst>
      <p:ext uri="{BB962C8B-B14F-4D97-AF65-F5344CB8AC3E}">
        <p14:creationId xmlns:p14="http://schemas.microsoft.com/office/powerpoint/2010/main" val="685837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В.И. Вернадский считал, что со временем биосфера перейдет в новое состояние – ноосферу.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Ноосфера – сфера разума или разумная оболочка земли, которая характеризуется разумным ведение хозяйственной деятельности.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26128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Воздушный 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Другая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714</Words>
  <Application>Microsoft Office PowerPoint</Application>
  <PresentationFormat>Широкоэкранный</PresentationFormat>
  <Paragraphs>90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Georgia</vt:lpstr>
      <vt:lpstr>Times New Roman</vt:lpstr>
      <vt:lpstr>Verdana</vt:lpstr>
      <vt:lpstr>Тема Office</vt:lpstr>
      <vt:lpstr>Воздушный поток</vt:lpstr>
      <vt:lpstr>1_Воздушный поток</vt:lpstr>
      <vt:lpstr>Биосфера – глобальная экосистема</vt:lpstr>
      <vt:lpstr>Презентация PowerPoint</vt:lpstr>
      <vt:lpstr>Презентация PowerPoint</vt:lpstr>
      <vt:lpstr>Презентация PowerPoint</vt:lpstr>
      <vt:lpstr>Презентация PowerPoint</vt:lpstr>
      <vt:lpstr>Функции живого вещества</vt:lpstr>
      <vt:lpstr>Функции живого вещества</vt:lpstr>
      <vt:lpstr>Функции живого вещества</vt:lpstr>
      <vt:lpstr>Функции живого вещества</vt:lpstr>
      <vt:lpstr>Функции живого вещества</vt:lpstr>
      <vt:lpstr>Примеры заданий:</vt:lpstr>
      <vt:lpstr>Примеры заданий:</vt:lpstr>
      <vt:lpstr>Примеры заданий: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Биосфера – глобальная экосистема</dc:title>
  <dc:creator>RePack by Diakov</dc:creator>
  <cp:lastModifiedBy>RePack by Diakov</cp:lastModifiedBy>
  <cp:revision>5</cp:revision>
  <dcterms:created xsi:type="dcterms:W3CDTF">2020-04-17T14:59:18Z</dcterms:created>
  <dcterms:modified xsi:type="dcterms:W3CDTF">2020-04-17T15:25:42Z</dcterms:modified>
</cp:coreProperties>
</file>