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5" r:id="rId8"/>
    <p:sldId id="269" r:id="rId9"/>
    <p:sldId id="27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0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L:\&#1083;&#1080;&#1094;&#1077;&#1081;62\7%20&#1082;&#1083;\2%20&#1095;&#1077;&#1090;&#1074;&#1077;&#1088;&#1090;&#1100;\&#1059;&#1056;.1\1_0003.wmv" TargetMode="External"/><Relationship Id="rId1" Type="http://schemas.microsoft.com/office/2007/relationships/media" Target="file:///L:\&#1083;&#1080;&#1094;&#1077;&#1081;62\7%20&#1082;&#1083;\2%20&#1095;&#1077;&#1090;&#1074;&#1077;&#1088;&#1090;&#1100;\&#1059;&#1056;.1\1_0003.wmv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Домашнее задание: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404336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0070C0"/>
                </a:solidFill>
              </a:rPr>
              <a:t>§. 2.1.1, 2.2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Выполни задания по ссылке</a:t>
            </a:r>
          </a:p>
          <a:p>
            <a:pPr algn="ctr">
              <a:buNone/>
            </a:pPr>
            <a:r>
              <a:rPr lang="en-US" sz="2600" b="1" dirty="0">
                <a:solidFill>
                  <a:srgbClr val="0070C0"/>
                </a:solidFill>
              </a:rPr>
              <a:t>https://edu.skysmart.ru/student/manosisavi</a:t>
            </a:r>
            <a:endParaRPr lang="ru-RU" sz="26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Picture 6" descr="Информатика : учебник для 7 класс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428736"/>
            <a:ext cx="2829761" cy="4075788"/>
          </a:xfrm>
          <a:prstGeom prst="rect">
            <a:avLst/>
          </a:prstGeom>
          <a:noFill/>
        </p:spPr>
      </p:pic>
      <p:pic>
        <p:nvPicPr>
          <p:cNvPr id="8" name="Picture 2" descr="Информатика : рабочая тетрадь для 7 клас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857496"/>
            <a:ext cx="2571768" cy="3472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Отгадай загадку. Узнай тему урока.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214422"/>
            <a:ext cx="7286676" cy="4929222"/>
          </a:xfrm>
        </p:spPr>
        <p:txBody>
          <a:bodyPr>
            <a:noAutofit/>
          </a:bodyPr>
          <a:lstStyle/>
          <a:p>
            <a:pPr indent="22225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С ним мы в игры поиграем,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С ним мы тексты набираем,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Он оформит их красиво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И разложит по архивам.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Он работу нам облегчит,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Связь мгновенно обеспечит.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Он рисует и поет,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В Интернет с собой ведет.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Друг что надо! Просто </a:t>
            </a:r>
            <a:r>
              <a:rPr lang="ru-RU" sz="3600" b="1" dirty="0" err="1" smtClean="0">
                <a:solidFill>
                  <a:srgbClr val="0070C0"/>
                </a:solidFill>
              </a:rPr>
              <a:t>супер</a:t>
            </a:r>
            <a:r>
              <a:rPr lang="ru-RU" sz="3600" b="1" dirty="0" smtClean="0">
                <a:solidFill>
                  <a:srgbClr val="0070C0"/>
                </a:solidFill>
              </a:rPr>
              <a:t>!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Персональный наш…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http://tekhnar.ru/img/v_peterburge_pojavitsja_esh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7592253" cy="5143536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214290"/>
            <a:ext cx="9144000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Вспомни, из каких устройств состоит компьютер?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 flipH="1" flipV="1">
            <a:off x="1500166" y="1785926"/>
            <a:ext cx="928694" cy="92869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1643042" y="1357298"/>
            <a:ext cx="2928958" cy="428628"/>
          </a:xfrm>
          <a:prstGeom prst="roundRect">
            <a:avLst/>
          </a:prstGeom>
          <a:solidFill>
            <a:srgbClr val="9FD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Монитор</a:t>
            </a:r>
            <a:endParaRPr lang="ru-RU" sz="3200" b="1" dirty="0">
              <a:solidFill>
                <a:srgbClr val="00206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714744" y="2500306"/>
            <a:ext cx="1500198" cy="50006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4857752" y="2000240"/>
            <a:ext cx="3643338" cy="428628"/>
          </a:xfrm>
          <a:prstGeom prst="roundRect">
            <a:avLst/>
          </a:prstGeom>
          <a:solidFill>
            <a:srgbClr val="9FD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Системный блок</a:t>
            </a:r>
            <a:endParaRPr lang="ru-RU" sz="3200" b="1" dirty="0">
              <a:solidFill>
                <a:srgbClr val="00206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285984" y="5143512"/>
            <a:ext cx="1643074" cy="92869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3071802" y="6072206"/>
            <a:ext cx="3643338" cy="428628"/>
          </a:xfrm>
          <a:prstGeom prst="roundRect">
            <a:avLst/>
          </a:prstGeom>
          <a:solidFill>
            <a:srgbClr val="9FD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Клавиатура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3643306" y="4643446"/>
            <a:ext cx="2428860" cy="28575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6143636" y="4643446"/>
            <a:ext cx="1428760" cy="428628"/>
          </a:xfrm>
          <a:prstGeom prst="roundRect">
            <a:avLst/>
          </a:prstGeom>
          <a:solidFill>
            <a:srgbClr val="9FD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Мышь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 animBg="1"/>
      <p:bldP spid="9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714488"/>
            <a:ext cx="4543428" cy="45259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Внутренняя память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Жесткий диск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Компакт диск</a:t>
            </a:r>
          </a:p>
          <a:p>
            <a:r>
              <a:rPr lang="en-US" sz="3600" b="1" dirty="0" smtClean="0">
                <a:solidFill>
                  <a:srgbClr val="0070C0"/>
                </a:solidFill>
              </a:rPr>
              <a:t>Flash </a:t>
            </a:r>
            <a:r>
              <a:rPr lang="ru-RU" sz="3600" b="1" dirty="0" smtClean="0">
                <a:solidFill>
                  <a:srgbClr val="0070C0"/>
                </a:solidFill>
              </a:rPr>
              <a:t>накопители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Другие устройства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14290"/>
            <a:ext cx="9144000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каких устройств компьютер может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считывать информацию?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http://tekhnar.ru/img/v_peterburge_pojavitsja_eshe.jpg"/>
          <p:cNvPicPr>
            <a:picLocks noChangeAspect="1" noChangeArrowheads="1"/>
          </p:cNvPicPr>
          <p:nvPr/>
        </p:nvPicPr>
        <p:blipFill>
          <a:blip r:embed="rId2"/>
          <a:srcRect l="8295" r="12073"/>
          <a:stretch>
            <a:fillRect/>
          </a:stretch>
        </p:blipFill>
        <p:spPr bwMode="auto">
          <a:xfrm>
            <a:off x="428596" y="1928802"/>
            <a:ext cx="3429024" cy="2917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Тема урока: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71547"/>
            <a:ext cx="8229600" cy="192882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6000" algn="ctr">
              <a:lnSpc>
                <a:spcPts val="3700"/>
              </a:lnSpc>
              <a:buNone/>
            </a:pPr>
            <a:r>
              <a:rPr lang="ru-RU" sz="4800" b="1" spc="50" dirty="0" smtClean="0">
                <a:ln w="11430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</a:t>
            </a:r>
            <a:r>
              <a:rPr lang="ru-RU" sz="48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компьютера.</a:t>
            </a:r>
          </a:p>
          <a:p>
            <a:pPr marL="36000" algn="ctr">
              <a:lnSpc>
                <a:spcPts val="3700"/>
              </a:lnSpc>
              <a:buNone/>
            </a:pPr>
            <a:r>
              <a:rPr lang="ru-RU" sz="48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Его основные компоненты.</a:t>
            </a:r>
          </a:p>
          <a:p>
            <a:pPr marL="36000" algn="ctr">
              <a:lnSpc>
                <a:spcPts val="3700"/>
              </a:lnSpc>
              <a:buNone/>
            </a:pPr>
            <a:r>
              <a:rPr lang="ru-RU" sz="48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Понятие носителей в ИКТ.</a:t>
            </a:r>
            <a:endParaRPr lang="ru-RU" sz="48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 descr="http://tekhnar.ru/img/v_peterburge_pojavitsja_esh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928934"/>
            <a:ext cx="3000396" cy="2032683"/>
          </a:xfrm>
          <a:prstGeom prst="rect">
            <a:avLst/>
          </a:prstGeom>
          <a:noFill/>
        </p:spPr>
      </p:pic>
      <p:pic>
        <p:nvPicPr>
          <p:cNvPr id="5" name="Picture 2" descr="http://img10.wikimart.ru/bd/69/69024273-dad5-4e4c-b1f0-0d2d3669bdb1.jpeg"/>
          <p:cNvPicPr>
            <a:picLocks noChangeAspect="1" noChangeArrowheads="1"/>
          </p:cNvPicPr>
          <p:nvPr/>
        </p:nvPicPr>
        <p:blipFill>
          <a:blip r:embed="rId3" cstate="print"/>
          <a:srcRect l="14286" t="19231" r="12499" b="20672"/>
          <a:stretch>
            <a:fillRect/>
          </a:stretch>
        </p:blipFill>
        <p:spPr bwMode="auto">
          <a:xfrm>
            <a:off x="571472" y="4786322"/>
            <a:ext cx="1054425" cy="642942"/>
          </a:xfrm>
          <a:prstGeom prst="rect">
            <a:avLst/>
          </a:prstGeom>
          <a:noFill/>
        </p:spPr>
      </p:pic>
      <p:pic>
        <p:nvPicPr>
          <p:cNvPr id="6" name="Picture 4" descr="http://pontopass.com/images/55a82d7265ed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5286388"/>
            <a:ext cx="976276" cy="683393"/>
          </a:xfrm>
          <a:prstGeom prst="rect">
            <a:avLst/>
          </a:prstGeom>
          <a:noFill/>
        </p:spPr>
      </p:pic>
      <p:pic>
        <p:nvPicPr>
          <p:cNvPr id="7" name="Picture 6" descr="https://vinylraremusic.files.wordpress.com/2008/06/11_12_9_prev.jpg"/>
          <p:cNvPicPr>
            <a:picLocks noChangeAspect="1" noChangeArrowheads="1"/>
          </p:cNvPicPr>
          <p:nvPr/>
        </p:nvPicPr>
        <p:blipFill>
          <a:blip r:embed="rId5" cstate="print"/>
          <a:srcRect l="19166" t="7500" r="20000" b="2499"/>
          <a:stretch>
            <a:fillRect/>
          </a:stretch>
        </p:blipFill>
        <p:spPr bwMode="auto">
          <a:xfrm>
            <a:off x="4214810" y="5786454"/>
            <a:ext cx="785818" cy="775054"/>
          </a:xfrm>
          <a:prstGeom prst="rect">
            <a:avLst/>
          </a:prstGeom>
          <a:noFill/>
        </p:spPr>
      </p:pic>
      <p:pic>
        <p:nvPicPr>
          <p:cNvPr id="8" name="Picture 8" descr="http://pomogi-vnukam.ru/wp-content/uploads/2014/10/%D1%84%D0%BB%D1%8D%D1%88%D0%BA%D0%B0.jpg"/>
          <p:cNvPicPr>
            <a:picLocks noChangeAspect="1" noChangeArrowheads="1"/>
          </p:cNvPicPr>
          <p:nvPr/>
        </p:nvPicPr>
        <p:blipFill>
          <a:blip r:embed="rId6" cstate="print"/>
          <a:srcRect l="5357" t="21786" r="6785" b="22500"/>
          <a:stretch>
            <a:fillRect/>
          </a:stretch>
        </p:blipFill>
        <p:spPr bwMode="auto">
          <a:xfrm>
            <a:off x="2571736" y="5857892"/>
            <a:ext cx="1126523" cy="714380"/>
          </a:xfrm>
          <a:prstGeom prst="rect">
            <a:avLst/>
          </a:prstGeom>
          <a:noFill/>
        </p:spPr>
      </p:pic>
      <p:pic>
        <p:nvPicPr>
          <p:cNvPr id="9" name="Picture 10" descr="http://www.e-market.kiev.ua/content/produce/full/539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5857892"/>
            <a:ext cx="1043314" cy="642942"/>
          </a:xfrm>
          <a:prstGeom prst="rect">
            <a:avLst/>
          </a:prstGeom>
          <a:noFill/>
        </p:spPr>
      </p:pic>
      <p:pic>
        <p:nvPicPr>
          <p:cNvPr id="10" name="Picture 12" descr="http://www.sector.biz.ua/mycomp/img/03_224/24-25/22_ris_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8148" y="4786322"/>
            <a:ext cx="883316" cy="488378"/>
          </a:xfrm>
          <a:prstGeom prst="rect">
            <a:avLst/>
          </a:prstGeom>
          <a:noFill/>
        </p:spPr>
      </p:pic>
      <p:pic>
        <p:nvPicPr>
          <p:cNvPr id="11" name="Picture 14" descr="http://www.teleactivities.com/wp-content/uploads/2013/11/phone-3308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768" y="5429264"/>
            <a:ext cx="761952" cy="566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Цели урока: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2328850" cy="68579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Повторить: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6050" y="1000108"/>
            <a:ext cx="5857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принцип работы компьютера из каких основных устройств он состоит.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28596" y="2357430"/>
            <a:ext cx="1571636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Понять: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488" y="2500306"/>
            <a:ext cx="6286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что такое носитель информации.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00034" y="3357562"/>
            <a:ext cx="1571636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Узнать: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3357562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о видах компьютерных сетей.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1472" y="4357694"/>
            <a:ext cx="2000264" cy="857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Научиться: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6" y="4357694"/>
            <a:ext cx="621507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решать задачи на расчет количества информации, передаваемой по компьютерной сети. 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1_0003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7224" y="357166"/>
            <a:ext cx="7715304" cy="6172243"/>
          </a:xfrm>
          <a:prstGeom prst="rect">
            <a:avLst/>
          </a:prstGeom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6143644"/>
            <a:ext cx="447675" cy="40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Разбери задачи: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357298"/>
            <a:ext cx="41148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6000" b="1" dirty="0" smtClean="0">
                <a:solidFill>
                  <a:srgbClr val="0070C0"/>
                </a:solidFill>
              </a:rPr>
              <a:t>РТ.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0070C0"/>
                </a:solidFill>
              </a:rPr>
              <a:t>№ 100,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0070C0"/>
                </a:solidFill>
              </a:rPr>
              <a:t>№ 96  </a:t>
            </a:r>
            <a:endParaRPr lang="ru-RU" sz="60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Информатика : рабочая тетрадь для 7 класс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3317172" cy="4479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143248"/>
            <a:ext cx="2071670" cy="37147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en-US" b="1" dirty="0" smtClean="0"/>
              <a:t>V=256000</a:t>
            </a:r>
            <a:endParaRPr lang="ru-RU" b="1" dirty="0" smtClean="0"/>
          </a:p>
          <a:p>
            <a:pPr>
              <a:spcBef>
                <a:spcPts val="0"/>
              </a:spcBef>
              <a:buNone/>
            </a:pPr>
            <a:r>
              <a:rPr lang="ru-RU" b="1" dirty="0" smtClean="0"/>
              <a:t> бит/с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/>
              <a:t>t=1</a:t>
            </a:r>
            <a:r>
              <a:rPr lang="ru-RU" b="1" dirty="0" smtClean="0"/>
              <a:t>,5 мин = 90 сек.</a:t>
            </a:r>
            <a:endParaRPr lang="en-US" b="1" dirty="0" smtClean="0"/>
          </a:p>
          <a:p>
            <a:pPr>
              <a:spcBef>
                <a:spcPts val="0"/>
              </a:spcBef>
              <a:buNone/>
            </a:pPr>
            <a:endParaRPr lang="en-US" b="1" dirty="0" smtClean="0"/>
          </a:p>
          <a:p>
            <a:pPr>
              <a:spcBef>
                <a:spcPts val="0"/>
              </a:spcBef>
              <a:buNone/>
            </a:pPr>
            <a:r>
              <a:rPr lang="en-US" b="1" dirty="0" smtClean="0"/>
              <a:t> </a:t>
            </a:r>
            <a:r>
              <a:rPr lang="ru-RU" b="1" dirty="0" smtClean="0"/>
              <a:t>      </a:t>
            </a:r>
            <a:r>
              <a:rPr lang="en-US" b="1" dirty="0" smtClean="0"/>
              <a:t>I = </a:t>
            </a:r>
            <a:r>
              <a:rPr lang="ru-RU" b="1" dirty="0" smtClean="0"/>
              <a:t>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571736" y="3143248"/>
            <a:ext cx="6357982" cy="3714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I=V*t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256 000 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бит/с * 90 с = 23 040 000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бит</a:t>
            </a:r>
            <a:r>
              <a:rPr lang="ru-RU" sz="3200" b="1" dirty="0" smtClean="0">
                <a:solidFill>
                  <a:srgbClr val="002060"/>
                </a:solidFill>
              </a:rPr>
              <a:t> : 8 :1024 = 2 812,5 К байт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/>
            <a:r>
              <a:rPr lang="ru-RU" sz="3200" b="1" dirty="0" smtClean="0">
                <a:solidFill>
                  <a:srgbClr val="FF0000"/>
                </a:solidFill>
              </a:rPr>
              <a:t>Ответ:</a:t>
            </a:r>
            <a:r>
              <a:rPr lang="ru-RU" sz="3200" b="1" dirty="0" smtClean="0">
                <a:solidFill>
                  <a:srgbClr val="002060"/>
                </a:solidFill>
              </a:rPr>
              <a:t>  </a:t>
            </a:r>
            <a:r>
              <a:rPr lang="en-US" sz="3200" b="1" dirty="0" smtClean="0">
                <a:solidFill>
                  <a:srgbClr val="002060"/>
                </a:solidFill>
              </a:rPr>
              <a:t>I = </a:t>
            </a:r>
            <a:r>
              <a:rPr lang="ru-RU" sz="3200" b="1" dirty="0" smtClean="0">
                <a:solidFill>
                  <a:srgbClr val="002060"/>
                </a:solidFill>
              </a:rPr>
              <a:t>2 812,5 К байт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38937" y="6273225"/>
            <a:ext cx="15408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2 балла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214282" y="2285992"/>
            <a:ext cx="2071670" cy="3714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I= 7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200 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Кбайт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V= 192 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Кбит/с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 =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000496" y="2214554"/>
            <a:ext cx="5143504" cy="3714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I= V * t      →   </a:t>
            </a:r>
            <a:r>
              <a:rPr lang="en-US" sz="3200" b="1" dirty="0" smtClean="0">
                <a:solidFill>
                  <a:srgbClr val="002060"/>
                </a:solidFill>
              </a:rPr>
              <a:t>t = I / V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57 600 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 бит / 192Кбит/с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300 с = 5 мин.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071670" y="2357430"/>
            <a:ext cx="2000264" cy="3714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b="1" dirty="0" smtClean="0">
                <a:solidFill>
                  <a:srgbClr val="7030A0"/>
                </a:solidFill>
              </a:rPr>
              <a:t>*8 = 57 600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solidFill>
                  <a:srgbClr val="7030A0"/>
                </a:solidFill>
              </a:rPr>
              <a:t>Кбит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2358216" y="3356768"/>
            <a:ext cx="314327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071802" y="5214950"/>
            <a:ext cx="4572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Ответ:</a:t>
            </a:r>
            <a:r>
              <a:rPr lang="ru-RU" sz="3200" b="1" dirty="0" smtClean="0">
                <a:solidFill>
                  <a:srgbClr val="002060"/>
                </a:solidFill>
              </a:rPr>
              <a:t>  </a:t>
            </a:r>
            <a:r>
              <a:rPr lang="en-US" sz="3200" b="1" dirty="0" smtClean="0">
                <a:solidFill>
                  <a:srgbClr val="002060"/>
                </a:solidFill>
              </a:rPr>
              <a:t>t = 5 </a:t>
            </a:r>
            <a:r>
              <a:rPr lang="ru-RU" sz="3200" b="1" dirty="0" smtClean="0">
                <a:solidFill>
                  <a:srgbClr val="002060"/>
                </a:solidFill>
              </a:rPr>
              <a:t>мин.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228</Words>
  <Application>Microsoft Office PowerPoint</Application>
  <PresentationFormat>Экран (4:3)</PresentationFormat>
  <Paragraphs>60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Домашнее задание:</vt:lpstr>
      <vt:lpstr>Отгадай загадку. Узнай тему урока.</vt:lpstr>
      <vt:lpstr>Презентация PowerPoint</vt:lpstr>
      <vt:lpstr>Тема урока:</vt:lpstr>
      <vt:lpstr>Цели урока:</vt:lpstr>
      <vt:lpstr>Презентация PowerPoint</vt:lpstr>
      <vt:lpstr>Разбери задачи: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Домашнее задание:</dc:title>
  <cp:lastModifiedBy>user</cp:lastModifiedBy>
  <cp:revision>37</cp:revision>
  <dcterms:modified xsi:type="dcterms:W3CDTF">2020-11-09T17:58:32Z</dcterms:modified>
</cp:coreProperties>
</file>