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61" r:id="rId12"/>
    <p:sldId id="274" r:id="rId13"/>
    <p:sldId id="263" r:id="rId14"/>
    <p:sldId id="264" r:id="rId15"/>
    <p:sldId id="265" r:id="rId16"/>
    <p:sldId id="266" r:id="rId17"/>
    <p:sldId id="275" r:id="rId18"/>
  </p:sldIdLst>
  <p:sldSz cx="9144000" cy="6858000" type="screen4x3"/>
  <p:notesSz cx="6742113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38597-A673-49C2-9140-2CAFA75A0AC9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07E57-B05F-476C-8919-A915C65BF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38597-A673-49C2-9140-2CAFA75A0AC9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07E57-B05F-476C-8919-A915C65BF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38597-A673-49C2-9140-2CAFA75A0AC9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07E57-B05F-476C-8919-A915C65BF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38597-A673-49C2-9140-2CAFA75A0AC9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07E57-B05F-476C-8919-A915C65BF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38597-A673-49C2-9140-2CAFA75A0AC9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07E57-B05F-476C-8919-A915C65BF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38597-A673-49C2-9140-2CAFA75A0AC9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07E57-B05F-476C-8919-A915C65BF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38597-A673-49C2-9140-2CAFA75A0AC9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07E57-B05F-476C-8919-A915C65BF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38597-A673-49C2-9140-2CAFA75A0AC9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07E57-B05F-476C-8919-A915C65BF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38597-A673-49C2-9140-2CAFA75A0AC9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3307E57-B05F-476C-8919-A915C65BFD4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38597-A673-49C2-9140-2CAFA75A0AC9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07E57-B05F-476C-8919-A915C65BF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38597-A673-49C2-9140-2CAFA75A0AC9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07E57-B05F-476C-8919-A915C65BFD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0138597-A673-49C2-9140-2CAFA75A0AC9}" type="datetimeFigureOut">
              <a:rPr lang="ru-RU" smtClean="0"/>
              <a:pPr/>
              <a:t>16.11.2020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3307E57-B05F-476C-8919-A915C65BFD49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ru-RU" dirty="0" smtClean="0"/>
              <a:t>	ЗДОРОВЬЕ И ВЫБОР ПРОФЕССИИ</a:t>
            </a:r>
            <a:endParaRPr lang="ru-RU" dirty="0"/>
          </a:p>
        </p:txBody>
      </p:sp>
      <p:pic>
        <p:nvPicPr>
          <p:cNvPr id="4" name="Picture 3" descr="D:\Мои документы\КАРТИНКИ\Мои рисунки\Space Cartoons\DOCTOR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500306"/>
            <a:ext cx="3643338" cy="38364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«Для того чтобы люди находили счастье в своей работе, необходимы три условия: работа должна быть им по силам, она не должна быть изнуряющей, и ей, обязательно, должен сопутствовать успех», — отмечал английский писатель Дж. </a:t>
            </a:r>
            <a:r>
              <a:rPr lang="ru-RU" dirty="0" err="1" smtClean="0"/>
              <a:t>Рескин</a:t>
            </a:r>
            <a:r>
              <a:rPr lang="ru-RU" dirty="0" smtClean="0"/>
              <a:t>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71802" y="857232"/>
            <a:ext cx="5614998" cy="5467368"/>
          </a:xfrm>
        </p:spPr>
        <p:txBody>
          <a:bodyPr>
            <a:normAutofit/>
          </a:bodyPr>
          <a:lstStyle/>
          <a:p>
            <a:pPr lvl="2"/>
            <a:r>
              <a:rPr lang="ru-RU" sz="2800" dirty="0" smtClean="0"/>
              <a:t>Проблема профессионального самоопределения является сложной в жизни каждого молодого человека, однако особенно труден выбор профессии для лиц, имеющих хронические заболевания или отклонения в состоянии здоровья.</a:t>
            </a:r>
            <a:endParaRPr lang="ru-RU" sz="2800" dirty="0"/>
          </a:p>
        </p:txBody>
      </p:sp>
      <p:pic>
        <p:nvPicPr>
          <p:cNvPr id="4" name="Рисунок 3" descr="http://www.orientir.org/images/item_375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214422"/>
            <a:ext cx="2465243" cy="4762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Что такое здоровье?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 определению Всемирной организации здравоохранения, </a:t>
            </a:r>
            <a:r>
              <a:rPr lang="ru-RU" b="1" i="1" u="sng" dirty="0" smtClean="0"/>
              <a:t>здоровье</a:t>
            </a:r>
            <a:r>
              <a:rPr lang="ru-RU" dirty="0" smtClean="0"/>
              <a:t> – это состояние полного физического, душевного и социального благополучия, а не только отсутствие болезней или физических недугов. 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Виды здоровья человека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i="1" dirty="0" smtClean="0"/>
              <a:t>Первый вид здоровья человека</a:t>
            </a:r>
            <a:r>
              <a:rPr lang="ru-RU" dirty="0" smtClean="0"/>
              <a:t> – это </a:t>
            </a:r>
            <a:r>
              <a:rPr lang="ru-RU" b="1" dirty="0" smtClean="0"/>
              <a:t>физическое здоровье</a:t>
            </a:r>
            <a:r>
              <a:rPr lang="ru-RU" dirty="0" smtClean="0"/>
              <a:t>. От этого вида во многом завит работоспособность организма, насколько вы сильны и энергичны при выполнении повседневных дел. Как ваш иммунитет справляется с поставленной задачей по защите организма от вирусов, болезней. Насколько хорошо вы восстанавливаете силы после тяжелой усердной работы, длительных физических нагрузок или повседневной рутинной работы. Отдых, здоровый сон и правильное питание восстанавливают физическое здоровье.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Виды здоровья человека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smtClean="0"/>
              <a:t>Второй вид здоровья человека</a:t>
            </a:r>
            <a:r>
              <a:rPr lang="ru-RU" dirty="0" smtClean="0"/>
              <a:t> – это </a:t>
            </a:r>
            <a:r>
              <a:rPr lang="ru-RU" b="1" dirty="0" smtClean="0"/>
              <a:t>психическое здоровье</a:t>
            </a:r>
            <a:r>
              <a:rPr lang="ru-RU" dirty="0" smtClean="0"/>
              <a:t>. Определяется умением здраво оценивать происходящую ситуацию как простую, так и критическую. Психическое здоровье также определяет образ мышления человека, его поведение и способ межличностной коммуникации.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Виды здоровья человека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smtClean="0"/>
              <a:t>Третий вид здоровья человека</a:t>
            </a:r>
            <a:r>
              <a:rPr lang="ru-RU" dirty="0" smtClean="0"/>
              <a:t> – это </a:t>
            </a:r>
            <a:r>
              <a:rPr lang="ru-RU" b="1" dirty="0" smtClean="0"/>
              <a:t>духовное здоровье</a:t>
            </a:r>
            <a:r>
              <a:rPr lang="ru-RU" dirty="0" smtClean="0"/>
              <a:t>. Насколько человек уверен в себе, в своем жизненном пути. Человек отвечает на вопрос: «Куда я иду?», «Какие мои цели в жизни?», «Какой веры я придерживаюсь?». В ответе на эти вопросы явно просматривается философия человека, его образ мышления, духовная составляющая. Доброта, отзывчивость, понимание, милосердие, сострадание это все характеристики духовного здоровья человека.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Виды здоровья человека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smtClean="0"/>
              <a:t>Четвертый вид здоровья человека</a:t>
            </a:r>
            <a:r>
              <a:rPr lang="ru-RU" dirty="0" smtClean="0"/>
              <a:t> – это </a:t>
            </a:r>
            <a:r>
              <a:rPr lang="ru-RU" b="1" dirty="0" smtClean="0"/>
              <a:t>социальное здоровье</a:t>
            </a:r>
            <a:r>
              <a:rPr lang="ru-RU" dirty="0" smtClean="0"/>
              <a:t>. Как человек себя ведет в социуме. Как он определяет себя среди своих сверстников, коллег, товарищей. Социальное здоровее зависит от уровня взаимоотношения в семье, с близкими людьми, а также с незнакомыми посторонними людьми. Уровень коммуникабельности и социальной адаптации в обществе определяет данный вид здоровья.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Виды здоровья человека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smtClean="0"/>
              <a:t>Пятый вид здоровья человека</a:t>
            </a:r>
            <a:r>
              <a:rPr lang="ru-RU" dirty="0" smtClean="0"/>
              <a:t> – это </a:t>
            </a:r>
            <a:r>
              <a:rPr lang="ru-RU" b="1" dirty="0" smtClean="0"/>
              <a:t>эмоциональное здоровье</a:t>
            </a:r>
            <a:r>
              <a:rPr lang="ru-RU" dirty="0" smtClean="0"/>
              <a:t>. Определяется умением держать себя в руках в спорных стрессовых ситуациях. Умение контролировать свои эмоции, не поддаваться на провокации в конфликтных ситуациях. Частые перепады настроения, уныние и пессимизм в сложных жизненных ситуациях, а также чрезмерная радость и эйфория от приятных сюрпризов и побед все это влияет на эмоциональное здоровье.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68168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Правильный выбор профессии прежде всего связан с учетом состояния здоровья. Если трудовая деятельность соответ­ствует физическим возможностям человека, то она благоприятно сказывается на его общем состоянии. И наоборот, если профессия, специальность не соответствует его физическим данным, это может привести к резкому ухудшению состояния здоровья, снижению трудоспособности, а порой к ее полной потере.</a:t>
            </a:r>
          </a:p>
          <a:p>
            <a:r>
              <a:rPr lang="ru-RU" dirty="0" smtClean="0"/>
              <a:t>Профессионально непригодным к той или иной деятельности человек считается в том случае, когда обучение и работа могут усугубить имеющиеся у него заболевания или препятствуют успеху формирования профессиональных навыков. Однако следует иметь в виду, что абсолютная профессиональная непригодность - явление крайне редкое. Природа человека многогранна, и каждая личность обладает большим набором разных качеств. Поэтому всегда можно найти подходящую деятельность. Кроме того, </a:t>
            </a:r>
            <a:r>
              <a:rPr lang="ru-RU" smtClean="0"/>
              <a:t>растущему организ­му </a:t>
            </a:r>
            <a:r>
              <a:rPr lang="ru-RU" dirty="0" smtClean="0"/>
              <a:t>присущи пластичность, изменчивость и возможность развития компенсаторных механизмов.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открытый урок\dreamstimeextrasmall_39697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57166"/>
            <a:ext cx="2714644" cy="40847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Documents and Settings\Admin\Рабочий стол\открытый урок\IMG_9390.jpg"/>
          <p:cNvPicPr>
            <a:picLocks noChangeAspect="1" noChangeArrowheads="1"/>
          </p:cNvPicPr>
          <p:nvPr/>
        </p:nvPicPr>
        <p:blipFill>
          <a:blip r:embed="rId3" cstate="print"/>
          <a:srcRect r="51"/>
          <a:stretch>
            <a:fillRect/>
          </a:stretch>
        </p:blipFill>
        <p:spPr bwMode="auto">
          <a:xfrm>
            <a:off x="4429124" y="357166"/>
            <a:ext cx="4286280" cy="3290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Documents and Settings\Admin\Рабочий стол\открытый урок\06895052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3000372"/>
            <a:ext cx="3571885" cy="35718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а) сокращенная продолжительность рабочего времени: – в возрасте от 16 до 18 лет – не более 36 часов в неделю; – в возрасте от 14 до 15 лет – не более 24 часов в неделю;</a:t>
            </a:r>
          </a:p>
          <a:p>
            <a:r>
              <a:rPr lang="ru-RU" dirty="0" smtClean="0"/>
              <a:t>б) увеличение времени отдыха: – работникам моложе 18 лет предоставляется ежегодный отпуск продолжительностью один календарный месяц;</a:t>
            </a:r>
          </a:p>
          <a:p>
            <a:r>
              <a:rPr lang="ru-RU" dirty="0" smtClean="0"/>
              <a:t>в) предоставление отпуска в первый год работы независимо от времени непрерывной работы на данном предприятии, то есть до истечения 11 месяцев: отпуск предоставляется в любое удобное время, непредставление отпуска запрещается;</a:t>
            </a:r>
          </a:p>
          <a:p>
            <a:r>
              <a:rPr lang="ru-RU" dirty="0" smtClean="0"/>
              <a:t>г) понижение нормы переноски и передвижения тяжестей: предельные нормы переноски не должны превышать 4,1 кг;</a:t>
            </a:r>
          </a:p>
          <a:p>
            <a:r>
              <a:rPr lang="ru-RU" dirty="0" err="1" smtClean="0"/>
              <a:t>д</a:t>
            </a:r>
            <a:r>
              <a:rPr lang="ru-RU" dirty="0" smtClean="0"/>
              <a:t>) запрещается привлечение подростков до 18 лет к тяжёлым работам и работам с вредными условиями труда, в выходные дни и ночное время.</a:t>
            </a:r>
          </a:p>
          <a:p>
            <a:r>
              <a:rPr lang="ru-RU" dirty="0" smtClean="0"/>
              <a:t>Кроме того, в трудовом кодексе отмечено, что при трудоустройстве лиц моложе 18 лет обязательно предусмотрено прохождение медицинского осмотра, без этого документа администрация не вправе принять на работу подростка. А также рабочим и служащим моложе 18 лет заработная плата при сокращенной продолжительности ежедневной работы выплачивается в таком же размере, как и работникам соответствующей категории при нормальной продолжительности ежедневной работы.</a:t>
            </a:r>
          </a:p>
          <a:p>
            <a:endParaRPr lang="ru-RU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200" b="1" dirty="0" smtClean="0"/>
              <a:t>Выдержки из статей Трудового кодекса РФ.</a:t>
            </a:r>
            <a:br>
              <a:rPr lang="ru-RU" sz="2200" b="1" dirty="0" smtClean="0"/>
            </a:br>
            <a:r>
              <a:rPr lang="ru-RU" sz="2200" b="1" dirty="0" smtClean="0"/>
              <a:t> Для подростков до 18 лет существуют следующие льготы в процессе их трудовой деятельности: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00042"/>
            <a:ext cx="8086724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/>
              <a:t>Медицинские ограничения профессиональной пригодности</a:t>
            </a:r>
            <a:r>
              <a:rPr lang="ru-RU" sz="2700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714354"/>
          <a:ext cx="8229600" cy="5951817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2043098"/>
                <a:gridCol w="6186502"/>
              </a:tblGrid>
              <a:tr h="5124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Заболевания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Противопоказанные профессионально-производственные факторы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7770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Органов дыхания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Неблагоприятный микроклимат, загазованность, запыленность, контакт с токсическими веществами, значительное физическое напряжение.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7770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Сердечно-сосудистой системы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Значительное физическое напряжение, неблагоприятный микроклимат, контакт с токсическими веществами, работа на высоте у движущихся механизмов.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5124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Органов зрения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Работа с мелкими деталями, значительное физическое напряжение, запыленность.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7770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Нервной системы 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Нервно-эмоциональное напряжение, шум и вибрация, неблагоприятный микроклимат, контакт с токсическими веществами.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7770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Опорно-двигательного аппарата 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Статичная рабочая поза, значительное физическое напряжение (подъем и перенос тяжестей), работа на высоте у движущихся механизмов.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10416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Органов пищеварения 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Контакт с токсическими веществами, значительное физическое и нервное напряжение, рабочая поза, связанная с напряжением мышц живота, с нарушением режима питания.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7770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/>
                        <a:t>Почек и мочевых путей 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/>
                        <a:t>Неблагоприятный микроклимат, контакт с токсическими веществами, вынужденная рабочая поза, работа, связанная с нарушением режима питания.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142876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Прочитайте утверждения и подумайте, насколько они похожи на ваши собственные ощущения: 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929330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  <a:buNone/>
            </a:pPr>
            <a:r>
              <a:rPr lang="ru-RU" dirty="0" smtClean="0"/>
              <a:t>1. Утром мне трудно вставать вовремя, я не чувствую себя бодрым.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2. Мне трудно сосредоточиться, когда я принимаюсь за работу.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3. Когда меня что-то расстроило или когда я чего-то боюсь, то в животе возникает неприятное чувство.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4. Утром я ограничиваюсь лишь чашкой чая или кофе.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5. Я часто мерзну.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6. Когда приходится долго стоять, мне хочется облокотиться на что-нибудь.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7. При резком наклоне у меня кружится голова или темнеет в глазах.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8. Мне становится не по себе, если я нахожусь на большой высоте или в закрытом помещении.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9. У меня часто бывают головные боли.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10. Когда мне надо сосредоточиться, то я могу покачивать ногой, грызть ногти, что-то рисовать и т.п.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11. Обычно я пользуюсь лифтом, потому что мне трудно подниматься по лестнице.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12. При публичном выступлении у меня учащается сердцебиение, перехватывает горло, потеют руки.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13. При неподвижном сидении на одном месте меня одолевает сон.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14. Я знаю, что такое «покраснеть до корней волос».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/>
              <a:t>15. Некоторые события вызывали у меня тошноту или отсутствие аппетита.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857916"/>
          </a:xfrm>
        </p:spPr>
        <p:txBody>
          <a:bodyPr/>
          <a:lstStyle/>
          <a:p>
            <a:r>
              <a:rPr lang="ru-RU" sz="3600" i="1" dirty="0" smtClean="0"/>
              <a:t>Настоящий профессионал бережно относится к своему инструменту, будь то компьютер, скальпель, фотоаппарат или станок. </a:t>
            </a:r>
          </a:p>
          <a:p>
            <a:r>
              <a:rPr lang="ru-RU" sz="3600" i="1" dirty="0" smtClean="0"/>
              <a:t>Наш организм – больше, чем инструмент. И самое главное, он дается нам один раз на всю жизнь. Ваше здоровье – этот один из факторов успешной профессиональной карьеры.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зная заболевание и противопоказанные профессионально-производственные факторы к этому заболеванию, вывести виды деятельности (профессии и специальности), которыми можно будет заниматься, имея такое </a:t>
            </a:r>
            <a:r>
              <a:rPr lang="ru-RU" dirty="0" smtClean="0"/>
              <a:t>заболевание </a:t>
            </a:r>
            <a:r>
              <a:rPr lang="ru-RU" smtClean="0"/>
              <a:t>(карточки)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428604"/>
            <a:ext cx="8229600" cy="6072230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ru-RU" sz="4400" b="1" u="sng" dirty="0" smtClean="0"/>
              <a:t>Ограничение  профессиональной  пригодности  при  различных  заболеваниях.</a:t>
            </a:r>
            <a:endParaRPr lang="ru-RU" sz="4400" u="sng" dirty="0" smtClean="0"/>
          </a:p>
          <a:p>
            <a:r>
              <a:rPr lang="ru-RU" sz="4400" b="1" dirty="0" smtClean="0"/>
              <a:t>Органы  зрения</a:t>
            </a:r>
            <a:endParaRPr lang="ru-RU" sz="4400" dirty="0" smtClean="0"/>
          </a:p>
          <a:p>
            <a:r>
              <a:rPr lang="ru-RU" sz="4400" dirty="0" smtClean="0"/>
              <a:t>Работа  особо  высокой  точности, связанная  с  напряжением  зрения;</a:t>
            </a:r>
          </a:p>
          <a:p>
            <a:r>
              <a:rPr lang="ru-RU" sz="4400" dirty="0" smtClean="0"/>
              <a:t>Работа  с  мелкими  деталями; работа,  требующая  ношения  очков, значительного  физического  напряжения, пребывания  тела  в  наклонной  положении.</a:t>
            </a:r>
          </a:p>
          <a:p>
            <a:r>
              <a:rPr lang="ru-RU" sz="4400" dirty="0" smtClean="0"/>
              <a:t>Продавец, бармен, оператор  птицефабрики  и  птицефермы, садовод, слесарь  по  ремонту  автомобиля.</a:t>
            </a:r>
          </a:p>
          <a:p>
            <a:r>
              <a:rPr lang="ru-RU" sz="4400" b="1" dirty="0" smtClean="0"/>
              <a:t>Органы  слуха</a:t>
            </a:r>
            <a:endParaRPr lang="ru-RU" sz="4400" dirty="0" smtClean="0"/>
          </a:p>
          <a:p>
            <a:r>
              <a:rPr lang="ru-RU" sz="4400" dirty="0" smtClean="0"/>
              <a:t>Работа, требующая  хорошего  слуха  и  умения  общаться  с  людьми; работа, требующая  напряжения  слуха; значительный  шум  и  вибрация.</a:t>
            </a:r>
          </a:p>
          <a:p>
            <a:r>
              <a:rPr lang="ru-RU" sz="4400" dirty="0" smtClean="0"/>
              <a:t>Чертежник, вышивальщица, швея-мотористка, обувщик, цветовод, фотограф, кондитер.</a:t>
            </a:r>
          </a:p>
          <a:p>
            <a:r>
              <a:rPr lang="ru-RU" sz="4400" b="1" dirty="0" smtClean="0"/>
              <a:t>Кожа</a:t>
            </a:r>
            <a:endParaRPr lang="ru-RU" sz="4400" dirty="0" smtClean="0"/>
          </a:p>
          <a:p>
            <a:r>
              <a:rPr lang="ru-RU" sz="4400" dirty="0" smtClean="0"/>
              <a:t>Контакт  с  токсичными  и  раздражающими  кожу  веществами, запыленность; неблагоприятный  микроклимат; постоянное  увлажнение  и  загрязнение, охлаждение  рук.</a:t>
            </a:r>
          </a:p>
          <a:p>
            <a:r>
              <a:rPr lang="ru-RU" sz="4400" dirty="0" smtClean="0"/>
              <a:t>Оператор  ЭВМ, сборщик  часов, полупроводников, чертежник-конструктор.</a:t>
            </a:r>
          </a:p>
          <a:p>
            <a:r>
              <a:rPr lang="ru-RU" sz="4400" b="1" dirty="0" smtClean="0"/>
              <a:t>Опорно-двигательный  аппарат</a:t>
            </a:r>
            <a:endParaRPr lang="ru-RU" sz="4400" dirty="0" smtClean="0"/>
          </a:p>
          <a:p>
            <a:r>
              <a:rPr lang="ru-RU" sz="4400" dirty="0" smtClean="0"/>
              <a:t>Длительное  пребывание  на  ногах, подъем  и  спуск  по  лестнице, напряженная  рабочая  поза, значительное  физическое  напряжение, работа  на  высоте, у  движущих  механизмов.</a:t>
            </a:r>
          </a:p>
          <a:p>
            <a:r>
              <a:rPr lang="ru-RU" sz="4400" dirty="0" smtClean="0"/>
              <a:t>Сборщик  микросхем, телеграфист, швея-мотористка.</a:t>
            </a:r>
          </a:p>
          <a:p>
            <a:r>
              <a:rPr lang="ru-RU" sz="4400" b="1" dirty="0" smtClean="0"/>
              <a:t>Органы  дыхания</a:t>
            </a:r>
            <a:endParaRPr lang="ru-RU" sz="4400" dirty="0" smtClean="0"/>
          </a:p>
          <a:p>
            <a:r>
              <a:rPr lang="ru-RU" sz="4400" dirty="0" smtClean="0"/>
              <a:t>Неблагоприятный  микроклимат, загазованность, запыленность; контакт  с  токсичными  веществами; значительное  физическое  напряжение; все  виды  излучения.</a:t>
            </a:r>
          </a:p>
          <a:p>
            <a:r>
              <a:rPr lang="ru-RU" sz="4400" dirty="0" smtClean="0"/>
              <a:t>Контролер-кассир, киномеханик, цветовод, оператор  станков  с  пусковым  управлением, оператор  связи, фотограф.  </a:t>
            </a:r>
          </a:p>
          <a:p>
            <a:r>
              <a:rPr lang="ru-RU" sz="4400" b="1" dirty="0" err="1" smtClean="0"/>
              <a:t>Сердечно-сосудистая</a:t>
            </a:r>
            <a:r>
              <a:rPr lang="ru-RU" sz="4400" b="1" dirty="0" smtClean="0"/>
              <a:t>  система</a:t>
            </a:r>
            <a:endParaRPr lang="ru-RU" sz="4400" dirty="0" smtClean="0"/>
          </a:p>
          <a:p>
            <a:r>
              <a:rPr lang="ru-RU" sz="4400" dirty="0" smtClean="0"/>
              <a:t>Значительное  физическое  напряжение; неблагоприятный  микроклимат; контакт  с  токсичными  веществами; работа  на  высоте  с  движущимися  механизмами; шум, вибрация</a:t>
            </a:r>
          </a:p>
          <a:p>
            <a:r>
              <a:rPr lang="ru-RU" sz="4400" dirty="0" smtClean="0"/>
              <a:t>Радиомеханик, портной, секретарь-референт, пчеловод.</a:t>
            </a:r>
          </a:p>
          <a:p>
            <a:r>
              <a:rPr lang="ru-RU" sz="4400" b="1" dirty="0" smtClean="0"/>
              <a:t>Органы  пищеварения</a:t>
            </a:r>
            <a:endParaRPr lang="ru-RU" sz="4400" dirty="0" smtClean="0"/>
          </a:p>
          <a:p>
            <a:r>
              <a:rPr lang="ru-RU" sz="4400" dirty="0" smtClean="0"/>
              <a:t>Контакт  с  токсичными  веществами; значительное физическое и нервное напряжение; нарушение режима питания; вынужденная рабочая поза, предписанный  темп  работы  и  возможность  соблюдать  режим  питания.  </a:t>
            </a:r>
          </a:p>
          <a:p>
            <a:r>
              <a:rPr lang="ru-RU" sz="4400" dirty="0" smtClean="0"/>
              <a:t>Сборщик  полупроводников</a:t>
            </a:r>
          </a:p>
          <a:p>
            <a:r>
              <a:rPr lang="ru-RU" sz="4400" dirty="0" smtClean="0"/>
              <a:t>оператор  ЭВМ, слесарь  по  ремонту  автомобилей, декоратор-оформитель.</a:t>
            </a:r>
          </a:p>
          <a:p>
            <a:r>
              <a:rPr lang="ru-RU" sz="4400" b="1" dirty="0" smtClean="0"/>
              <a:t>Нервная  система</a:t>
            </a:r>
            <a:endParaRPr lang="ru-RU" sz="4400" dirty="0" smtClean="0"/>
          </a:p>
          <a:p>
            <a:r>
              <a:rPr lang="ru-RU" sz="4400" dirty="0" smtClean="0"/>
              <a:t>Нервно-эмоциональное  напряжение; шум  и  вибрация; неблагоприятный  микроклимат; контакт  с  токсичными  веществами, повышенная  опасность  травматизма.</a:t>
            </a:r>
          </a:p>
          <a:p>
            <a:r>
              <a:rPr lang="ru-RU" sz="4400" dirty="0" smtClean="0"/>
              <a:t>Резчик  по  дереву, закройщик, столяр.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119</TotalTime>
  <Words>1521</Words>
  <Application>Microsoft Office PowerPoint</Application>
  <PresentationFormat>Экран (4:3)</PresentationFormat>
  <Paragraphs>88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Поток</vt:lpstr>
      <vt:lpstr> ЗДОРОВЬЕ И ВЫБОР ПРОФЕССИИ</vt:lpstr>
      <vt:lpstr>Слайд 2</vt:lpstr>
      <vt:lpstr>Слайд 3</vt:lpstr>
      <vt:lpstr>Что такое здоровье?</vt:lpstr>
      <vt:lpstr>Виды здоровья человека </vt:lpstr>
      <vt:lpstr>Виды здоровья человека</vt:lpstr>
      <vt:lpstr>Виды здоровья человека</vt:lpstr>
      <vt:lpstr>Виды здоровья человека</vt:lpstr>
      <vt:lpstr>Виды здоровья человека</vt:lpstr>
      <vt:lpstr>Слайд 10</vt:lpstr>
      <vt:lpstr>Слайд 11</vt:lpstr>
      <vt:lpstr>    Выдержки из статей Трудового кодекса РФ.  Для подростков до 18 лет существуют следующие льготы в процессе их трудовой деятельности: </vt:lpstr>
      <vt:lpstr>Медицинские ограничения профессиональной пригодности  </vt:lpstr>
      <vt:lpstr>Прочитайте утверждения и подумайте, насколько они похожи на ваши собственные ощущения:  </vt:lpstr>
      <vt:lpstr>Слайд 15</vt:lpstr>
      <vt:lpstr>Домашнее задание</vt:lpstr>
      <vt:lpstr>Слайд 17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ЗДОРОВЬЕ И ВЫБОР ПРОФЕССИИ</dc:title>
  <dc:creator>Admin</dc:creator>
  <cp:lastModifiedBy>User</cp:lastModifiedBy>
  <cp:revision>12</cp:revision>
  <dcterms:created xsi:type="dcterms:W3CDTF">2011-04-15T16:00:23Z</dcterms:created>
  <dcterms:modified xsi:type="dcterms:W3CDTF">2020-11-16T06:52:43Z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185263</vt:lpwstr>
  </property>
  <property fmtid="{D5CDD505-2E9C-101B-9397-08002B2CF9AE}" pid="3" name="NXPowerLiteSettings">
    <vt:lpwstr>E6000400038000</vt:lpwstr>
  </property>
  <property fmtid="{D5CDD505-2E9C-101B-9397-08002B2CF9AE}" pid="4" name="NXPowerLiteVersion">
    <vt:lpwstr>D4.3.1</vt:lpwstr>
  </property>
</Properties>
</file>