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87" r:id="rId2"/>
    <p:sldId id="257" r:id="rId3"/>
    <p:sldId id="269" r:id="rId4"/>
    <p:sldId id="270" r:id="rId5"/>
    <p:sldId id="271" r:id="rId6"/>
    <p:sldId id="258" r:id="rId7"/>
    <p:sldId id="288" r:id="rId8"/>
    <p:sldId id="259" r:id="rId9"/>
    <p:sldId id="272" r:id="rId10"/>
    <p:sldId id="256" r:id="rId11"/>
    <p:sldId id="262" r:id="rId12"/>
    <p:sldId id="263" r:id="rId13"/>
    <p:sldId id="261" r:id="rId14"/>
    <p:sldId id="260" r:id="rId15"/>
    <p:sldId id="289" r:id="rId16"/>
    <p:sldId id="273" r:id="rId17"/>
    <p:sldId id="290" r:id="rId18"/>
    <p:sldId id="291" r:id="rId19"/>
    <p:sldId id="293" r:id="rId20"/>
    <p:sldId id="274" r:id="rId21"/>
    <p:sldId id="275" r:id="rId22"/>
    <p:sldId id="276" r:id="rId23"/>
    <p:sldId id="277" r:id="rId24"/>
    <p:sldId id="284" r:id="rId25"/>
    <p:sldId id="285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02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2" Type="http://schemas.openxmlformats.org/officeDocument/2006/relationships/image" Target="../media/image3.wmf"/><Relationship Id="rId1" Type="http://schemas.openxmlformats.org/officeDocument/2006/relationships/image" Target="../media/image2.emf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3" Type="http://schemas.openxmlformats.org/officeDocument/2006/relationships/image" Target="../media/image20.emf"/><Relationship Id="rId7" Type="http://schemas.openxmlformats.org/officeDocument/2006/relationships/image" Target="../media/image24.emf"/><Relationship Id="rId2" Type="http://schemas.openxmlformats.org/officeDocument/2006/relationships/image" Target="../media/image19.emf"/><Relationship Id="rId1" Type="http://schemas.openxmlformats.org/officeDocument/2006/relationships/image" Target="../media/image18.wmf"/><Relationship Id="rId6" Type="http://schemas.openxmlformats.org/officeDocument/2006/relationships/image" Target="../media/image23.emf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4" Type="http://schemas.openxmlformats.org/officeDocument/2006/relationships/image" Target="../media/image30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wmf"/><Relationship Id="rId1" Type="http://schemas.openxmlformats.org/officeDocument/2006/relationships/image" Target="../media/image32.wmf"/><Relationship Id="rId6" Type="http://schemas.openxmlformats.org/officeDocument/2006/relationships/image" Target="../media/image37.emf"/><Relationship Id="rId5" Type="http://schemas.openxmlformats.org/officeDocument/2006/relationships/image" Target="../media/image36.emf"/><Relationship Id="rId4" Type="http://schemas.openxmlformats.org/officeDocument/2006/relationships/image" Target="../media/image35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image" Target="../media/image41.emf"/><Relationship Id="rId1" Type="http://schemas.openxmlformats.org/officeDocument/2006/relationships/image" Target="../media/image40.emf"/><Relationship Id="rId5" Type="http://schemas.openxmlformats.org/officeDocument/2006/relationships/image" Target="../media/image44.emf"/><Relationship Id="rId4" Type="http://schemas.openxmlformats.org/officeDocument/2006/relationships/image" Target="../media/image4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2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7.wmf"/><Relationship Id="rId1" Type="http://schemas.openxmlformats.org/officeDocument/2006/relationships/image" Target="../media/image2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emf"/><Relationship Id="rId1" Type="http://schemas.openxmlformats.org/officeDocument/2006/relationships/image" Target="../media/image48.emf"/><Relationship Id="rId4" Type="http://schemas.openxmlformats.org/officeDocument/2006/relationships/image" Target="../media/image51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36F755B-4B6C-457F-AD4D-79B4D7A8664D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6D14BFB-7493-4620-B52F-1C6E1682D4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4A3684-A674-45EF-A713-FEC7B5430A31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>
              <a:cs typeface="Arial" charset="0"/>
            </a:endParaRPr>
          </a:p>
        </p:txBody>
      </p:sp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933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F762ED-F348-45E4-95B6-F87EB1D7B7E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Скругленный прямоугольник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оугольник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2E512-A5DB-41BC-8E4B-A143B42A35C2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E4C0379-E806-44AB-84FC-E35DADEEC0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B3639-B183-4AF0-85DB-557AA835F825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EFB3D-F9E4-4B26-B12C-6EE3B91E4D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оугольник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D53FD-B0C5-4FB0-9F29-EBD2C2245FB5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A48BA6-41D5-49FA-83A6-0C8CB37DD5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5D46A-ECF2-4FE7-B919-B0153AAF6A9D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A7728-F0F7-4EA3-834E-3E9C726CFC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37153-DEC5-4610-91A3-CC59E681C303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6C745-B31E-4A97-AC7A-89840B71A6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038E6-F4F0-4E07-A448-7A82E110008F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3EB6E-4059-45A9-B009-4614412830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FCBCCC-BC70-4086-9D90-227FA167280D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1F63B-629A-4980-8145-170A732540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Скругленный прямоугольник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FE2AB-EFB7-43D1-82AD-A3515EDE1ACF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9BDA0-0FD7-4FF6-A922-38DF69E30D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2E82E0-D92E-4AA1-B114-D43F444B66B5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FDCA1-9396-4BC9-88A6-5E4C32EF08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A5429-F4CC-467A-AC5D-2693E0A0E6FE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F6EC3-479B-4561-B8C4-BC600F4D5C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A7EC0-2CBE-4957-8158-39AB80C62930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1D026-7BE9-4140-AB64-2E27DE04A6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708525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278063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4030663"/>
            <a:ext cx="4038600" cy="2278062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6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0F758-5E85-42B2-8B22-62C5C0DE2B98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7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4CFDD-F519-4A8E-826B-C53672ED94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4996" name="Заголовок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4997" name="Текст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1594461-D90C-4A49-8ED9-D88860F3B919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86DE7E19-3F91-4781-87E5-B7E37E512D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2" r:id="rId2"/>
    <p:sldLayoutId id="2147483674" r:id="rId3"/>
    <p:sldLayoutId id="2147483671" r:id="rId4"/>
    <p:sldLayoutId id="2147483670" r:id="rId5"/>
    <p:sldLayoutId id="2147483669" r:id="rId6"/>
    <p:sldLayoutId id="2147483668" r:id="rId7"/>
    <p:sldLayoutId id="2147483675" r:id="rId8"/>
    <p:sldLayoutId id="2147483676" r:id="rId9"/>
    <p:sldLayoutId id="2147483667" r:id="rId10"/>
    <p:sldLayoutId id="2147483666" r:id="rId11"/>
    <p:sldLayoutId id="2147483665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B2C1D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9BBB59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9BBB59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oleObject" Target="../embeddings/oleObject11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12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13.bin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Relationship Id="rId14" Type="http://schemas.openxmlformats.org/officeDocument/2006/relationships/oleObject" Target="../embeddings/oleObject12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15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0.bin"/><Relationship Id="rId5" Type="http://schemas.openxmlformats.org/officeDocument/2006/relationships/oleObject" Target="../embeddings/oleObject19.bin"/><Relationship Id="rId10" Type="http://schemas.openxmlformats.org/officeDocument/2006/relationships/oleObject" Target="../embeddings/oleObject24.bin"/><Relationship Id="rId4" Type="http://schemas.openxmlformats.org/officeDocument/2006/relationships/oleObject" Target="../embeddings/oleObject18.bin"/><Relationship Id="rId9" Type="http://schemas.openxmlformats.org/officeDocument/2006/relationships/oleObject" Target="../embeddings/oleObject23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8.bin"/><Relationship Id="rId5" Type="http://schemas.openxmlformats.org/officeDocument/2006/relationships/oleObject" Target="../embeddings/oleObject27.bin"/><Relationship Id="rId4" Type="http://schemas.openxmlformats.org/officeDocument/2006/relationships/oleObject" Target="../embeddings/oleObject26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1.bin"/><Relationship Id="rId5" Type="http://schemas.openxmlformats.org/officeDocument/2006/relationships/slide" Target="slide13.xml"/><Relationship Id="rId4" Type="http://schemas.openxmlformats.org/officeDocument/2006/relationships/oleObject" Target="../embeddings/oleObject30.bin"/><Relationship Id="rId9" Type="http://schemas.openxmlformats.org/officeDocument/2006/relationships/oleObject" Target="../embeddings/oleObject34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8.bin"/><Relationship Id="rId5" Type="http://schemas.openxmlformats.org/officeDocument/2006/relationships/oleObject" Target="../embeddings/oleObject37.bin"/><Relationship Id="rId4" Type="http://schemas.openxmlformats.org/officeDocument/2006/relationships/oleObject" Target="../embeddings/oleObject36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40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Relationship Id="rId5" Type="http://schemas.openxmlformats.org/officeDocument/2006/relationships/oleObject" Target="../embeddings/oleObject43.bin"/><Relationship Id="rId4" Type="http://schemas.openxmlformats.org/officeDocument/2006/relationships/oleObject" Target="../embeddings/oleObject42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4" Type="http://schemas.openxmlformats.org/officeDocument/2006/relationships/oleObject" Target="../embeddings/oleObject46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9.bin"/><Relationship Id="rId3" Type="http://schemas.openxmlformats.org/officeDocument/2006/relationships/image" Target="../media/image52.png"/><Relationship Id="rId7" Type="http://schemas.openxmlformats.org/officeDocument/2006/relationships/oleObject" Target="../embeddings/oleObject4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47.bin"/><Relationship Id="rId5" Type="http://schemas.openxmlformats.org/officeDocument/2006/relationships/image" Target="../media/image54.png"/><Relationship Id="rId4" Type="http://schemas.openxmlformats.org/officeDocument/2006/relationships/image" Target="../media/image53.png"/><Relationship Id="rId9" Type="http://schemas.openxmlformats.org/officeDocument/2006/relationships/oleObject" Target="../embeddings/oleObject50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5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3730" name="Object 2"/>
          <p:cNvGraphicFramePr>
            <a:graphicFrameLocks noChangeAspect="1"/>
          </p:cNvGraphicFramePr>
          <p:nvPr/>
        </p:nvGraphicFramePr>
        <p:xfrm>
          <a:off x="0" y="-444500"/>
          <a:ext cx="9144000" cy="7302500"/>
        </p:xfrm>
        <a:graphic>
          <a:graphicData uri="http://schemas.openxmlformats.org/presentationml/2006/ole">
            <p:oleObj spid="_x0000_s73730" name="Презентация" r:id="rId3" imgW="4572049" imgH="3429015" progId="PowerPoint.Show.8">
              <p:embed/>
            </p:oleObj>
          </a:graphicData>
        </a:graphic>
      </p:graphicFrame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50825" y="260350"/>
            <a:ext cx="84978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+mn-cs"/>
              </a:rPr>
              <a:t>Используя формулы и правила дифференцирования, найдите производные следующих функций:</a:t>
            </a:r>
          </a:p>
        </p:txBody>
      </p:sp>
      <p:sp>
        <p:nvSpPr>
          <p:cNvPr id="73744" name="Rectangle 7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26" name="Object 2"/>
          <p:cNvGraphicFramePr>
            <a:graphicFrameLocks noChangeAspect="1"/>
          </p:cNvGraphicFramePr>
          <p:nvPr/>
        </p:nvGraphicFramePr>
        <p:xfrm>
          <a:off x="684213" y="1844675"/>
          <a:ext cx="1717675" cy="504825"/>
        </p:xfrm>
        <a:graphic>
          <a:graphicData uri="http://schemas.openxmlformats.org/presentationml/2006/ole">
            <p:oleObj spid="_x0000_s73731" name="Формула" r:id="rId4" imgW="685800" imgH="228600" progId="Equation.3">
              <p:embed/>
            </p:oleObj>
          </a:graphicData>
        </a:graphic>
      </p:graphicFrame>
      <p:sp>
        <p:nvSpPr>
          <p:cNvPr id="73745" name="Text Box 8"/>
          <p:cNvSpPr txBox="1">
            <a:spLocks noChangeArrowheads="1"/>
          </p:cNvSpPr>
          <p:nvPr/>
        </p:nvSpPr>
        <p:spPr bwMode="auto">
          <a:xfrm>
            <a:off x="3852863" y="2060575"/>
            <a:ext cx="2520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b="1">
              <a:latin typeface="Cambria" pitchFamily="18" charset="0"/>
            </a:endParaRPr>
          </a:p>
        </p:txBody>
      </p:sp>
      <p:sp>
        <p:nvSpPr>
          <p:cNvPr id="7374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29" name="Object 3"/>
          <p:cNvGraphicFramePr>
            <a:graphicFrameLocks noChangeAspect="1"/>
          </p:cNvGraphicFramePr>
          <p:nvPr/>
        </p:nvGraphicFramePr>
        <p:xfrm>
          <a:off x="5292725" y="1844675"/>
          <a:ext cx="1223963" cy="504825"/>
        </p:xfrm>
        <a:graphic>
          <a:graphicData uri="http://schemas.openxmlformats.org/presentationml/2006/ole">
            <p:oleObj spid="_x0000_s73732" name="Формула" r:id="rId5" imgW="622030" imgH="228501" progId="Equation.3">
              <p:embed/>
            </p:oleObj>
          </a:graphicData>
        </a:graphic>
      </p:graphicFrame>
      <p:sp>
        <p:nvSpPr>
          <p:cNvPr id="73747" name="Rectangle 12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31" name="Object 4"/>
          <p:cNvGraphicFramePr>
            <a:graphicFrameLocks noChangeAspect="1"/>
          </p:cNvGraphicFramePr>
          <p:nvPr/>
        </p:nvGraphicFramePr>
        <p:xfrm>
          <a:off x="684213" y="2492375"/>
          <a:ext cx="1570037" cy="474663"/>
        </p:xfrm>
        <a:graphic>
          <a:graphicData uri="http://schemas.openxmlformats.org/presentationml/2006/ole">
            <p:oleObj spid="_x0000_s73733" name="Формула" r:id="rId6" imgW="787320" imgH="241200" progId="Equation.3">
              <p:embed/>
            </p:oleObj>
          </a:graphicData>
        </a:graphic>
      </p:graphicFrame>
      <p:sp>
        <p:nvSpPr>
          <p:cNvPr id="73748" name="Rectangle 14"/>
          <p:cNvSpPr>
            <a:spLocks noChangeArrowheads="1"/>
          </p:cNvSpPr>
          <p:nvPr/>
        </p:nvSpPr>
        <p:spPr bwMode="auto">
          <a:xfrm>
            <a:off x="0" y="3219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33" name="Object 5"/>
          <p:cNvGraphicFramePr>
            <a:graphicFrameLocks noChangeAspect="1"/>
          </p:cNvGraphicFramePr>
          <p:nvPr/>
        </p:nvGraphicFramePr>
        <p:xfrm>
          <a:off x="5292725" y="2349500"/>
          <a:ext cx="1368425" cy="863600"/>
        </p:xfrm>
        <a:graphic>
          <a:graphicData uri="http://schemas.openxmlformats.org/presentationml/2006/ole">
            <p:oleObj spid="_x0000_s73734" name="Формула" r:id="rId7" imgW="558800" imgH="419100" progId="Equation.3">
              <p:embed/>
            </p:oleObj>
          </a:graphicData>
        </a:graphic>
      </p:graphicFrame>
      <p:sp>
        <p:nvSpPr>
          <p:cNvPr id="73749" name="Rectangle 16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35" name="Object 6"/>
          <p:cNvGraphicFramePr>
            <a:graphicFrameLocks noChangeAspect="1"/>
          </p:cNvGraphicFramePr>
          <p:nvPr/>
        </p:nvGraphicFramePr>
        <p:xfrm>
          <a:off x="684213" y="3141663"/>
          <a:ext cx="1800225" cy="425450"/>
        </p:xfrm>
        <a:graphic>
          <a:graphicData uri="http://schemas.openxmlformats.org/presentationml/2006/ole">
            <p:oleObj spid="_x0000_s73735" name="Формула" r:id="rId8" imgW="850531" imgH="203112" progId="Equation.3">
              <p:embed/>
            </p:oleObj>
          </a:graphicData>
        </a:graphic>
      </p:graphicFrame>
      <p:sp>
        <p:nvSpPr>
          <p:cNvPr id="73750" name="Rectangle 18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37" name="Object 7"/>
          <p:cNvGraphicFramePr>
            <a:graphicFrameLocks noChangeAspect="1"/>
          </p:cNvGraphicFramePr>
          <p:nvPr/>
        </p:nvGraphicFramePr>
        <p:xfrm>
          <a:off x="5292725" y="3068638"/>
          <a:ext cx="936625" cy="457200"/>
        </p:xfrm>
        <a:graphic>
          <a:graphicData uri="http://schemas.openxmlformats.org/presentationml/2006/ole">
            <p:oleObj spid="_x0000_s73736" name="Формула" r:id="rId9" imgW="406048" imgH="203024" progId="Equation.3">
              <p:embed/>
            </p:oleObj>
          </a:graphicData>
        </a:graphic>
      </p:graphicFrame>
      <p:graphicFrame>
        <p:nvGraphicFramePr>
          <p:cNvPr id="5139" name="Object 8"/>
          <p:cNvGraphicFramePr>
            <a:graphicFrameLocks noChangeAspect="1"/>
          </p:cNvGraphicFramePr>
          <p:nvPr/>
        </p:nvGraphicFramePr>
        <p:xfrm>
          <a:off x="684213" y="3644900"/>
          <a:ext cx="2278062" cy="819150"/>
        </p:xfrm>
        <a:graphic>
          <a:graphicData uri="http://schemas.openxmlformats.org/presentationml/2006/ole">
            <p:oleObj spid="_x0000_s73737" name="Формула" r:id="rId10" imgW="863280" imgH="393480" progId="Equation.3">
              <p:embed/>
            </p:oleObj>
          </a:graphicData>
        </a:graphic>
      </p:graphicFrame>
      <p:sp>
        <p:nvSpPr>
          <p:cNvPr id="73751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41" name="Object 9"/>
          <p:cNvGraphicFramePr>
            <a:graphicFrameLocks noChangeAspect="1"/>
          </p:cNvGraphicFramePr>
          <p:nvPr/>
        </p:nvGraphicFramePr>
        <p:xfrm>
          <a:off x="5292725" y="3573463"/>
          <a:ext cx="2016125" cy="792162"/>
        </p:xfrm>
        <a:graphic>
          <a:graphicData uri="http://schemas.openxmlformats.org/presentationml/2006/ole">
            <p:oleObj spid="_x0000_s73738" name="Формула" r:id="rId11" imgW="1066337" imgH="393529" progId="Equation.3">
              <p:embed/>
            </p:oleObj>
          </a:graphicData>
        </a:graphic>
      </p:graphicFrame>
      <p:sp>
        <p:nvSpPr>
          <p:cNvPr id="73752" name="Rectangle 24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43" name="Object 10"/>
          <p:cNvGraphicFramePr>
            <a:graphicFrameLocks noChangeAspect="1"/>
          </p:cNvGraphicFramePr>
          <p:nvPr/>
        </p:nvGraphicFramePr>
        <p:xfrm>
          <a:off x="684213" y="4508500"/>
          <a:ext cx="2232025" cy="496888"/>
        </p:xfrm>
        <a:graphic>
          <a:graphicData uri="http://schemas.openxmlformats.org/presentationml/2006/ole">
            <p:oleObj spid="_x0000_s73739" name="Формула" r:id="rId12" imgW="977900" imgH="228600" progId="Equation.3">
              <p:embed/>
            </p:oleObj>
          </a:graphicData>
        </a:graphic>
      </p:graphicFrame>
      <p:sp>
        <p:nvSpPr>
          <p:cNvPr id="73753" name="Rectangle 26"/>
          <p:cNvSpPr>
            <a:spLocks noChangeArrowheads="1"/>
          </p:cNvSpPr>
          <p:nvPr/>
        </p:nvSpPr>
        <p:spPr bwMode="auto">
          <a:xfrm>
            <a:off x="0" y="31019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45" name="Object 11"/>
          <p:cNvGraphicFramePr>
            <a:graphicFrameLocks noChangeAspect="1"/>
          </p:cNvGraphicFramePr>
          <p:nvPr/>
        </p:nvGraphicFramePr>
        <p:xfrm>
          <a:off x="5292725" y="4508500"/>
          <a:ext cx="3260725" cy="504825"/>
        </p:xfrm>
        <a:graphic>
          <a:graphicData uri="http://schemas.openxmlformats.org/presentationml/2006/ole">
            <p:oleObj spid="_x0000_s73740" name="Формула" r:id="rId13" imgW="1625400" imgH="228600" progId="Equation.3">
              <p:embed/>
            </p:oleObj>
          </a:graphicData>
        </a:graphic>
      </p:graphicFrame>
      <p:sp>
        <p:nvSpPr>
          <p:cNvPr id="73754" name="Rectangle 28"/>
          <p:cNvSpPr>
            <a:spLocks noChangeArrowheads="1"/>
          </p:cNvSpPr>
          <p:nvPr/>
        </p:nvSpPr>
        <p:spPr bwMode="auto">
          <a:xfrm>
            <a:off x="0" y="30305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graphicFrame>
        <p:nvGraphicFramePr>
          <p:cNvPr id="5147" name="Object 12"/>
          <p:cNvGraphicFramePr>
            <a:graphicFrameLocks noChangeAspect="1"/>
          </p:cNvGraphicFramePr>
          <p:nvPr/>
        </p:nvGraphicFramePr>
        <p:xfrm>
          <a:off x="684213" y="5157788"/>
          <a:ext cx="2811462" cy="863600"/>
        </p:xfrm>
        <a:graphic>
          <a:graphicData uri="http://schemas.openxmlformats.org/presentationml/2006/ole">
            <p:oleObj spid="_x0000_s73741" name="Формула" r:id="rId14" imgW="863280" imgH="419040" progId="Equation.3">
              <p:embed/>
            </p:oleObj>
          </a:graphicData>
        </a:graphic>
      </p:graphicFrame>
      <p:graphicFrame>
        <p:nvGraphicFramePr>
          <p:cNvPr id="5149" name="Object 13"/>
          <p:cNvGraphicFramePr>
            <a:graphicFrameLocks noChangeAspect="1"/>
          </p:cNvGraphicFramePr>
          <p:nvPr/>
        </p:nvGraphicFramePr>
        <p:xfrm>
          <a:off x="5292725" y="5013325"/>
          <a:ext cx="2376488" cy="935038"/>
        </p:xfrm>
        <a:graphic>
          <a:graphicData uri="http://schemas.openxmlformats.org/presentationml/2006/ole">
            <p:oleObj spid="_x0000_s73742" name="Формула" r:id="rId15" imgW="889000" imgH="457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1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10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5" dur="10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2" dur="10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8229600" cy="187334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0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Геометрический смысл производной</a:t>
            </a:r>
            <a:endParaRPr lang="ru-RU" sz="60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4714875" y="3284538"/>
            <a:ext cx="3386138" cy="2938462"/>
            <a:chOff x="2409" y="164"/>
            <a:chExt cx="3223" cy="3065"/>
          </a:xfrm>
        </p:grpSpPr>
        <p:grpSp>
          <p:nvGrpSpPr>
            <p:cNvPr id="28687" name="Group 8"/>
            <p:cNvGrpSpPr>
              <a:grpSpLocks/>
            </p:cNvGrpSpPr>
            <p:nvPr/>
          </p:nvGrpSpPr>
          <p:grpSpPr bwMode="auto">
            <a:xfrm>
              <a:off x="2409" y="203"/>
              <a:ext cx="3148" cy="3026"/>
              <a:chOff x="2409" y="203"/>
              <a:chExt cx="3148" cy="3026"/>
            </a:xfrm>
          </p:grpSpPr>
          <p:sp>
            <p:nvSpPr>
              <p:cNvPr id="28690" name="Freeform 9"/>
              <p:cNvSpPr>
                <a:spLocks/>
              </p:cNvSpPr>
              <p:nvPr/>
            </p:nvSpPr>
            <p:spPr bwMode="auto">
              <a:xfrm>
                <a:off x="2426" y="211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691" name="Freeform 10"/>
              <p:cNvSpPr>
                <a:spLocks/>
              </p:cNvSpPr>
              <p:nvPr/>
            </p:nvSpPr>
            <p:spPr bwMode="auto">
              <a:xfrm>
                <a:off x="2409" y="2945"/>
                <a:ext cx="3124" cy="8"/>
              </a:xfrm>
              <a:custGeom>
                <a:avLst/>
                <a:gdLst>
                  <a:gd name="T0" fmla="*/ 0 w 3124"/>
                  <a:gd name="T1" fmla="*/ 0 h 8"/>
                  <a:gd name="T2" fmla="*/ 3124 w 3124"/>
                  <a:gd name="T3" fmla="*/ 8 h 8"/>
                  <a:gd name="T4" fmla="*/ 0 60000 65536"/>
                  <a:gd name="T5" fmla="*/ 0 60000 65536"/>
                  <a:gd name="T6" fmla="*/ 0 w 3124"/>
                  <a:gd name="T7" fmla="*/ 0 h 8"/>
                  <a:gd name="T8" fmla="*/ 3124 w 3124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4" h="8">
                    <a:moveTo>
                      <a:pt x="0" y="0"/>
                    </a:moveTo>
                    <a:lnTo>
                      <a:pt x="3124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692" name="Freeform 11"/>
              <p:cNvSpPr>
                <a:spLocks/>
              </p:cNvSpPr>
              <p:nvPr/>
            </p:nvSpPr>
            <p:spPr bwMode="auto">
              <a:xfrm>
                <a:off x="2677" y="211"/>
                <a:ext cx="8" cy="2994"/>
              </a:xfrm>
              <a:custGeom>
                <a:avLst/>
                <a:gdLst>
                  <a:gd name="T0" fmla="*/ 0 w 8"/>
                  <a:gd name="T1" fmla="*/ 0 h 2994"/>
                  <a:gd name="T2" fmla="*/ 8 w 8"/>
                  <a:gd name="T3" fmla="*/ 2994 h 2994"/>
                  <a:gd name="T4" fmla="*/ 0 60000 65536"/>
                  <a:gd name="T5" fmla="*/ 0 60000 65536"/>
                  <a:gd name="T6" fmla="*/ 0 w 8"/>
                  <a:gd name="T7" fmla="*/ 0 h 2994"/>
                  <a:gd name="T8" fmla="*/ 8 w 8"/>
                  <a:gd name="T9" fmla="*/ 2994 h 299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" h="2994">
                    <a:moveTo>
                      <a:pt x="0" y="0"/>
                    </a:moveTo>
                    <a:lnTo>
                      <a:pt x="8" y="2994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693" name="Line 12"/>
              <p:cNvSpPr>
                <a:spLocks noChangeShapeType="1"/>
              </p:cNvSpPr>
              <p:nvPr/>
            </p:nvSpPr>
            <p:spPr bwMode="auto">
              <a:xfrm>
                <a:off x="2426" y="2704"/>
                <a:ext cx="313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694" name="Freeform 13"/>
              <p:cNvSpPr>
                <a:spLocks/>
              </p:cNvSpPr>
              <p:nvPr/>
            </p:nvSpPr>
            <p:spPr bwMode="auto">
              <a:xfrm>
                <a:off x="2426" y="3203"/>
                <a:ext cx="3124" cy="8"/>
              </a:xfrm>
              <a:custGeom>
                <a:avLst/>
                <a:gdLst>
                  <a:gd name="T0" fmla="*/ 0 w 3124"/>
                  <a:gd name="T1" fmla="*/ 0 h 8"/>
                  <a:gd name="T2" fmla="*/ 3124 w 3124"/>
                  <a:gd name="T3" fmla="*/ 8 h 8"/>
                  <a:gd name="T4" fmla="*/ 0 60000 65536"/>
                  <a:gd name="T5" fmla="*/ 0 60000 65536"/>
                  <a:gd name="T6" fmla="*/ 0 w 3124"/>
                  <a:gd name="T7" fmla="*/ 0 h 8"/>
                  <a:gd name="T8" fmla="*/ 3124 w 3124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4" h="8">
                    <a:moveTo>
                      <a:pt x="0" y="0"/>
                    </a:moveTo>
                    <a:lnTo>
                      <a:pt x="3124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695" name="Freeform 14"/>
              <p:cNvSpPr>
                <a:spLocks/>
              </p:cNvSpPr>
              <p:nvPr/>
            </p:nvSpPr>
            <p:spPr bwMode="auto">
              <a:xfrm>
                <a:off x="2418" y="2450"/>
                <a:ext cx="3131" cy="8"/>
              </a:xfrm>
              <a:custGeom>
                <a:avLst/>
                <a:gdLst>
                  <a:gd name="T0" fmla="*/ 0 w 3131"/>
                  <a:gd name="T1" fmla="*/ 8 h 8"/>
                  <a:gd name="T2" fmla="*/ 3131 w 3131"/>
                  <a:gd name="T3" fmla="*/ 0 h 8"/>
                  <a:gd name="T4" fmla="*/ 0 60000 65536"/>
                  <a:gd name="T5" fmla="*/ 0 60000 65536"/>
                  <a:gd name="T6" fmla="*/ 0 w 3131"/>
                  <a:gd name="T7" fmla="*/ 0 h 8"/>
                  <a:gd name="T8" fmla="*/ 3131 w 3131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1" h="8">
                    <a:moveTo>
                      <a:pt x="0" y="8"/>
                    </a:moveTo>
                    <a:lnTo>
                      <a:pt x="3131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696" name="Freeform 15"/>
              <p:cNvSpPr>
                <a:spLocks/>
              </p:cNvSpPr>
              <p:nvPr/>
            </p:nvSpPr>
            <p:spPr bwMode="auto">
              <a:xfrm>
                <a:off x="2426" y="2205"/>
                <a:ext cx="3131" cy="8"/>
              </a:xfrm>
              <a:custGeom>
                <a:avLst/>
                <a:gdLst>
                  <a:gd name="T0" fmla="*/ 0 w 3131"/>
                  <a:gd name="T1" fmla="*/ 8 h 8"/>
                  <a:gd name="T2" fmla="*/ 3131 w 3131"/>
                  <a:gd name="T3" fmla="*/ 0 h 8"/>
                  <a:gd name="T4" fmla="*/ 0 60000 65536"/>
                  <a:gd name="T5" fmla="*/ 0 60000 65536"/>
                  <a:gd name="T6" fmla="*/ 0 w 3131"/>
                  <a:gd name="T7" fmla="*/ 0 h 8"/>
                  <a:gd name="T8" fmla="*/ 3131 w 3131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1" h="8">
                    <a:moveTo>
                      <a:pt x="0" y="8"/>
                    </a:moveTo>
                    <a:lnTo>
                      <a:pt x="3131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697" name="Freeform 16"/>
              <p:cNvSpPr>
                <a:spLocks/>
              </p:cNvSpPr>
              <p:nvPr/>
            </p:nvSpPr>
            <p:spPr bwMode="auto">
              <a:xfrm>
                <a:off x="2409" y="1955"/>
                <a:ext cx="3132" cy="8"/>
              </a:xfrm>
              <a:custGeom>
                <a:avLst/>
                <a:gdLst>
                  <a:gd name="T0" fmla="*/ 0 w 3132"/>
                  <a:gd name="T1" fmla="*/ 0 h 8"/>
                  <a:gd name="T2" fmla="*/ 3132 w 3132"/>
                  <a:gd name="T3" fmla="*/ 8 h 8"/>
                  <a:gd name="T4" fmla="*/ 0 60000 65536"/>
                  <a:gd name="T5" fmla="*/ 0 60000 65536"/>
                  <a:gd name="T6" fmla="*/ 0 w 3132"/>
                  <a:gd name="T7" fmla="*/ 0 h 8"/>
                  <a:gd name="T8" fmla="*/ 3132 w 3132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2" h="8">
                    <a:moveTo>
                      <a:pt x="0" y="0"/>
                    </a:moveTo>
                    <a:lnTo>
                      <a:pt x="3132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698" name="Freeform 17"/>
              <p:cNvSpPr>
                <a:spLocks/>
              </p:cNvSpPr>
              <p:nvPr/>
            </p:nvSpPr>
            <p:spPr bwMode="auto">
              <a:xfrm>
                <a:off x="2434" y="1444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699" name="Freeform 18"/>
              <p:cNvSpPr>
                <a:spLocks/>
              </p:cNvSpPr>
              <p:nvPr/>
            </p:nvSpPr>
            <p:spPr bwMode="auto">
              <a:xfrm>
                <a:off x="2426" y="1207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0" name="Freeform 19"/>
              <p:cNvSpPr>
                <a:spLocks/>
              </p:cNvSpPr>
              <p:nvPr/>
            </p:nvSpPr>
            <p:spPr bwMode="auto">
              <a:xfrm>
                <a:off x="2426" y="949"/>
                <a:ext cx="3123" cy="8"/>
              </a:xfrm>
              <a:custGeom>
                <a:avLst/>
                <a:gdLst>
                  <a:gd name="T0" fmla="*/ 0 w 3123"/>
                  <a:gd name="T1" fmla="*/ 0 h 8"/>
                  <a:gd name="T2" fmla="*/ 3123 w 3123"/>
                  <a:gd name="T3" fmla="*/ 8 h 8"/>
                  <a:gd name="T4" fmla="*/ 0 60000 65536"/>
                  <a:gd name="T5" fmla="*/ 0 60000 65536"/>
                  <a:gd name="T6" fmla="*/ 0 w 3123"/>
                  <a:gd name="T7" fmla="*/ 0 h 8"/>
                  <a:gd name="T8" fmla="*/ 3123 w 3123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3" h="8">
                    <a:moveTo>
                      <a:pt x="0" y="0"/>
                    </a:moveTo>
                    <a:lnTo>
                      <a:pt x="3123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1" name="Freeform 20"/>
              <p:cNvSpPr>
                <a:spLocks/>
              </p:cNvSpPr>
              <p:nvPr/>
            </p:nvSpPr>
            <p:spPr bwMode="auto">
              <a:xfrm>
                <a:off x="2426" y="708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2" name="Freeform 21"/>
              <p:cNvSpPr>
                <a:spLocks/>
              </p:cNvSpPr>
              <p:nvPr/>
            </p:nvSpPr>
            <p:spPr bwMode="auto">
              <a:xfrm>
                <a:off x="2434" y="446"/>
                <a:ext cx="3115" cy="8"/>
              </a:xfrm>
              <a:custGeom>
                <a:avLst/>
                <a:gdLst>
                  <a:gd name="T0" fmla="*/ 0 w 3115"/>
                  <a:gd name="T1" fmla="*/ 0 h 8"/>
                  <a:gd name="T2" fmla="*/ 3115 w 3115"/>
                  <a:gd name="T3" fmla="*/ 8 h 8"/>
                  <a:gd name="T4" fmla="*/ 0 60000 65536"/>
                  <a:gd name="T5" fmla="*/ 0 60000 65536"/>
                  <a:gd name="T6" fmla="*/ 0 w 3115"/>
                  <a:gd name="T7" fmla="*/ 0 h 8"/>
                  <a:gd name="T8" fmla="*/ 3115 w 311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15" h="8">
                    <a:moveTo>
                      <a:pt x="0" y="0"/>
                    </a:moveTo>
                    <a:lnTo>
                      <a:pt x="3115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3" name="Freeform 22"/>
              <p:cNvSpPr>
                <a:spLocks/>
              </p:cNvSpPr>
              <p:nvPr/>
            </p:nvSpPr>
            <p:spPr bwMode="auto">
              <a:xfrm>
                <a:off x="2426" y="210"/>
                <a:ext cx="3115" cy="8"/>
              </a:xfrm>
              <a:custGeom>
                <a:avLst/>
                <a:gdLst>
                  <a:gd name="T0" fmla="*/ 0 w 3115"/>
                  <a:gd name="T1" fmla="*/ 0 h 8"/>
                  <a:gd name="T2" fmla="*/ 3115 w 3115"/>
                  <a:gd name="T3" fmla="*/ 8 h 8"/>
                  <a:gd name="T4" fmla="*/ 0 60000 65536"/>
                  <a:gd name="T5" fmla="*/ 0 60000 65536"/>
                  <a:gd name="T6" fmla="*/ 0 w 3115"/>
                  <a:gd name="T7" fmla="*/ 0 h 8"/>
                  <a:gd name="T8" fmla="*/ 3115 w 311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15" h="8">
                    <a:moveTo>
                      <a:pt x="0" y="0"/>
                    </a:moveTo>
                    <a:lnTo>
                      <a:pt x="3115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4" name="Freeform 23"/>
              <p:cNvSpPr>
                <a:spLocks/>
              </p:cNvSpPr>
              <p:nvPr/>
            </p:nvSpPr>
            <p:spPr bwMode="auto">
              <a:xfrm>
                <a:off x="2937" y="203"/>
                <a:ext cx="8" cy="3026"/>
              </a:xfrm>
              <a:custGeom>
                <a:avLst/>
                <a:gdLst>
                  <a:gd name="T0" fmla="*/ 8 w 8"/>
                  <a:gd name="T1" fmla="*/ 0 h 3026"/>
                  <a:gd name="T2" fmla="*/ 0 w 8"/>
                  <a:gd name="T3" fmla="*/ 3026 h 3026"/>
                  <a:gd name="T4" fmla="*/ 0 60000 65536"/>
                  <a:gd name="T5" fmla="*/ 0 60000 65536"/>
                  <a:gd name="T6" fmla="*/ 0 w 8"/>
                  <a:gd name="T7" fmla="*/ 0 h 3026"/>
                  <a:gd name="T8" fmla="*/ 8 w 8"/>
                  <a:gd name="T9" fmla="*/ 3026 h 302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" h="3026">
                    <a:moveTo>
                      <a:pt x="8" y="0"/>
                    </a:moveTo>
                    <a:lnTo>
                      <a:pt x="0" y="3026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5" name="Freeform 24"/>
              <p:cNvSpPr>
                <a:spLocks/>
              </p:cNvSpPr>
              <p:nvPr/>
            </p:nvSpPr>
            <p:spPr bwMode="auto">
              <a:xfrm>
                <a:off x="3198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6" name="Freeform 25"/>
              <p:cNvSpPr>
                <a:spLocks/>
              </p:cNvSpPr>
              <p:nvPr/>
            </p:nvSpPr>
            <p:spPr bwMode="auto">
              <a:xfrm>
                <a:off x="3470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7" name="Freeform 26"/>
              <p:cNvSpPr>
                <a:spLocks/>
              </p:cNvSpPr>
              <p:nvPr/>
            </p:nvSpPr>
            <p:spPr bwMode="auto">
              <a:xfrm>
                <a:off x="3707" y="219"/>
                <a:ext cx="9" cy="3010"/>
              </a:xfrm>
              <a:custGeom>
                <a:avLst/>
                <a:gdLst>
                  <a:gd name="T0" fmla="*/ 9 w 9"/>
                  <a:gd name="T1" fmla="*/ 0 h 3010"/>
                  <a:gd name="T2" fmla="*/ 0 w 9"/>
                  <a:gd name="T3" fmla="*/ 3010 h 3010"/>
                  <a:gd name="T4" fmla="*/ 0 60000 65536"/>
                  <a:gd name="T5" fmla="*/ 0 60000 65536"/>
                  <a:gd name="T6" fmla="*/ 0 w 9"/>
                  <a:gd name="T7" fmla="*/ 0 h 3010"/>
                  <a:gd name="T8" fmla="*/ 9 w 9"/>
                  <a:gd name="T9" fmla="*/ 3010 h 30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9" h="3010">
                    <a:moveTo>
                      <a:pt x="9" y="0"/>
                    </a:moveTo>
                    <a:lnTo>
                      <a:pt x="0" y="301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8" name="Freeform 27"/>
              <p:cNvSpPr>
                <a:spLocks/>
              </p:cNvSpPr>
              <p:nvPr/>
            </p:nvSpPr>
            <p:spPr bwMode="auto">
              <a:xfrm>
                <a:off x="4241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09" name="Freeform 28"/>
              <p:cNvSpPr>
                <a:spLocks/>
              </p:cNvSpPr>
              <p:nvPr/>
            </p:nvSpPr>
            <p:spPr bwMode="auto">
              <a:xfrm>
                <a:off x="4494" y="203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10" name="Freeform 29"/>
              <p:cNvSpPr>
                <a:spLocks/>
              </p:cNvSpPr>
              <p:nvPr/>
            </p:nvSpPr>
            <p:spPr bwMode="auto">
              <a:xfrm>
                <a:off x="4762" y="219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11" name="Freeform 30"/>
              <p:cNvSpPr>
                <a:spLocks/>
              </p:cNvSpPr>
              <p:nvPr/>
            </p:nvSpPr>
            <p:spPr bwMode="auto">
              <a:xfrm>
                <a:off x="5012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28712" name="Freeform 31"/>
              <p:cNvSpPr>
                <a:spLocks/>
              </p:cNvSpPr>
              <p:nvPr/>
            </p:nvSpPr>
            <p:spPr bwMode="auto">
              <a:xfrm>
                <a:off x="5284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</p:grpSp>
        <p:sp>
          <p:nvSpPr>
            <p:cNvPr id="28688" name="Text Box 32"/>
            <p:cNvSpPr txBox="1">
              <a:spLocks noChangeArrowheads="1"/>
            </p:cNvSpPr>
            <p:nvPr/>
          </p:nvSpPr>
          <p:spPr bwMode="auto">
            <a:xfrm>
              <a:off x="5420" y="1661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>
                  <a:latin typeface="Cambria" pitchFamily="18" charset="0"/>
                </a:rPr>
                <a:t>х</a:t>
              </a:r>
            </a:p>
          </p:txBody>
        </p:sp>
        <p:sp>
          <p:nvSpPr>
            <p:cNvPr id="28689" name="Text Box 33"/>
            <p:cNvSpPr txBox="1">
              <a:spLocks noChangeArrowheads="1"/>
            </p:cNvSpPr>
            <p:nvPr/>
          </p:nvSpPr>
          <p:spPr bwMode="auto">
            <a:xfrm>
              <a:off x="3742" y="164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>
                  <a:latin typeface="Cambria" pitchFamily="18" charset="0"/>
                </a:rPr>
                <a:t>у</a:t>
              </a:r>
            </a:p>
          </p:txBody>
        </p:sp>
      </p:grpSp>
      <p:cxnSp>
        <p:nvCxnSpPr>
          <p:cNvPr id="31" name="Прямая со стрелкой 30"/>
          <p:cNvCxnSpPr/>
          <p:nvPr/>
        </p:nvCxnSpPr>
        <p:spPr>
          <a:xfrm>
            <a:off x="4643438" y="5143500"/>
            <a:ext cx="3143250" cy="1588"/>
          </a:xfrm>
          <a:prstGeom prst="straightConnector1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rot="5400000" flipH="1" flipV="1">
            <a:off x="5072856" y="5144294"/>
            <a:ext cx="2143125" cy="1588"/>
          </a:xfrm>
          <a:prstGeom prst="straightConnector1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олилиния 33"/>
          <p:cNvSpPr/>
          <p:nvPr/>
        </p:nvSpPr>
        <p:spPr>
          <a:xfrm>
            <a:off x="4940300" y="4259263"/>
            <a:ext cx="2560638" cy="1427162"/>
          </a:xfrm>
          <a:custGeom>
            <a:avLst/>
            <a:gdLst>
              <a:gd name="connsiteX0" fmla="*/ 0 w 2453269"/>
              <a:gd name="connsiteY0" fmla="*/ 1405054 h 1427356"/>
              <a:gd name="connsiteX1" fmla="*/ 423747 w 2453269"/>
              <a:gd name="connsiteY1" fmla="*/ 289932 h 1427356"/>
              <a:gd name="connsiteX2" fmla="*/ 869795 w 2453269"/>
              <a:gd name="connsiteY2" fmla="*/ 1360449 h 1427356"/>
              <a:gd name="connsiteX3" fmla="*/ 1572322 w 2453269"/>
              <a:gd name="connsiteY3" fmla="*/ 11151 h 1427356"/>
              <a:gd name="connsiteX4" fmla="*/ 2453269 w 2453269"/>
              <a:gd name="connsiteY4" fmla="*/ 1427356 h 1427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3269" h="1427356">
                <a:moveTo>
                  <a:pt x="0" y="1405054"/>
                </a:moveTo>
                <a:cubicBezTo>
                  <a:pt x="139390" y="851210"/>
                  <a:pt x="278781" y="297366"/>
                  <a:pt x="423747" y="289932"/>
                </a:cubicBezTo>
                <a:cubicBezTo>
                  <a:pt x="568713" y="282498"/>
                  <a:pt x="678366" y="1406913"/>
                  <a:pt x="869795" y="1360449"/>
                </a:cubicBezTo>
                <a:cubicBezTo>
                  <a:pt x="1061224" y="1313986"/>
                  <a:pt x="1308410" y="0"/>
                  <a:pt x="1572322" y="11151"/>
                </a:cubicBezTo>
                <a:cubicBezTo>
                  <a:pt x="1836234" y="22302"/>
                  <a:pt x="2144751" y="724829"/>
                  <a:pt x="2453269" y="1427356"/>
                </a:cubicBezTo>
              </a:path>
            </a:pathLst>
          </a:cu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 rot="5400000">
            <a:off x="5107782" y="4536281"/>
            <a:ext cx="1928812" cy="1000125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Овал 37"/>
          <p:cNvSpPr/>
          <p:nvPr/>
        </p:nvSpPr>
        <p:spPr>
          <a:xfrm>
            <a:off x="6286500" y="4357688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6" name="Прямая соединительная линия 45"/>
          <p:cNvCxnSpPr>
            <a:stCxn id="38" idx="5"/>
          </p:cNvCxnSpPr>
          <p:nvPr/>
        </p:nvCxnSpPr>
        <p:spPr>
          <a:xfrm rot="16200000" flipH="1">
            <a:off x="6087269" y="4801394"/>
            <a:ext cx="663575" cy="20637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8" name="Object 5"/>
          <p:cNvGraphicFramePr>
            <a:graphicFrameLocks noChangeAspect="1"/>
          </p:cNvGraphicFramePr>
          <p:nvPr/>
        </p:nvGraphicFramePr>
        <p:xfrm>
          <a:off x="6286500" y="5143500"/>
          <a:ext cx="368300" cy="328613"/>
        </p:xfrm>
        <a:graphic>
          <a:graphicData uri="http://schemas.openxmlformats.org/presentationml/2006/ole">
            <p:oleObj spid="_x0000_s28677" name="Формула" r:id="rId3" imgW="165028" imgH="228501" progId="Equation.3">
              <p:embed/>
            </p:oleObj>
          </a:graphicData>
        </a:graphic>
      </p:graphicFrame>
      <p:graphicFrame>
        <p:nvGraphicFramePr>
          <p:cNvPr id="49" name="Object 6"/>
          <p:cNvGraphicFramePr>
            <a:graphicFrameLocks noChangeAspect="1"/>
          </p:cNvGraphicFramePr>
          <p:nvPr/>
        </p:nvGraphicFramePr>
        <p:xfrm>
          <a:off x="4786313" y="4143375"/>
          <a:ext cx="1071562" cy="346075"/>
        </p:xfrm>
        <a:graphic>
          <a:graphicData uri="http://schemas.openxmlformats.org/presentationml/2006/ole">
            <p:oleObj spid="_x0000_s28678" name="Формула" r:id="rId4" imgW="583947" imgH="203112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ый треугольник 2"/>
          <p:cNvSpPr/>
          <p:nvPr/>
        </p:nvSpPr>
        <p:spPr>
          <a:xfrm>
            <a:off x="714375" y="500063"/>
            <a:ext cx="3643313" cy="1785937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14313" y="285750"/>
            <a:ext cx="4810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44475" y="1870075"/>
            <a:ext cx="39846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Times New Roman" pitchFamily="18" charset="0"/>
                <a:cs typeface="Times New Roman" pitchFamily="18" charset="0"/>
              </a:rPr>
              <a:t>С</a:t>
            </a: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4429125" y="1928813"/>
            <a:ext cx="4587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214938" y="357188"/>
            <a:ext cx="14620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tg A-</a:t>
            </a:r>
            <a:r>
              <a:rPr lang="ru-RU" sz="40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143500" y="1143000"/>
            <a:ext cx="16097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tg </a:t>
            </a:r>
            <a:r>
              <a:rPr lang="ru-RU" sz="40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en-US" sz="40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40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14313" y="1214438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143125" y="2357438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sp>
        <p:nvSpPr>
          <p:cNvPr id="11" name="Прямоугольный треугольник 10"/>
          <p:cNvSpPr/>
          <p:nvPr/>
        </p:nvSpPr>
        <p:spPr>
          <a:xfrm>
            <a:off x="714375" y="3000375"/>
            <a:ext cx="3000375" cy="1857375"/>
          </a:xfrm>
          <a:prstGeom prst="rt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214313" y="2428875"/>
            <a:ext cx="4810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3714750" y="4429125"/>
            <a:ext cx="4587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14313" y="4429125"/>
            <a:ext cx="4587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Times New Roman" pitchFamily="18" charset="0"/>
                <a:cs typeface="Times New Roman" pitchFamily="18" charset="0"/>
              </a:rPr>
              <a:t>С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14313" y="5572125"/>
            <a:ext cx="4978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Найдите  градусную меру </a:t>
            </a:r>
            <a:r>
              <a:rPr lang="en-US" sz="28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ru-RU" sz="28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В.</a:t>
            </a:r>
            <a:endParaRPr lang="ru-RU">
              <a:latin typeface="Cambria" pitchFamily="18" charset="0"/>
            </a:endParaRPr>
          </a:p>
        </p:txBody>
      </p:sp>
      <p:graphicFrame>
        <p:nvGraphicFramePr>
          <p:cNvPr id="21" name="Object 4"/>
          <p:cNvGraphicFramePr>
            <a:graphicFrameLocks noChangeAspect="1"/>
          </p:cNvGraphicFramePr>
          <p:nvPr/>
        </p:nvGraphicFramePr>
        <p:xfrm>
          <a:off x="214313" y="3643313"/>
          <a:ext cx="400050" cy="500062"/>
        </p:xfrm>
        <a:graphic>
          <a:graphicData uri="http://schemas.openxmlformats.org/presentationml/2006/ole">
            <p:oleObj spid="_x0000_s49156" name="Формула" r:id="rId3" imgW="228600" imgH="228600" progId="Equation.3">
              <p:embed/>
            </p:oleObj>
          </a:graphicData>
        </a:graphic>
      </p:graphicFrame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2071688" y="4786313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285750" y="6072188"/>
            <a:ext cx="4978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Найдите  градусную меру </a:t>
            </a:r>
            <a:r>
              <a:rPr lang="en-US" sz="28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ru-RU" sz="28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А.</a:t>
            </a:r>
            <a:endParaRPr lang="ru-RU">
              <a:latin typeface="Cambria" pitchFamily="18" charset="0"/>
            </a:endParaRPr>
          </a:p>
        </p:txBody>
      </p:sp>
      <p:sp>
        <p:nvSpPr>
          <p:cNvPr id="49172" name="TextBox 23"/>
          <p:cNvSpPr txBox="1">
            <a:spLocks noChangeArrowheads="1"/>
          </p:cNvSpPr>
          <p:nvPr/>
        </p:nvSpPr>
        <p:spPr bwMode="auto">
          <a:xfrm>
            <a:off x="1500188" y="142875"/>
            <a:ext cx="36433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Работа устно.</a:t>
            </a:r>
          </a:p>
        </p:txBody>
      </p:sp>
      <p:sp>
        <p:nvSpPr>
          <p:cNvPr id="29" name="Прямоугольник 28"/>
          <p:cNvSpPr>
            <a:spLocks noChangeArrowheads="1"/>
          </p:cNvSpPr>
          <p:nvPr/>
        </p:nvSpPr>
        <p:spPr bwMode="auto">
          <a:xfrm>
            <a:off x="5572125" y="2786063"/>
            <a:ext cx="28575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Вычислите</a:t>
            </a:r>
            <a:r>
              <a:rPr lang="en-US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tg</a:t>
            </a:r>
            <a:r>
              <a:rPr lang="el-GR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US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если </a:t>
            </a:r>
            <a:endParaRPr lang="en-US" sz="3600" b="1" i="1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l-GR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ru-RU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= 135°, 120°</a:t>
            </a:r>
            <a:r>
              <a:rPr lang="en-US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150°.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 animBg="1"/>
      <p:bldP spid="15" grpId="0"/>
      <p:bldP spid="16" grpId="1"/>
      <p:bldP spid="18" grpId="0"/>
      <p:bldP spid="19" grpId="0"/>
      <p:bldP spid="22" grpId="0"/>
      <p:bldP spid="23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 rot="16200000" flipH="1">
            <a:off x="1485900" y="2857500"/>
            <a:ext cx="4724400" cy="76200"/>
          </a:xfrm>
          <a:prstGeom prst="line">
            <a:avLst/>
          </a:prstGeom>
          <a:ln w="762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2209800" y="3429000"/>
            <a:ext cx="4876800" cy="1588"/>
          </a:xfrm>
          <a:prstGeom prst="line">
            <a:avLst/>
          </a:prstGeom>
          <a:ln w="762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5400000" flipH="1" flipV="1">
            <a:off x="2057400" y="1143000"/>
            <a:ext cx="4495800" cy="342900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5400000">
            <a:off x="4303713" y="2628900"/>
            <a:ext cx="1601788" cy="158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>
            <a:spLocks noChangeArrowheads="1"/>
          </p:cNvSpPr>
          <p:nvPr/>
        </p:nvSpPr>
        <p:spPr bwMode="auto">
          <a:xfrm rot="-2726743">
            <a:off x="4315619" y="1359694"/>
            <a:ext cx="10668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latin typeface="Times New Roman" pitchFamily="18" charset="0"/>
                <a:cs typeface="Times New Roman" pitchFamily="18" charset="0"/>
              </a:rPr>
              <a:t>y=kx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04800" y="5715000"/>
            <a:ext cx="1143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latin typeface="Times New Roman" pitchFamily="18" charset="0"/>
                <a:cs typeface="Times New Roman" pitchFamily="18" charset="0"/>
              </a:rPr>
              <a:t>k   =                  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447800" y="6096000"/>
            <a:ext cx="9413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1447800" y="5334000"/>
            <a:ext cx="8874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 flipV="1">
            <a:off x="1219200" y="6019800"/>
            <a:ext cx="736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2057400" y="5715000"/>
            <a:ext cx="10112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endParaRPr lang="ru-RU" sz="3200" b="1" i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flipV="1">
            <a:off x="2514600" y="6019800"/>
            <a:ext cx="4724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2514600" y="5334000"/>
            <a:ext cx="68135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противолежащий катет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667000" y="6019800"/>
            <a:ext cx="68135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прилежащий  катет</a:t>
            </a:r>
          </a:p>
        </p:txBody>
      </p:sp>
      <p:sp>
        <p:nvSpPr>
          <p:cNvPr id="25" name="Прямоугольник 24"/>
          <p:cNvSpPr>
            <a:spLocks noChangeArrowheads="1"/>
          </p:cNvSpPr>
          <p:nvPr/>
        </p:nvSpPr>
        <p:spPr bwMode="auto">
          <a:xfrm>
            <a:off x="7239000" y="5715000"/>
            <a:ext cx="533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endParaRPr lang="ru-RU" sz="3200" b="1" i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7696200" y="5638800"/>
            <a:ext cx="2209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latin typeface="Times New Roman" pitchFamily="18" charset="0"/>
                <a:cs typeface="Times New Roman" pitchFamily="18" charset="0"/>
              </a:rPr>
              <a:t>tg a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Прямоугольник 27"/>
          <p:cNvSpPr>
            <a:spLocks noChangeArrowheads="1"/>
          </p:cNvSpPr>
          <p:nvPr/>
        </p:nvSpPr>
        <p:spPr bwMode="auto">
          <a:xfrm>
            <a:off x="4343400" y="2743200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i="1">
                <a:latin typeface="Times New Roman" pitchFamily="18" charset="0"/>
                <a:cs typeface="Times New Roman" pitchFamily="18" charset="0"/>
              </a:rPr>
              <a:t>a</a:t>
            </a:r>
            <a:endParaRPr lang="ru-RU" sz="3200">
              <a:latin typeface="Cambria" pitchFamily="18" charset="0"/>
            </a:endParaRPr>
          </a:p>
        </p:txBody>
      </p:sp>
      <p:sp>
        <p:nvSpPr>
          <p:cNvPr id="29" name="Прямоугольник 28"/>
          <p:cNvSpPr>
            <a:spLocks noChangeArrowheads="1"/>
          </p:cNvSpPr>
          <p:nvPr/>
        </p:nvSpPr>
        <p:spPr bwMode="auto">
          <a:xfrm>
            <a:off x="5562600" y="2286000"/>
            <a:ext cx="3667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/>
          <p:cNvSpPr>
            <a:spLocks noChangeArrowheads="1"/>
          </p:cNvSpPr>
          <p:nvPr/>
        </p:nvSpPr>
        <p:spPr bwMode="auto">
          <a:xfrm>
            <a:off x="4343400" y="3810000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Дуга 30"/>
          <p:cNvSpPr/>
          <p:nvPr/>
        </p:nvSpPr>
        <p:spPr>
          <a:xfrm>
            <a:off x="4038600" y="3048000"/>
            <a:ext cx="381000" cy="762000"/>
          </a:xfrm>
          <a:prstGeom prst="arc">
            <a:avLst>
              <a:gd name="adj1" fmla="val 15628368"/>
              <a:gd name="adj2" fmla="val 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Прямоугольник 34"/>
          <p:cNvSpPr>
            <a:spLocks noChangeArrowheads="1"/>
          </p:cNvSpPr>
          <p:nvPr/>
        </p:nvSpPr>
        <p:spPr bwMode="auto">
          <a:xfrm>
            <a:off x="3124200" y="381000"/>
            <a:ext cx="3667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Прямоугольник 35"/>
          <p:cNvSpPr>
            <a:spLocks noChangeArrowheads="1"/>
          </p:cNvSpPr>
          <p:nvPr/>
        </p:nvSpPr>
        <p:spPr bwMode="auto">
          <a:xfrm>
            <a:off x="6858000" y="3581400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Правая фигурная скобка 41"/>
          <p:cNvSpPr/>
          <p:nvPr/>
        </p:nvSpPr>
        <p:spPr>
          <a:xfrm>
            <a:off x="5181600" y="1828800"/>
            <a:ext cx="457200" cy="1600200"/>
          </a:xfrm>
          <a:prstGeom prst="rightBrace">
            <a:avLst>
              <a:gd name="adj1" fmla="val 49808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Правая фигурная скобка 42"/>
          <p:cNvSpPr/>
          <p:nvPr/>
        </p:nvSpPr>
        <p:spPr>
          <a:xfrm rot="5400000">
            <a:off x="4343400" y="3124200"/>
            <a:ext cx="304800" cy="1219200"/>
          </a:xfrm>
          <a:prstGeom prst="rightBrace">
            <a:avLst>
              <a:gd name="adj1" fmla="val 49808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3276600" y="3429000"/>
            <a:ext cx="533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o</a:t>
            </a:r>
            <a:endParaRPr lang="ru-RU" sz="28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500"/>
                            </p:stCondLst>
                            <p:childTnLst>
                              <p:par>
                                <p:cTn id="6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8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8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8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8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8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80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80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800" decel="100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9" grpId="0"/>
      <p:bldP spid="23" grpId="0"/>
      <p:bldP spid="24" grpId="0"/>
      <p:bldP spid="25" grpId="0"/>
      <p:bldP spid="27" grpId="0"/>
      <p:bldP spid="28" grpId="0"/>
      <p:bldP spid="29" grpId="0"/>
      <p:bldP spid="30" grpId="0"/>
      <p:bldP spid="31" grpId="0" animBg="1"/>
      <p:bldP spid="35" grpId="0"/>
      <p:bldP spid="36" grpId="0"/>
      <p:bldP spid="42" grpId="0" animBg="1"/>
      <p:bldP spid="43" grpId="0" animBg="1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57400" y="609600"/>
            <a:ext cx="4876800" cy="1143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590800" y="609600"/>
            <a:ext cx="3429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6000" b="1" i="1">
                <a:latin typeface="Times New Roman" pitchFamily="18" charset="0"/>
                <a:cs typeface="Times New Roman" pitchFamily="18" charset="0"/>
              </a:rPr>
              <a:t>k   =                  </a:t>
            </a:r>
            <a:endParaRPr lang="ru-RU" sz="60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572000" y="533400"/>
            <a:ext cx="1752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6000" b="1" i="1">
                <a:latin typeface="Times New Roman" pitchFamily="18" charset="0"/>
                <a:cs typeface="Times New Roman" pitchFamily="18" charset="0"/>
              </a:rPr>
              <a:t>tg a</a:t>
            </a:r>
            <a:endParaRPr lang="ru-RU" sz="60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219200" y="1828800"/>
            <a:ext cx="6400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latin typeface="Times New Roman" pitchFamily="18" charset="0"/>
                <a:cs typeface="Times New Roman" pitchFamily="18" charset="0"/>
              </a:rPr>
              <a:t>k – </a:t>
            </a:r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угловой коэффициент прямой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85800" y="2362200"/>
            <a:ext cx="8686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i="1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b="1" i="1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ru-RU" sz="2000" b="1" i="1">
                <a:latin typeface="Times New Roman" pitchFamily="18" charset="0"/>
                <a:cs typeface="Times New Roman" pitchFamily="18" charset="0"/>
              </a:rPr>
              <a:t>угол между прямой и положительным направлением оси абсцисс</a:t>
            </a:r>
            <a:r>
              <a:rPr lang="en-US" sz="2000" b="1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i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rot="16200000" flipH="1">
            <a:off x="2247900" y="4610100"/>
            <a:ext cx="3352800" cy="76200"/>
          </a:xfrm>
          <a:prstGeom prst="line">
            <a:avLst/>
          </a:prstGeom>
          <a:ln w="762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1828800" y="5029200"/>
            <a:ext cx="4876800" cy="1588"/>
          </a:xfrm>
          <a:prstGeom prst="line">
            <a:avLst/>
          </a:prstGeom>
          <a:ln w="762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5400000" flipH="1" flipV="1">
            <a:off x="2781300" y="3467100"/>
            <a:ext cx="3048000" cy="251460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4419600" y="4343400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i="1">
                <a:latin typeface="Times New Roman" pitchFamily="18" charset="0"/>
                <a:cs typeface="Times New Roman" pitchFamily="18" charset="0"/>
              </a:rPr>
              <a:t>a</a:t>
            </a:r>
            <a:endParaRPr lang="ru-RU" sz="3200">
              <a:latin typeface="Cambria" pitchFamily="18" charset="0"/>
            </a:endParaRPr>
          </a:p>
        </p:txBody>
      </p:sp>
      <p:sp>
        <p:nvSpPr>
          <p:cNvPr id="15" name="Дуга 14"/>
          <p:cNvSpPr/>
          <p:nvPr/>
        </p:nvSpPr>
        <p:spPr>
          <a:xfrm>
            <a:off x="4114800" y="4648200"/>
            <a:ext cx="381000" cy="762000"/>
          </a:xfrm>
          <a:prstGeom prst="arc">
            <a:avLst>
              <a:gd name="adj1" fmla="val 16766914"/>
              <a:gd name="adj2" fmla="val 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6324600" y="5181600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352800" y="5029200"/>
            <a:ext cx="533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o</a:t>
            </a:r>
            <a:endParaRPr lang="ru-RU" sz="2800" b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 rot="10800000">
            <a:off x="1905000" y="3276600"/>
            <a:ext cx="3048000" cy="297180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Дуга 26"/>
          <p:cNvSpPr/>
          <p:nvPr/>
        </p:nvSpPr>
        <p:spPr>
          <a:xfrm>
            <a:off x="2971800" y="4495800"/>
            <a:ext cx="1219200" cy="1066800"/>
          </a:xfrm>
          <a:prstGeom prst="arc">
            <a:avLst>
              <a:gd name="adj1" fmla="val 14318770"/>
              <a:gd name="adj2" fmla="val 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Прямоугольник 27"/>
          <p:cNvSpPr>
            <a:spLocks noChangeArrowheads="1"/>
          </p:cNvSpPr>
          <p:nvPr/>
        </p:nvSpPr>
        <p:spPr bwMode="auto">
          <a:xfrm>
            <a:off x="3429000" y="3962400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i="1">
                <a:latin typeface="Times New Roman" pitchFamily="18" charset="0"/>
                <a:cs typeface="Times New Roman" pitchFamily="18" charset="0"/>
              </a:rPr>
              <a:t>a</a:t>
            </a:r>
            <a:endParaRPr lang="ru-RU" sz="3200">
              <a:latin typeface="Cambria" pitchFamily="18" charset="0"/>
            </a:endParaRPr>
          </a:p>
        </p:txBody>
      </p:sp>
      <p:sp>
        <p:nvSpPr>
          <p:cNvPr id="33" name="Прямоугольник 32"/>
          <p:cNvSpPr>
            <a:spLocks noChangeArrowheads="1"/>
          </p:cNvSpPr>
          <p:nvPr/>
        </p:nvSpPr>
        <p:spPr bwMode="auto">
          <a:xfrm>
            <a:off x="3352800" y="2895600"/>
            <a:ext cx="3667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80"/>
                            </p:stCondLst>
                            <p:childTnLst>
                              <p:par>
                                <p:cTn id="2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4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240"/>
                            </p:stCondLst>
                            <p:childTnLst>
                              <p:par>
                                <p:cTn id="4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74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24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"/>
                            </p:stCondLst>
                            <p:childTnLst>
                              <p:par>
                                <p:cTn id="7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/>
      <p:bldP spid="5" grpId="0"/>
      <p:bldP spid="6" grpId="0"/>
      <p:bldP spid="12" grpId="0"/>
      <p:bldP spid="12" grpId="1"/>
      <p:bldP spid="15" grpId="0" animBg="1"/>
      <p:bldP spid="15" grpId="1" animBg="1"/>
      <p:bldP spid="17" grpId="0"/>
      <p:bldP spid="20" grpId="0"/>
      <p:bldP spid="27" grpId="0" animBg="1"/>
      <p:bldP spid="28" grpId="0"/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 стрелкой 3"/>
          <p:cNvCxnSpPr/>
          <p:nvPr/>
        </p:nvCxnSpPr>
        <p:spPr>
          <a:xfrm>
            <a:off x="1071563" y="3929063"/>
            <a:ext cx="5072062" cy="1587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rot="5400000" flipH="1" flipV="1">
            <a:off x="355600" y="2786063"/>
            <a:ext cx="4287837" cy="1588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олилиния 8"/>
          <p:cNvSpPr/>
          <p:nvPr/>
        </p:nvSpPr>
        <p:spPr>
          <a:xfrm>
            <a:off x="1357313" y="1785938"/>
            <a:ext cx="3714750" cy="2193925"/>
          </a:xfrm>
          <a:custGeom>
            <a:avLst/>
            <a:gdLst>
              <a:gd name="connsiteX0" fmla="*/ 0 w 2962275"/>
              <a:gd name="connsiteY0" fmla="*/ 962025 h 2836862"/>
              <a:gd name="connsiteX1" fmla="*/ 752475 w 2962275"/>
              <a:gd name="connsiteY1" fmla="*/ 2676525 h 2836862"/>
              <a:gd name="connsiteX2" fmla="*/ 2962275 w 2962275"/>
              <a:gd name="connsiteY2" fmla="*/ 0 h 2836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62275" h="2836862">
                <a:moveTo>
                  <a:pt x="0" y="962025"/>
                </a:moveTo>
                <a:cubicBezTo>
                  <a:pt x="129381" y="1899443"/>
                  <a:pt x="258763" y="2836862"/>
                  <a:pt x="752475" y="2676525"/>
                </a:cubicBezTo>
                <a:cubicBezTo>
                  <a:pt x="1246187" y="2516188"/>
                  <a:pt x="2104231" y="1258094"/>
                  <a:pt x="2962275" y="0"/>
                </a:cubicBezTo>
              </a:path>
            </a:pathLst>
          </a:cu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2071688" y="2071688"/>
            <a:ext cx="2857500" cy="228600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Овал 15"/>
          <p:cNvSpPr/>
          <p:nvPr/>
        </p:nvSpPr>
        <p:spPr>
          <a:xfrm>
            <a:off x="3357563" y="3143250"/>
            <a:ext cx="142875" cy="142875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2500313" y="3286125"/>
            <a:ext cx="928687" cy="1588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16" idx="4"/>
          </p:cNvCxnSpPr>
          <p:nvPr/>
        </p:nvCxnSpPr>
        <p:spPr>
          <a:xfrm rot="5400000">
            <a:off x="3117057" y="3596481"/>
            <a:ext cx="622300" cy="1587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Дуга 21"/>
          <p:cNvSpPr/>
          <p:nvPr/>
        </p:nvSpPr>
        <p:spPr>
          <a:xfrm>
            <a:off x="2643188" y="3643313"/>
            <a:ext cx="571500" cy="642937"/>
          </a:xfrm>
          <a:prstGeom prst="arc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5857875" y="4071938"/>
            <a:ext cx="33813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Х</a:t>
            </a:r>
          </a:p>
        </p:txBody>
      </p:sp>
      <p:sp>
        <p:nvSpPr>
          <p:cNvPr id="14385" name="TextBox 23"/>
          <p:cNvSpPr txBox="1">
            <a:spLocks noChangeArrowheads="1"/>
          </p:cNvSpPr>
          <p:nvPr/>
        </p:nvSpPr>
        <p:spPr bwMode="auto">
          <a:xfrm>
            <a:off x="2071688" y="642938"/>
            <a:ext cx="3540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>
                <a:latin typeface="Times New Roman" pitchFamily="18" charset="0"/>
                <a:cs typeface="Times New Roman" pitchFamily="18" charset="0"/>
              </a:rPr>
              <a:t>У</a:t>
            </a:r>
          </a:p>
        </p:txBody>
      </p:sp>
      <p:sp>
        <p:nvSpPr>
          <p:cNvPr id="14386" name="TextBox 24"/>
          <p:cNvSpPr txBox="1">
            <a:spLocks noChangeArrowheads="1"/>
          </p:cNvSpPr>
          <p:nvPr/>
        </p:nvSpPr>
        <p:spPr bwMode="auto">
          <a:xfrm>
            <a:off x="2500313" y="3929063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 rot="-2260729">
            <a:off x="3584575" y="2536825"/>
            <a:ext cx="19161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касательная</a:t>
            </a:r>
          </a:p>
        </p:txBody>
      </p:sp>
      <p:graphicFrame>
        <p:nvGraphicFramePr>
          <p:cNvPr id="27" name="Object 32"/>
          <p:cNvGraphicFramePr>
            <a:graphicFrameLocks noChangeAspect="1"/>
          </p:cNvGraphicFramePr>
          <p:nvPr/>
        </p:nvGraphicFramePr>
        <p:xfrm>
          <a:off x="3214688" y="3929063"/>
          <a:ext cx="428625" cy="500062"/>
        </p:xfrm>
        <a:graphic>
          <a:graphicData uri="http://schemas.openxmlformats.org/presentationml/2006/ole">
            <p:oleObj spid="_x0000_s14368" name="Формула" r:id="rId3" imgW="165028" imgH="228501" progId="Equation.3">
              <p:embed/>
            </p:oleObj>
          </a:graphicData>
        </a:graphic>
      </p:graphicFrame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3071813" y="3357563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800" b="1" i="1">
                <a:latin typeface="Times New Roman" pitchFamily="18" charset="0"/>
                <a:cs typeface="Times New Roman" pitchFamily="18" charset="0"/>
              </a:rPr>
              <a:t>α</a:t>
            </a:r>
            <a:endParaRPr lang="ru-RU" sz="28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>
            <a:spLocks noChangeArrowheads="1"/>
          </p:cNvSpPr>
          <p:nvPr/>
        </p:nvSpPr>
        <p:spPr bwMode="auto">
          <a:xfrm>
            <a:off x="5000625" y="1071563"/>
            <a:ext cx="364331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угловой коэффициент прямой (</a:t>
            </a:r>
            <a:r>
              <a:rPr lang="ru-RU" sz="2400" b="1" i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касательной</a:t>
            </a:r>
            <a:r>
              <a:rPr 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285750" y="5000625"/>
            <a:ext cx="64103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Геометрический смысл производной:</a:t>
            </a:r>
          </a:p>
          <a:p>
            <a:endParaRPr lang="ru-RU" b="1" i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выражает угловой коэффициент касательной, т.е. </a:t>
            </a:r>
          </a:p>
        </p:txBody>
      </p:sp>
      <p:graphicFrame>
        <p:nvGraphicFramePr>
          <p:cNvPr id="14346" name="Object 33"/>
          <p:cNvGraphicFramePr>
            <a:graphicFrameLocks noChangeAspect="1"/>
          </p:cNvGraphicFramePr>
          <p:nvPr/>
        </p:nvGraphicFramePr>
        <p:xfrm>
          <a:off x="4318000" y="88900"/>
          <a:ext cx="4541838" cy="979488"/>
        </p:xfrm>
        <a:graphic>
          <a:graphicData uri="http://schemas.openxmlformats.org/presentationml/2006/ole">
            <p:oleObj spid="_x0000_s14369" name="Формула" r:id="rId4" imgW="23848920" imgH="5229000" progId="Equation.3">
              <p:embed/>
            </p:oleObj>
          </a:graphicData>
        </a:graphic>
      </p:graphicFrame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357188" y="6072188"/>
            <a:ext cx="6143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Поскольку                               , то верно равенство </a:t>
            </a:r>
            <a:r>
              <a:rPr lang="ru-RU" b="1" i="1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aphicFrame>
        <p:nvGraphicFramePr>
          <p:cNvPr id="14348" name="Object 34"/>
          <p:cNvGraphicFramePr>
            <a:graphicFrameLocks noChangeAspect="1"/>
          </p:cNvGraphicFramePr>
          <p:nvPr/>
        </p:nvGraphicFramePr>
        <p:xfrm>
          <a:off x="5334000" y="5892800"/>
          <a:ext cx="2286000" cy="647700"/>
        </p:xfrm>
        <a:graphic>
          <a:graphicData uri="http://schemas.openxmlformats.org/presentationml/2006/ole">
            <p:oleObj spid="_x0000_s14370" name="Формула" r:id="rId5" imgW="18611640" imgH="5229000" progId="Equation.3">
              <p:embed/>
            </p:oleObj>
          </a:graphicData>
        </a:graphic>
      </p:graphicFrame>
      <p:graphicFrame>
        <p:nvGraphicFramePr>
          <p:cNvPr id="14349" name="Object 35"/>
          <p:cNvGraphicFramePr>
            <a:graphicFrameLocks noChangeAspect="1"/>
          </p:cNvGraphicFramePr>
          <p:nvPr/>
        </p:nvGraphicFramePr>
        <p:xfrm>
          <a:off x="1714500" y="5929313"/>
          <a:ext cx="1428750" cy="584200"/>
        </p:xfrm>
        <a:graphic>
          <a:graphicData uri="http://schemas.openxmlformats.org/presentationml/2006/ole">
            <p:oleObj spid="_x0000_s14371" name="Формула" r:id="rId6" imgW="11629080" imgH="4646880" progId="Equation.3">
              <p:embed/>
            </p:oleObj>
          </a:graphicData>
        </a:graphic>
      </p:graphicFrame>
      <p:graphicFrame>
        <p:nvGraphicFramePr>
          <p:cNvPr id="14350" name="Object 36"/>
          <p:cNvGraphicFramePr>
            <a:graphicFrameLocks noChangeAspect="1"/>
          </p:cNvGraphicFramePr>
          <p:nvPr/>
        </p:nvGraphicFramePr>
        <p:xfrm>
          <a:off x="6643688" y="5286375"/>
          <a:ext cx="1857375" cy="657225"/>
        </p:xfrm>
        <a:graphic>
          <a:graphicData uri="http://schemas.openxmlformats.org/presentationml/2006/ole">
            <p:oleObj spid="_x0000_s14372" name="Формула" r:id="rId7" imgW="15120360" imgH="5229000" progId="Equation.3">
              <p:embed/>
            </p:oleObj>
          </a:graphicData>
        </a:graphic>
      </p:graphicFrame>
      <p:graphicFrame>
        <p:nvGraphicFramePr>
          <p:cNvPr id="14373" name="Object 37"/>
          <p:cNvGraphicFramePr>
            <a:graphicFrameLocks noChangeAspect="1"/>
          </p:cNvGraphicFramePr>
          <p:nvPr/>
        </p:nvGraphicFramePr>
        <p:xfrm>
          <a:off x="2500313" y="1500188"/>
          <a:ext cx="2071687" cy="712787"/>
        </p:xfrm>
        <a:graphic>
          <a:graphicData uri="http://schemas.openxmlformats.org/presentationml/2006/ole">
            <p:oleObj spid="_x0000_s14373" name="Формула" r:id="rId8" imgW="13374720" imgH="4646880" progId="Equation.3">
              <p:embed/>
            </p:oleObj>
          </a:graphicData>
        </a:graphic>
      </p:graphicFrame>
      <p:graphicFrame>
        <p:nvGraphicFramePr>
          <p:cNvPr id="14356" name="Object 38"/>
          <p:cNvGraphicFramePr>
            <a:graphicFrameLocks noChangeAspect="1"/>
          </p:cNvGraphicFramePr>
          <p:nvPr/>
        </p:nvGraphicFramePr>
        <p:xfrm>
          <a:off x="4714875" y="2786063"/>
          <a:ext cx="2019300" cy="600075"/>
        </p:xfrm>
        <a:graphic>
          <a:graphicData uri="http://schemas.openxmlformats.org/presentationml/2006/ole">
            <p:oleObj spid="_x0000_s14374" name="Формула" r:id="rId9" imgW="15411240" imgH="4646880" progId="Equation.3">
              <p:embed/>
            </p:oleObj>
          </a:graphicData>
        </a:graphic>
      </p:graphicFrame>
      <p:graphicFrame>
        <p:nvGraphicFramePr>
          <p:cNvPr id="14357" name="Object 39"/>
          <p:cNvGraphicFramePr>
            <a:graphicFrameLocks noChangeAspect="1"/>
          </p:cNvGraphicFramePr>
          <p:nvPr/>
        </p:nvGraphicFramePr>
        <p:xfrm>
          <a:off x="428625" y="5500688"/>
          <a:ext cx="754063" cy="527050"/>
        </p:xfrm>
        <a:graphic>
          <a:graphicData uri="http://schemas.openxmlformats.org/presentationml/2006/ole">
            <p:oleObj spid="_x0000_s14375" name="Формула" r:id="rId10" imgW="9883440" imgH="52290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43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26" grpId="0"/>
      <p:bldP spid="29" grpId="0"/>
      <p:bldP spid="29" grpId="1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AutoShape 12"/>
          <p:cNvSpPr>
            <a:spLocks noChangeArrowheads="1"/>
          </p:cNvSpPr>
          <p:nvPr/>
        </p:nvSpPr>
        <p:spPr bwMode="auto">
          <a:xfrm>
            <a:off x="0" y="152400"/>
            <a:ext cx="9144000" cy="6156325"/>
          </a:xfrm>
          <a:prstGeom prst="verticalScroll">
            <a:avLst>
              <a:gd name="adj" fmla="val 7097"/>
            </a:avLst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vert="eaVert" wrap="none" anchor="ctr"/>
          <a:lstStyle/>
          <a:p>
            <a:pPr algn="ctr"/>
            <a:endParaRPr lang="ru-RU" sz="2400">
              <a:latin typeface="Calibri" pitchFamily="34" charset="0"/>
            </a:endParaRPr>
          </a:p>
        </p:txBody>
      </p:sp>
      <p:sp>
        <p:nvSpPr>
          <p:cNvPr id="26637" name="Text Box 13"/>
          <p:cNvSpPr txBox="1">
            <a:spLocks noChangeArrowheads="1"/>
          </p:cNvSpPr>
          <p:nvPr/>
        </p:nvSpPr>
        <p:spPr bwMode="auto">
          <a:xfrm>
            <a:off x="792163" y="152400"/>
            <a:ext cx="8351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i="1">
                <a:latin typeface="Calibri" pitchFamily="34" charset="0"/>
              </a:rPr>
              <a:t>для дифференцируемых функций </a:t>
            </a:r>
            <a:r>
              <a:rPr lang="ru-RU" sz="2400" b="1">
                <a:latin typeface="Calibri" pitchFamily="34" charset="0"/>
              </a:rPr>
              <a:t>: 0</a:t>
            </a:r>
            <a:r>
              <a:rPr lang="en-US" sz="2400" b="1">
                <a:latin typeface="Calibri" pitchFamily="34" charset="0"/>
              </a:rPr>
              <a:t>°</a:t>
            </a:r>
            <a:r>
              <a:rPr lang="ru-RU" sz="2400" b="1">
                <a:latin typeface="Calibri" pitchFamily="34" charset="0"/>
              </a:rPr>
              <a:t> </a:t>
            </a:r>
            <a:r>
              <a:rPr lang="en-US" sz="2400" b="1">
                <a:latin typeface="Calibri" pitchFamily="34" charset="0"/>
              </a:rPr>
              <a:t>≤</a:t>
            </a:r>
            <a:r>
              <a:rPr lang="ru-RU" sz="2400" b="1">
                <a:latin typeface="Calibri" pitchFamily="34" charset="0"/>
              </a:rPr>
              <a:t> </a:t>
            </a:r>
            <a:r>
              <a:rPr lang="el-GR" sz="2400" b="1">
                <a:latin typeface="Calibri" pitchFamily="34" charset="0"/>
              </a:rPr>
              <a:t>α </a:t>
            </a:r>
            <a:r>
              <a:rPr lang="en-US" b="1">
                <a:latin typeface="Perpetua" pitchFamily="18" charset="0"/>
              </a:rPr>
              <a:t>≤</a:t>
            </a:r>
            <a:r>
              <a:rPr lang="ru-RU" sz="2400" b="1">
                <a:latin typeface="Calibri" pitchFamily="34" charset="0"/>
              </a:rPr>
              <a:t> 180</a:t>
            </a:r>
            <a:r>
              <a:rPr lang="en-US" sz="2400" b="1">
                <a:latin typeface="Calibri" pitchFamily="34" charset="0"/>
              </a:rPr>
              <a:t>°</a:t>
            </a:r>
            <a:r>
              <a:rPr lang="ru-RU" sz="2400" b="1">
                <a:latin typeface="Calibri" pitchFamily="34" charset="0"/>
              </a:rPr>
              <a:t>,</a:t>
            </a:r>
            <a:r>
              <a:rPr lang="el-GR" sz="2400" b="1">
                <a:latin typeface="Calibri" pitchFamily="34" charset="0"/>
              </a:rPr>
              <a:t> α</a:t>
            </a:r>
            <a:r>
              <a:rPr lang="ru-RU" sz="2400" b="1">
                <a:latin typeface="Calibri" pitchFamily="34" charset="0"/>
              </a:rPr>
              <a:t> </a:t>
            </a:r>
            <a:r>
              <a:rPr lang="el-GR" sz="2400" b="1">
                <a:latin typeface="Calibri" pitchFamily="34" charset="0"/>
              </a:rPr>
              <a:t>≠</a:t>
            </a:r>
            <a:r>
              <a:rPr lang="ru-RU" sz="2400" b="1">
                <a:latin typeface="Calibri" pitchFamily="34" charset="0"/>
              </a:rPr>
              <a:t> 90</a:t>
            </a:r>
            <a:r>
              <a:rPr lang="en-US" sz="2400" b="1">
                <a:latin typeface="Calibri" pitchFamily="34" charset="0"/>
              </a:rPr>
              <a:t>°</a:t>
            </a:r>
            <a:endParaRPr lang="ru-RU" sz="2400" b="1">
              <a:latin typeface="Calibri" pitchFamily="34" charset="0"/>
            </a:endParaRPr>
          </a:p>
        </p:txBody>
      </p:sp>
      <p:pic>
        <p:nvPicPr>
          <p:cNvPr id="80899" name="Picture 15" descr="графи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7850" y="663575"/>
            <a:ext cx="7988300" cy="553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40" name="Text Box 16"/>
          <p:cNvSpPr txBox="1">
            <a:spLocks noChangeArrowheads="1"/>
          </p:cNvSpPr>
          <p:nvPr/>
        </p:nvSpPr>
        <p:spPr bwMode="auto">
          <a:xfrm>
            <a:off x="2195513" y="2097088"/>
            <a:ext cx="1584325" cy="91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ru-RU" sz="2400" b="1">
                <a:solidFill>
                  <a:srgbClr val="0066CC"/>
                </a:solidFill>
                <a:latin typeface="Calibri" pitchFamily="34" charset="0"/>
              </a:rPr>
              <a:t>α - тупой</a:t>
            </a:r>
            <a:r>
              <a:rPr lang="ru-RU" sz="2400">
                <a:solidFill>
                  <a:srgbClr val="0066CC"/>
                </a:solidFill>
                <a:latin typeface="Calibri" pitchFamily="34" charset="0"/>
              </a:rPr>
              <a:t>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400" b="1">
                <a:solidFill>
                  <a:srgbClr val="0066CC"/>
                </a:solidFill>
                <a:latin typeface="Calibri" pitchFamily="34" charset="0"/>
              </a:rPr>
              <a:t>tg α  &lt; 0</a:t>
            </a:r>
            <a:endParaRPr lang="ru-RU" sz="2400" b="1">
              <a:solidFill>
                <a:srgbClr val="0066CC"/>
              </a:solidFill>
              <a:latin typeface="Calibri" pitchFamily="34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400" b="1">
                <a:solidFill>
                  <a:srgbClr val="0066CC"/>
                </a:solidFill>
                <a:latin typeface="Calibri" pitchFamily="34" charset="0"/>
              </a:rPr>
              <a:t>f ´(x₀) &lt; 0</a:t>
            </a:r>
            <a:endParaRPr lang="ru-RU" sz="2400" b="1">
              <a:solidFill>
                <a:srgbClr val="0066CC"/>
              </a:solidFill>
              <a:latin typeface="Calibri" pitchFamily="34" charset="0"/>
            </a:endParaRPr>
          </a:p>
        </p:txBody>
      </p:sp>
      <p:sp>
        <p:nvSpPr>
          <p:cNvPr id="80901" name="Text Box 17"/>
          <p:cNvSpPr txBox="1">
            <a:spLocks noChangeArrowheads="1"/>
          </p:cNvSpPr>
          <p:nvPr/>
        </p:nvSpPr>
        <p:spPr bwMode="auto">
          <a:xfrm>
            <a:off x="6840538" y="1376363"/>
            <a:ext cx="1692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2400">
              <a:latin typeface="Calibri" pitchFamily="34" charset="0"/>
            </a:endParaRPr>
          </a:p>
        </p:txBody>
      </p:sp>
      <p:sp>
        <p:nvSpPr>
          <p:cNvPr id="26643" name="Text Box 19"/>
          <p:cNvSpPr txBox="1">
            <a:spLocks noChangeArrowheads="1"/>
          </p:cNvSpPr>
          <p:nvPr/>
        </p:nvSpPr>
        <p:spPr bwMode="auto">
          <a:xfrm>
            <a:off x="6659563" y="3573463"/>
            <a:ext cx="1944687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ru-RU" sz="2400" b="1">
                <a:solidFill>
                  <a:srgbClr val="FF0000"/>
                </a:solidFill>
                <a:latin typeface="Calibri" pitchFamily="34" charset="0"/>
              </a:rPr>
              <a:t>α</a:t>
            </a:r>
            <a:r>
              <a:rPr lang="en-US" sz="2400" b="1">
                <a:solidFill>
                  <a:srgbClr val="FF0000"/>
                </a:solidFill>
                <a:latin typeface="Calibri" pitchFamily="34" charset="0"/>
              </a:rPr>
              <a:t> – острый</a:t>
            </a:r>
            <a:endParaRPr lang="ru-RU" sz="2400" b="1">
              <a:solidFill>
                <a:srgbClr val="FF0000"/>
              </a:solidFill>
              <a:latin typeface="Calibri" pitchFamily="34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sz="2400" b="1">
                <a:solidFill>
                  <a:srgbClr val="FF0000"/>
                </a:solidFill>
                <a:latin typeface="Calibri" pitchFamily="34" charset="0"/>
              </a:rPr>
              <a:t>tg α &gt;0</a:t>
            </a:r>
            <a:endParaRPr lang="ru-RU" sz="2400" b="1">
              <a:solidFill>
                <a:srgbClr val="FF0000"/>
              </a:solidFill>
              <a:latin typeface="Calibri" pitchFamily="34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400" b="1">
                <a:solidFill>
                  <a:srgbClr val="FF0000"/>
                </a:solidFill>
                <a:latin typeface="Calibri" pitchFamily="34" charset="0"/>
              </a:rPr>
              <a:t>f ´(x</a:t>
            </a:r>
            <a:r>
              <a:rPr lang="en-US" sz="1200" b="1">
                <a:solidFill>
                  <a:srgbClr val="FF0000"/>
                </a:solidFill>
                <a:latin typeface="Calibri" pitchFamily="34" charset="0"/>
              </a:rPr>
              <a:t>1</a:t>
            </a:r>
            <a:r>
              <a:rPr lang="en-US" sz="2400" b="1">
                <a:solidFill>
                  <a:srgbClr val="FF0000"/>
                </a:solidFill>
                <a:latin typeface="Calibri" pitchFamily="34" charset="0"/>
              </a:rPr>
              <a:t>) &gt;0</a:t>
            </a:r>
            <a:endParaRPr lang="ru-RU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6644" name="Text Box 20"/>
          <p:cNvSpPr txBox="1">
            <a:spLocks noChangeArrowheads="1"/>
          </p:cNvSpPr>
          <p:nvPr/>
        </p:nvSpPr>
        <p:spPr bwMode="auto">
          <a:xfrm>
            <a:off x="4859338" y="836613"/>
            <a:ext cx="2303462" cy="143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ru-RU" sz="1600" b="1">
                <a:solidFill>
                  <a:srgbClr val="FFCC00"/>
                </a:solidFill>
                <a:latin typeface="Calibri" pitchFamily="34" charset="0"/>
              </a:rPr>
              <a:t>положение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ru-RU" sz="1600" b="1">
                <a:solidFill>
                  <a:srgbClr val="FFCC00"/>
                </a:solidFill>
                <a:latin typeface="Calibri" pitchFamily="34" charset="0"/>
              </a:rPr>
              <a:t>касательной не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ru-RU" sz="1600" b="1">
                <a:solidFill>
                  <a:srgbClr val="FFCC00"/>
                </a:solidFill>
                <a:latin typeface="Calibri" pitchFamily="34" charset="0"/>
              </a:rPr>
              <a:t>определено</a:t>
            </a:r>
            <a:r>
              <a:rPr lang="en-US" sz="1600">
                <a:solidFill>
                  <a:srgbClr val="FFCC00"/>
                </a:solidFill>
                <a:latin typeface="Calibri" pitchFamily="34" charset="0"/>
              </a:rPr>
              <a:t> </a:t>
            </a:r>
            <a:endParaRPr lang="ru-RU" sz="1600">
              <a:solidFill>
                <a:srgbClr val="FFCC00"/>
              </a:solidFill>
              <a:latin typeface="Calibri" pitchFamily="34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400" b="1">
                <a:solidFill>
                  <a:srgbClr val="FFCC00"/>
                </a:solidFill>
                <a:latin typeface="Calibri" pitchFamily="34" charset="0"/>
              </a:rPr>
              <a:t>tg α </a:t>
            </a:r>
            <a:r>
              <a:rPr lang="ru-RU" sz="2400" b="1">
                <a:solidFill>
                  <a:srgbClr val="FFCC00"/>
                </a:solidFill>
                <a:latin typeface="Calibri" pitchFamily="34" charset="0"/>
              </a:rPr>
              <a:t> не сущ.</a:t>
            </a:r>
            <a:endParaRPr lang="ru-RU" sz="2400">
              <a:solidFill>
                <a:srgbClr val="FFCC00"/>
              </a:solidFill>
              <a:latin typeface="Calibri" pitchFamily="34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400" b="1">
                <a:solidFill>
                  <a:srgbClr val="FFCC00"/>
                </a:solidFill>
                <a:latin typeface="Calibri" pitchFamily="34" charset="0"/>
              </a:rPr>
              <a:t>f ´(x</a:t>
            </a:r>
            <a:r>
              <a:rPr lang="en-US" sz="1200" b="1">
                <a:solidFill>
                  <a:srgbClr val="FFCC00"/>
                </a:solidFill>
                <a:latin typeface="Calibri" pitchFamily="34" charset="0"/>
              </a:rPr>
              <a:t>3</a:t>
            </a:r>
            <a:r>
              <a:rPr lang="en-US" sz="2400" b="1">
                <a:solidFill>
                  <a:srgbClr val="FFCC00"/>
                </a:solidFill>
                <a:latin typeface="Calibri" pitchFamily="34" charset="0"/>
              </a:rPr>
              <a:t>)</a:t>
            </a:r>
            <a:r>
              <a:rPr lang="ru-RU" sz="2400" b="1">
                <a:solidFill>
                  <a:srgbClr val="FFCC00"/>
                </a:solidFill>
                <a:latin typeface="Calibri" pitchFamily="34" charset="0"/>
              </a:rPr>
              <a:t> не сущ.</a:t>
            </a:r>
            <a:r>
              <a:rPr lang="ru-RU" sz="2400" b="1">
                <a:latin typeface="Calibri" pitchFamily="34" charset="0"/>
              </a:rPr>
              <a:t> 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26645" name="Text Box 21"/>
          <p:cNvSpPr txBox="1">
            <a:spLocks noChangeArrowheads="1"/>
          </p:cNvSpPr>
          <p:nvPr/>
        </p:nvSpPr>
        <p:spPr bwMode="auto">
          <a:xfrm>
            <a:off x="1008063" y="4689475"/>
            <a:ext cx="1439862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ru-RU" sz="2400" b="1">
                <a:solidFill>
                  <a:srgbClr val="993300"/>
                </a:solidFill>
                <a:latin typeface="Calibri" pitchFamily="34" charset="0"/>
              </a:rPr>
              <a:t>α</a:t>
            </a:r>
            <a:r>
              <a:rPr lang="en-US" sz="2400" b="1">
                <a:solidFill>
                  <a:srgbClr val="993300"/>
                </a:solidFill>
                <a:latin typeface="Calibri" pitchFamily="34" charset="0"/>
              </a:rPr>
              <a:t> = 0</a:t>
            </a:r>
            <a:r>
              <a:rPr lang="en-US" sz="2400">
                <a:solidFill>
                  <a:srgbClr val="993300"/>
                </a:solidFill>
                <a:latin typeface="Calibri" pitchFamily="34" charset="0"/>
              </a:rPr>
              <a:t>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400" b="1">
                <a:solidFill>
                  <a:srgbClr val="993300"/>
                </a:solidFill>
                <a:latin typeface="Calibri" pitchFamily="34" charset="0"/>
              </a:rPr>
              <a:t>tg α =0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400" b="1">
                <a:solidFill>
                  <a:srgbClr val="993300"/>
                </a:solidFill>
                <a:latin typeface="Calibri" pitchFamily="34" charset="0"/>
              </a:rPr>
              <a:t>f ´(x</a:t>
            </a:r>
            <a:r>
              <a:rPr lang="en-US" sz="1200" b="1">
                <a:solidFill>
                  <a:srgbClr val="993300"/>
                </a:solidFill>
                <a:latin typeface="Calibri" pitchFamily="34" charset="0"/>
              </a:rPr>
              <a:t>2</a:t>
            </a:r>
            <a:r>
              <a:rPr lang="en-US" sz="2400" b="1">
                <a:solidFill>
                  <a:srgbClr val="993300"/>
                </a:solidFill>
                <a:latin typeface="Calibri" pitchFamily="34" charset="0"/>
              </a:rPr>
              <a:t>) = 0</a:t>
            </a:r>
            <a:endParaRPr lang="ru-RU" sz="2400" b="1">
              <a:solidFill>
                <a:srgbClr val="9933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10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3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10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3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1000"/>
                                        <p:tgtEl>
                                          <p:spTgt spid="26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4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1000"/>
                                        <p:tgtEl>
                                          <p:spTgt spid="26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7" grpId="0"/>
      <p:bldP spid="26637" grpId="1"/>
      <p:bldP spid="26640" grpId="0"/>
      <p:bldP spid="26640" grpId="1"/>
      <p:bldP spid="26643" grpId="0"/>
      <p:bldP spid="26643" grpId="1"/>
      <p:bldP spid="26644" grpId="0"/>
      <p:bldP spid="26644" grpId="1"/>
      <p:bldP spid="26645" grpId="0"/>
      <p:bldP spid="2664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74" name="Group 7"/>
          <p:cNvGrpSpPr>
            <a:grpSpLocks/>
          </p:cNvGrpSpPr>
          <p:nvPr/>
        </p:nvGrpSpPr>
        <p:grpSpPr bwMode="auto">
          <a:xfrm>
            <a:off x="1714500" y="928688"/>
            <a:ext cx="5116513" cy="4865687"/>
            <a:chOff x="2409" y="164"/>
            <a:chExt cx="3223" cy="3065"/>
          </a:xfrm>
        </p:grpSpPr>
        <p:grpSp>
          <p:nvGrpSpPr>
            <p:cNvPr id="15393" name="Group 8"/>
            <p:cNvGrpSpPr>
              <a:grpSpLocks/>
            </p:cNvGrpSpPr>
            <p:nvPr/>
          </p:nvGrpSpPr>
          <p:grpSpPr bwMode="auto">
            <a:xfrm>
              <a:off x="2409" y="203"/>
              <a:ext cx="3148" cy="3026"/>
              <a:chOff x="2409" y="203"/>
              <a:chExt cx="3148" cy="3026"/>
            </a:xfrm>
          </p:grpSpPr>
          <p:sp>
            <p:nvSpPr>
              <p:cNvPr id="15396" name="Freeform 9"/>
              <p:cNvSpPr>
                <a:spLocks/>
              </p:cNvSpPr>
              <p:nvPr/>
            </p:nvSpPr>
            <p:spPr bwMode="auto">
              <a:xfrm>
                <a:off x="2426" y="211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397" name="Freeform 10"/>
              <p:cNvSpPr>
                <a:spLocks/>
              </p:cNvSpPr>
              <p:nvPr/>
            </p:nvSpPr>
            <p:spPr bwMode="auto">
              <a:xfrm>
                <a:off x="2409" y="2945"/>
                <a:ext cx="3124" cy="8"/>
              </a:xfrm>
              <a:custGeom>
                <a:avLst/>
                <a:gdLst>
                  <a:gd name="T0" fmla="*/ 0 w 3124"/>
                  <a:gd name="T1" fmla="*/ 0 h 8"/>
                  <a:gd name="T2" fmla="*/ 3124 w 3124"/>
                  <a:gd name="T3" fmla="*/ 8 h 8"/>
                  <a:gd name="T4" fmla="*/ 0 60000 65536"/>
                  <a:gd name="T5" fmla="*/ 0 60000 65536"/>
                  <a:gd name="T6" fmla="*/ 0 w 3124"/>
                  <a:gd name="T7" fmla="*/ 0 h 8"/>
                  <a:gd name="T8" fmla="*/ 3124 w 3124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4" h="8">
                    <a:moveTo>
                      <a:pt x="0" y="0"/>
                    </a:moveTo>
                    <a:lnTo>
                      <a:pt x="3124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398" name="Freeform 11"/>
              <p:cNvSpPr>
                <a:spLocks/>
              </p:cNvSpPr>
              <p:nvPr/>
            </p:nvSpPr>
            <p:spPr bwMode="auto">
              <a:xfrm>
                <a:off x="2677" y="211"/>
                <a:ext cx="8" cy="2994"/>
              </a:xfrm>
              <a:custGeom>
                <a:avLst/>
                <a:gdLst>
                  <a:gd name="T0" fmla="*/ 0 w 8"/>
                  <a:gd name="T1" fmla="*/ 0 h 2994"/>
                  <a:gd name="T2" fmla="*/ 8 w 8"/>
                  <a:gd name="T3" fmla="*/ 2994 h 2994"/>
                  <a:gd name="T4" fmla="*/ 0 60000 65536"/>
                  <a:gd name="T5" fmla="*/ 0 60000 65536"/>
                  <a:gd name="T6" fmla="*/ 0 w 8"/>
                  <a:gd name="T7" fmla="*/ 0 h 2994"/>
                  <a:gd name="T8" fmla="*/ 8 w 8"/>
                  <a:gd name="T9" fmla="*/ 2994 h 299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" h="2994">
                    <a:moveTo>
                      <a:pt x="0" y="0"/>
                    </a:moveTo>
                    <a:lnTo>
                      <a:pt x="8" y="2994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399" name="Line 12"/>
              <p:cNvSpPr>
                <a:spLocks noChangeShapeType="1"/>
              </p:cNvSpPr>
              <p:nvPr/>
            </p:nvSpPr>
            <p:spPr bwMode="auto">
              <a:xfrm>
                <a:off x="2426" y="2704"/>
                <a:ext cx="313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400" name="Freeform 13"/>
              <p:cNvSpPr>
                <a:spLocks/>
              </p:cNvSpPr>
              <p:nvPr/>
            </p:nvSpPr>
            <p:spPr bwMode="auto">
              <a:xfrm>
                <a:off x="2426" y="3203"/>
                <a:ext cx="3124" cy="8"/>
              </a:xfrm>
              <a:custGeom>
                <a:avLst/>
                <a:gdLst>
                  <a:gd name="T0" fmla="*/ 0 w 3124"/>
                  <a:gd name="T1" fmla="*/ 0 h 8"/>
                  <a:gd name="T2" fmla="*/ 3124 w 3124"/>
                  <a:gd name="T3" fmla="*/ 8 h 8"/>
                  <a:gd name="T4" fmla="*/ 0 60000 65536"/>
                  <a:gd name="T5" fmla="*/ 0 60000 65536"/>
                  <a:gd name="T6" fmla="*/ 0 w 3124"/>
                  <a:gd name="T7" fmla="*/ 0 h 8"/>
                  <a:gd name="T8" fmla="*/ 3124 w 3124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4" h="8">
                    <a:moveTo>
                      <a:pt x="0" y="0"/>
                    </a:moveTo>
                    <a:lnTo>
                      <a:pt x="3124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01" name="Freeform 14"/>
              <p:cNvSpPr>
                <a:spLocks/>
              </p:cNvSpPr>
              <p:nvPr/>
            </p:nvSpPr>
            <p:spPr bwMode="auto">
              <a:xfrm>
                <a:off x="2418" y="2450"/>
                <a:ext cx="3131" cy="8"/>
              </a:xfrm>
              <a:custGeom>
                <a:avLst/>
                <a:gdLst>
                  <a:gd name="T0" fmla="*/ 0 w 3131"/>
                  <a:gd name="T1" fmla="*/ 8 h 8"/>
                  <a:gd name="T2" fmla="*/ 3131 w 3131"/>
                  <a:gd name="T3" fmla="*/ 0 h 8"/>
                  <a:gd name="T4" fmla="*/ 0 60000 65536"/>
                  <a:gd name="T5" fmla="*/ 0 60000 65536"/>
                  <a:gd name="T6" fmla="*/ 0 w 3131"/>
                  <a:gd name="T7" fmla="*/ 0 h 8"/>
                  <a:gd name="T8" fmla="*/ 3131 w 3131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1" h="8">
                    <a:moveTo>
                      <a:pt x="0" y="8"/>
                    </a:moveTo>
                    <a:lnTo>
                      <a:pt x="3131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02" name="Freeform 15"/>
              <p:cNvSpPr>
                <a:spLocks/>
              </p:cNvSpPr>
              <p:nvPr/>
            </p:nvSpPr>
            <p:spPr bwMode="auto">
              <a:xfrm>
                <a:off x="2426" y="2205"/>
                <a:ext cx="3131" cy="8"/>
              </a:xfrm>
              <a:custGeom>
                <a:avLst/>
                <a:gdLst>
                  <a:gd name="T0" fmla="*/ 0 w 3131"/>
                  <a:gd name="T1" fmla="*/ 8 h 8"/>
                  <a:gd name="T2" fmla="*/ 3131 w 3131"/>
                  <a:gd name="T3" fmla="*/ 0 h 8"/>
                  <a:gd name="T4" fmla="*/ 0 60000 65536"/>
                  <a:gd name="T5" fmla="*/ 0 60000 65536"/>
                  <a:gd name="T6" fmla="*/ 0 w 3131"/>
                  <a:gd name="T7" fmla="*/ 0 h 8"/>
                  <a:gd name="T8" fmla="*/ 3131 w 3131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1" h="8">
                    <a:moveTo>
                      <a:pt x="0" y="8"/>
                    </a:moveTo>
                    <a:lnTo>
                      <a:pt x="3131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03" name="Freeform 16"/>
              <p:cNvSpPr>
                <a:spLocks/>
              </p:cNvSpPr>
              <p:nvPr/>
            </p:nvSpPr>
            <p:spPr bwMode="auto">
              <a:xfrm>
                <a:off x="2409" y="1955"/>
                <a:ext cx="3132" cy="8"/>
              </a:xfrm>
              <a:custGeom>
                <a:avLst/>
                <a:gdLst>
                  <a:gd name="T0" fmla="*/ 0 w 3132"/>
                  <a:gd name="T1" fmla="*/ 0 h 8"/>
                  <a:gd name="T2" fmla="*/ 3132 w 3132"/>
                  <a:gd name="T3" fmla="*/ 8 h 8"/>
                  <a:gd name="T4" fmla="*/ 0 60000 65536"/>
                  <a:gd name="T5" fmla="*/ 0 60000 65536"/>
                  <a:gd name="T6" fmla="*/ 0 w 3132"/>
                  <a:gd name="T7" fmla="*/ 0 h 8"/>
                  <a:gd name="T8" fmla="*/ 3132 w 3132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2" h="8">
                    <a:moveTo>
                      <a:pt x="0" y="0"/>
                    </a:moveTo>
                    <a:lnTo>
                      <a:pt x="3132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04" name="Freeform 17"/>
              <p:cNvSpPr>
                <a:spLocks/>
              </p:cNvSpPr>
              <p:nvPr/>
            </p:nvSpPr>
            <p:spPr bwMode="auto">
              <a:xfrm>
                <a:off x="2434" y="1444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05" name="Freeform 18"/>
              <p:cNvSpPr>
                <a:spLocks/>
              </p:cNvSpPr>
              <p:nvPr/>
            </p:nvSpPr>
            <p:spPr bwMode="auto">
              <a:xfrm>
                <a:off x="2426" y="1207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06" name="Freeform 19"/>
              <p:cNvSpPr>
                <a:spLocks/>
              </p:cNvSpPr>
              <p:nvPr/>
            </p:nvSpPr>
            <p:spPr bwMode="auto">
              <a:xfrm>
                <a:off x="2426" y="949"/>
                <a:ext cx="3123" cy="8"/>
              </a:xfrm>
              <a:custGeom>
                <a:avLst/>
                <a:gdLst>
                  <a:gd name="T0" fmla="*/ 0 w 3123"/>
                  <a:gd name="T1" fmla="*/ 0 h 8"/>
                  <a:gd name="T2" fmla="*/ 3123 w 3123"/>
                  <a:gd name="T3" fmla="*/ 8 h 8"/>
                  <a:gd name="T4" fmla="*/ 0 60000 65536"/>
                  <a:gd name="T5" fmla="*/ 0 60000 65536"/>
                  <a:gd name="T6" fmla="*/ 0 w 3123"/>
                  <a:gd name="T7" fmla="*/ 0 h 8"/>
                  <a:gd name="T8" fmla="*/ 3123 w 3123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3" h="8">
                    <a:moveTo>
                      <a:pt x="0" y="0"/>
                    </a:moveTo>
                    <a:lnTo>
                      <a:pt x="3123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07" name="Freeform 20"/>
              <p:cNvSpPr>
                <a:spLocks/>
              </p:cNvSpPr>
              <p:nvPr/>
            </p:nvSpPr>
            <p:spPr bwMode="auto">
              <a:xfrm>
                <a:off x="2426" y="708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08" name="Freeform 21"/>
              <p:cNvSpPr>
                <a:spLocks/>
              </p:cNvSpPr>
              <p:nvPr/>
            </p:nvSpPr>
            <p:spPr bwMode="auto">
              <a:xfrm>
                <a:off x="2434" y="446"/>
                <a:ext cx="3115" cy="8"/>
              </a:xfrm>
              <a:custGeom>
                <a:avLst/>
                <a:gdLst>
                  <a:gd name="T0" fmla="*/ 0 w 3115"/>
                  <a:gd name="T1" fmla="*/ 0 h 8"/>
                  <a:gd name="T2" fmla="*/ 3115 w 3115"/>
                  <a:gd name="T3" fmla="*/ 8 h 8"/>
                  <a:gd name="T4" fmla="*/ 0 60000 65536"/>
                  <a:gd name="T5" fmla="*/ 0 60000 65536"/>
                  <a:gd name="T6" fmla="*/ 0 w 3115"/>
                  <a:gd name="T7" fmla="*/ 0 h 8"/>
                  <a:gd name="T8" fmla="*/ 3115 w 311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15" h="8">
                    <a:moveTo>
                      <a:pt x="0" y="0"/>
                    </a:moveTo>
                    <a:lnTo>
                      <a:pt x="3115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09" name="Freeform 22"/>
              <p:cNvSpPr>
                <a:spLocks/>
              </p:cNvSpPr>
              <p:nvPr/>
            </p:nvSpPr>
            <p:spPr bwMode="auto">
              <a:xfrm>
                <a:off x="2426" y="210"/>
                <a:ext cx="3115" cy="8"/>
              </a:xfrm>
              <a:custGeom>
                <a:avLst/>
                <a:gdLst>
                  <a:gd name="T0" fmla="*/ 0 w 3115"/>
                  <a:gd name="T1" fmla="*/ 0 h 8"/>
                  <a:gd name="T2" fmla="*/ 3115 w 3115"/>
                  <a:gd name="T3" fmla="*/ 8 h 8"/>
                  <a:gd name="T4" fmla="*/ 0 60000 65536"/>
                  <a:gd name="T5" fmla="*/ 0 60000 65536"/>
                  <a:gd name="T6" fmla="*/ 0 w 3115"/>
                  <a:gd name="T7" fmla="*/ 0 h 8"/>
                  <a:gd name="T8" fmla="*/ 3115 w 311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15" h="8">
                    <a:moveTo>
                      <a:pt x="0" y="0"/>
                    </a:moveTo>
                    <a:lnTo>
                      <a:pt x="3115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10" name="Freeform 23"/>
              <p:cNvSpPr>
                <a:spLocks/>
              </p:cNvSpPr>
              <p:nvPr/>
            </p:nvSpPr>
            <p:spPr bwMode="auto">
              <a:xfrm>
                <a:off x="2937" y="203"/>
                <a:ext cx="8" cy="3026"/>
              </a:xfrm>
              <a:custGeom>
                <a:avLst/>
                <a:gdLst>
                  <a:gd name="T0" fmla="*/ 8 w 8"/>
                  <a:gd name="T1" fmla="*/ 0 h 3026"/>
                  <a:gd name="T2" fmla="*/ 0 w 8"/>
                  <a:gd name="T3" fmla="*/ 3026 h 3026"/>
                  <a:gd name="T4" fmla="*/ 0 60000 65536"/>
                  <a:gd name="T5" fmla="*/ 0 60000 65536"/>
                  <a:gd name="T6" fmla="*/ 0 w 8"/>
                  <a:gd name="T7" fmla="*/ 0 h 3026"/>
                  <a:gd name="T8" fmla="*/ 8 w 8"/>
                  <a:gd name="T9" fmla="*/ 3026 h 302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" h="3026">
                    <a:moveTo>
                      <a:pt x="8" y="0"/>
                    </a:moveTo>
                    <a:lnTo>
                      <a:pt x="0" y="3026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11" name="Freeform 24"/>
              <p:cNvSpPr>
                <a:spLocks/>
              </p:cNvSpPr>
              <p:nvPr/>
            </p:nvSpPr>
            <p:spPr bwMode="auto">
              <a:xfrm>
                <a:off x="3198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12" name="Freeform 25"/>
              <p:cNvSpPr>
                <a:spLocks/>
              </p:cNvSpPr>
              <p:nvPr/>
            </p:nvSpPr>
            <p:spPr bwMode="auto">
              <a:xfrm>
                <a:off x="3470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13" name="Freeform 26"/>
              <p:cNvSpPr>
                <a:spLocks/>
              </p:cNvSpPr>
              <p:nvPr/>
            </p:nvSpPr>
            <p:spPr bwMode="auto">
              <a:xfrm>
                <a:off x="3707" y="219"/>
                <a:ext cx="9" cy="3010"/>
              </a:xfrm>
              <a:custGeom>
                <a:avLst/>
                <a:gdLst>
                  <a:gd name="T0" fmla="*/ 9 w 9"/>
                  <a:gd name="T1" fmla="*/ 0 h 3010"/>
                  <a:gd name="T2" fmla="*/ 0 w 9"/>
                  <a:gd name="T3" fmla="*/ 3010 h 3010"/>
                  <a:gd name="T4" fmla="*/ 0 60000 65536"/>
                  <a:gd name="T5" fmla="*/ 0 60000 65536"/>
                  <a:gd name="T6" fmla="*/ 0 w 9"/>
                  <a:gd name="T7" fmla="*/ 0 h 3010"/>
                  <a:gd name="T8" fmla="*/ 9 w 9"/>
                  <a:gd name="T9" fmla="*/ 3010 h 30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9" h="3010">
                    <a:moveTo>
                      <a:pt x="9" y="0"/>
                    </a:moveTo>
                    <a:lnTo>
                      <a:pt x="0" y="301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14" name="Freeform 27"/>
              <p:cNvSpPr>
                <a:spLocks/>
              </p:cNvSpPr>
              <p:nvPr/>
            </p:nvSpPr>
            <p:spPr bwMode="auto">
              <a:xfrm>
                <a:off x="4241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15" name="Freeform 28"/>
              <p:cNvSpPr>
                <a:spLocks/>
              </p:cNvSpPr>
              <p:nvPr/>
            </p:nvSpPr>
            <p:spPr bwMode="auto">
              <a:xfrm>
                <a:off x="4494" y="203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16" name="Freeform 29"/>
              <p:cNvSpPr>
                <a:spLocks/>
              </p:cNvSpPr>
              <p:nvPr/>
            </p:nvSpPr>
            <p:spPr bwMode="auto">
              <a:xfrm>
                <a:off x="4762" y="219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17" name="Freeform 30"/>
              <p:cNvSpPr>
                <a:spLocks/>
              </p:cNvSpPr>
              <p:nvPr/>
            </p:nvSpPr>
            <p:spPr bwMode="auto">
              <a:xfrm>
                <a:off x="5012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5418" name="Freeform 31"/>
              <p:cNvSpPr>
                <a:spLocks/>
              </p:cNvSpPr>
              <p:nvPr/>
            </p:nvSpPr>
            <p:spPr bwMode="auto">
              <a:xfrm>
                <a:off x="5284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</p:grpSp>
        <p:sp>
          <p:nvSpPr>
            <p:cNvPr id="15394" name="Text Box 32"/>
            <p:cNvSpPr txBox="1">
              <a:spLocks noChangeArrowheads="1"/>
            </p:cNvSpPr>
            <p:nvPr/>
          </p:nvSpPr>
          <p:spPr bwMode="auto">
            <a:xfrm>
              <a:off x="5420" y="1661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>
                  <a:latin typeface="Cambria" pitchFamily="18" charset="0"/>
                </a:rPr>
                <a:t>х</a:t>
              </a:r>
            </a:p>
          </p:txBody>
        </p:sp>
        <p:sp>
          <p:nvSpPr>
            <p:cNvPr id="15395" name="Text Box 33"/>
            <p:cNvSpPr txBox="1">
              <a:spLocks noChangeArrowheads="1"/>
            </p:cNvSpPr>
            <p:nvPr/>
          </p:nvSpPr>
          <p:spPr bwMode="auto">
            <a:xfrm>
              <a:off x="3742" y="164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>
                  <a:latin typeface="Cambria" pitchFamily="18" charset="0"/>
                </a:rPr>
                <a:t>у</a:t>
              </a:r>
            </a:p>
          </p:txBody>
        </p:sp>
      </p:grpSp>
      <p:cxnSp>
        <p:nvCxnSpPr>
          <p:cNvPr id="30" name="Прямая со стрелкой 29"/>
          <p:cNvCxnSpPr/>
          <p:nvPr/>
        </p:nvCxnSpPr>
        <p:spPr>
          <a:xfrm>
            <a:off x="1643063" y="3357563"/>
            <a:ext cx="5286375" cy="1587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rot="5400000" flipH="1" flipV="1">
            <a:off x="1784350" y="3357563"/>
            <a:ext cx="4859337" cy="1588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32"/>
          <p:cNvSpPr/>
          <p:nvPr/>
        </p:nvSpPr>
        <p:spPr>
          <a:xfrm>
            <a:off x="2143125" y="1714500"/>
            <a:ext cx="3743325" cy="2897188"/>
          </a:xfrm>
          <a:custGeom>
            <a:avLst/>
            <a:gdLst>
              <a:gd name="connsiteX0" fmla="*/ 0 w 3743325"/>
              <a:gd name="connsiteY0" fmla="*/ 2006600 h 2897188"/>
              <a:gd name="connsiteX1" fmla="*/ 828675 w 3743325"/>
              <a:gd name="connsiteY1" fmla="*/ 139700 h 2897188"/>
              <a:gd name="connsiteX2" fmla="*/ 2095500 w 3743325"/>
              <a:gd name="connsiteY2" fmla="*/ 2844800 h 2897188"/>
              <a:gd name="connsiteX3" fmla="*/ 3409950 w 3743325"/>
              <a:gd name="connsiteY3" fmla="*/ 454025 h 2897188"/>
              <a:gd name="connsiteX4" fmla="*/ 3743325 w 3743325"/>
              <a:gd name="connsiteY4" fmla="*/ 282575 h 2897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43325" h="2897188">
                <a:moveTo>
                  <a:pt x="0" y="2006600"/>
                </a:moveTo>
                <a:cubicBezTo>
                  <a:pt x="239712" y="1003300"/>
                  <a:pt x="479425" y="0"/>
                  <a:pt x="828675" y="139700"/>
                </a:cubicBezTo>
                <a:cubicBezTo>
                  <a:pt x="1177925" y="279400"/>
                  <a:pt x="1665288" y="2792413"/>
                  <a:pt x="2095500" y="2844800"/>
                </a:cubicBezTo>
                <a:cubicBezTo>
                  <a:pt x="2525713" y="2897188"/>
                  <a:pt x="3135313" y="881063"/>
                  <a:pt x="3409950" y="454025"/>
                </a:cubicBezTo>
                <a:cubicBezTo>
                  <a:pt x="3684588" y="26988"/>
                  <a:pt x="3713956" y="154781"/>
                  <a:pt x="3743325" y="282575"/>
                </a:cubicBezTo>
              </a:path>
            </a:pathLst>
          </a:cu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>
            <a:off x="1428750" y="1785938"/>
            <a:ext cx="3714750" cy="1587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5400000">
            <a:off x="3321844" y="2607469"/>
            <a:ext cx="3500438" cy="171450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16200000" flipV="1">
            <a:off x="1964531" y="2893219"/>
            <a:ext cx="3357563" cy="1000125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Овал 41"/>
          <p:cNvSpPr/>
          <p:nvPr/>
        </p:nvSpPr>
        <p:spPr>
          <a:xfrm>
            <a:off x="2786063" y="1714500"/>
            <a:ext cx="214312" cy="214313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4714875" y="3786188"/>
            <a:ext cx="214313" cy="214312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3429000" y="3000375"/>
            <a:ext cx="214313" cy="214313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Дуга 44"/>
          <p:cNvSpPr/>
          <p:nvPr/>
        </p:nvSpPr>
        <p:spPr>
          <a:xfrm>
            <a:off x="4929188" y="3000375"/>
            <a:ext cx="714375" cy="642938"/>
          </a:xfrm>
          <a:prstGeom prst="arc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Дуга 45"/>
          <p:cNvSpPr/>
          <p:nvPr/>
        </p:nvSpPr>
        <p:spPr>
          <a:xfrm>
            <a:off x="3143250" y="3000375"/>
            <a:ext cx="714375" cy="642938"/>
          </a:xfrm>
          <a:prstGeom prst="arc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48" name="Object 10"/>
          <p:cNvGraphicFramePr>
            <a:graphicFrameLocks noChangeAspect="1"/>
          </p:cNvGraphicFramePr>
          <p:nvPr/>
        </p:nvGraphicFramePr>
        <p:xfrm>
          <a:off x="4572000" y="2714625"/>
          <a:ext cx="428625" cy="644525"/>
        </p:xfrm>
        <a:graphic>
          <a:graphicData uri="http://schemas.openxmlformats.org/presentationml/2006/ole">
            <p:oleObj spid="_x0000_s15370" name="Формула" r:id="rId3" imgW="152268" imgH="215713" progId="Equation.3">
              <p:embed/>
            </p:oleObj>
          </a:graphicData>
        </a:graphic>
      </p:graphicFrame>
      <p:graphicFrame>
        <p:nvGraphicFramePr>
          <p:cNvPr id="49" name="Object 11"/>
          <p:cNvGraphicFramePr>
            <a:graphicFrameLocks noChangeAspect="1"/>
          </p:cNvGraphicFramePr>
          <p:nvPr/>
        </p:nvGraphicFramePr>
        <p:xfrm>
          <a:off x="2571750" y="3214688"/>
          <a:ext cx="571500" cy="642937"/>
        </p:xfrm>
        <a:graphic>
          <a:graphicData uri="http://schemas.openxmlformats.org/presentationml/2006/ole">
            <p:oleObj spid="_x0000_s15371" name="Формула" r:id="rId4" imgW="164885" imgH="215619" progId="Equation.3">
              <p:embed/>
            </p:oleObj>
          </a:graphicData>
        </a:graphic>
      </p:graphicFrame>
      <p:graphicFrame>
        <p:nvGraphicFramePr>
          <p:cNvPr id="50" name="Object 12"/>
          <p:cNvGraphicFramePr>
            <a:graphicFrameLocks noChangeAspect="1"/>
          </p:cNvGraphicFramePr>
          <p:nvPr/>
        </p:nvGraphicFramePr>
        <p:xfrm>
          <a:off x="3214688" y="3214688"/>
          <a:ext cx="500062" cy="642937"/>
        </p:xfrm>
        <a:graphic>
          <a:graphicData uri="http://schemas.openxmlformats.org/presentationml/2006/ole">
            <p:oleObj spid="_x0000_s15372" name="Формула" r:id="rId5" imgW="165028" imgH="228501" progId="Equation.3">
              <p:embed/>
            </p:oleObj>
          </a:graphicData>
        </a:graphic>
      </p:graphicFrame>
      <p:cxnSp>
        <p:nvCxnSpPr>
          <p:cNvPr id="52" name="Прямая соединительная линия 51"/>
          <p:cNvCxnSpPr/>
          <p:nvPr/>
        </p:nvCxnSpPr>
        <p:spPr>
          <a:xfrm rot="16200000" flipH="1">
            <a:off x="2214563" y="2643188"/>
            <a:ext cx="1428750" cy="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 rot="16200000" flipH="1">
            <a:off x="4536281" y="3536157"/>
            <a:ext cx="500063" cy="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 rot="5400000">
            <a:off x="3428206" y="3285332"/>
            <a:ext cx="142875" cy="1588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214313" y="214313"/>
            <a:ext cx="420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el-GR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ru-RU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&lt; 90°, то </a:t>
            </a:r>
            <a:r>
              <a:rPr lang="en-US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&gt; 0.</a:t>
            </a:r>
            <a:endParaRPr lang="ru-RU" sz="3200" b="1" i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Прямоугольник 59"/>
          <p:cNvSpPr>
            <a:spLocks noChangeArrowheads="1"/>
          </p:cNvSpPr>
          <p:nvPr/>
        </p:nvSpPr>
        <p:spPr bwMode="auto">
          <a:xfrm>
            <a:off x="4714875" y="214313"/>
            <a:ext cx="420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el-GR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ru-RU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ru-RU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90°, то </a:t>
            </a:r>
            <a:r>
              <a:rPr lang="en-US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&lt; 0.</a:t>
            </a:r>
            <a:endParaRPr lang="ru-RU" sz="3200" b="1" i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Прямоугольник 60"/>
          <p:cNvSpPr>
            <a:spLocks noChangeArrowheads="1"/>
          </p:cNvSpPr>
          <p:nvPr/>
        </p:nvSpPr>
        <p:spPr bwMode="auto">
          <a:xfrm>
            <a:off x="85725" y="6000750"/>
            <a:ext cx="90582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el-GR" sz="28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ru-RU" sz="28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28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0°, то </a:t>
            </a:r>
            <a:r>
              <a:rPr lang="en-US" sz="28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8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= 0. </a:t>
            </a:r>
            <a:r>
              <a:rPr lang="ru-RU" sz="28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Касательная параллельна оси ОХ.</a:t>
            </a:r>
          </a:p>
        </p:txBody>
      </p:sp>
      <p:sp>
        <p:nvSpPr>
          <p:cNvPr id="15392" name="TextBox 61"/>
          <p:cNvSpPr txBox="1">
            <a:spLocks noChangeArrowheads="1"/>
          </p:cNvSpPr>
          <p:nvPr/>
        </p:nvSpPr>
        <p:spPr bwMode="auto">
          <a:xfrm>
            <a:off x="4214813" y="3357563"/>
            <a:ext cx="312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mbria" pitchFamily="18" charset="0"/>
              </a:rPr>
              <a:t>0</a:t>
            </a:r>
          </a:p>
        </p:txBody>
      </p:sp>
      <p:graphicFrame>
        <p:nvGraphicFramePr>
          <p:cNvPr id="15365" name="Object 13"/>
          <p:cNvGraphicFramePr>
            <a:graphicFrameLocks noChangeAspect="1"/>
          </p:cNvGraphicFramePr>
          <p:nvPr/>
        </p:nvGraphicFramePr>
        <p:xfrm>
          <a:off x="6286500" y="1071563"/>
          <a:ext cx="2016125" cy="700087"/>
        </p:xfrm>
        <a:graphic>
          <a:graphicData uri="http://schemas.openxmlformats.org/presentationml/2006/ole">
            <p:oleObj spid="_x0000_s15373" name="Формула" r:id="rId6" imgW="13374720" imgH="4646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9" grpId="0"/>
      <p:bldP spid="60" grpId="0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613" t="62222" r="41935"/>
          <a:stretch>
            <a:fillRect/>
          </a:stretch>
        </p:blipFill>
        <p:spPr bwMode="auto">
          <a:xfrm>
            <a:off x="6019800" y="230778"/>
            <a:ext cx="2283759" cy="21314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30000" r="43548" b="35556"/>
          <a:stretch>
            <a:fillRect/>
          </a:stretch>
        </p:blipFill>
        <p:spPr bwMode="auto">
          <a:xfrm>
            <a:off x="3048000" y="2895600"/>
            <a:ext cx="2667000" cy="2362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3226" r="45161" b="68889"/>
          <a:stretch>
            <a:fillRect/>
          </a:stretch>
        </p:blipFill>
        <p:spPr bwMode="auto">
          <a:xfrm>
            <a:off x="533400" y="228600"/>
            <a:ext cx="2438400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2948" name="TextBox 35"/>
          <p:cNvSpPr txBox="1">
            <a:spLocks noChangeArrowheads="1"/>
          </p:cNvSpPr>
          <p:nvPr/>
        </p:nvSpPr>
        <p:spPr bwMode="auto">
          <a:xfrm>
            <a:off x="5638800" y="2362200"/>
            <a:ext cx="3276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latin typeface="Times New Roman" pitchFamily="18" charset="0"/>
                <a:cs typeface="Times New Roman" pitchFamily="18" charset="0"/>
              </a:rPr>
              <a:t>k =tga = f'(x ) &lt; 0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49" name="TextBox 36"/>
          <p:cNvSpPr txBox="1">
            <a:spLocks noChangeArrowheads="1"/>
          </p:cNvSpPr>
          <p:nvPr/>
        </p:nvSpPr>
        <p:spPr bwMode="auto">
          <a:xfrm>
            <a:off x="2743200" y="5334000"/>
            <a:ext cx="3276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latin typeface="Times New Roman" pitchFamily="18" charset="0"/>
                <a:cs typeface="Times New Roman" pitchFamily="18" charset="0"/>
              </a:rPr>
              <a:t>k =tga = f'(x ) = 0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50" name="TextBox 37"/>
          <p:cNvSpPr txBox="1">
            <a:spLocks noChangeArrowheads="1"/>
          </p:cNvSpPr>
          <p:nvPr/>
        </p:nvSpPr>
        <p:spPr bwMode="auto">
          <a:xfrm>
            <a:off x="228600" y="2362200"/>
            <a:ext cx="3276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i="1">
                <a:latin typeface="Times New Roman" pitchFamily="18" charset="0"/>
                <a:cs typeface="Times New Roman" pitchFamily="18" charset="0"/>
              </a:rPr>
              <a:t>k =tga = f'(x ) &gt; 0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51" name="Прямоугольник 38"/>
          <p:cNvSpPr>
            <a:spLocks noChangeArrowheads="1"/>
          </p:cNvSpPr>
          <p:nvPr/>
        </p:nvSpPr>
        <p:spPr bwMode="auto">
          <a:xfrm>
            <a:off x="0" y="5934075"/>
            <a:ext cx="8991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Если угол наклона прямой, то тангенс не существует, а значит, производная не существует.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8" name="Group 7"/>
          <p:cNvGrpSpPr>
            <a:grpSpLocks/>
          </p:cNvGrpSpPr>
          <p:nvPr/>
        </p:nvGrpSpPr>
        <p:grpSpPr bwMode="auto">
          <a:xfrm>
            <a:off x="1643063" y="928688"/>
            <a:ext cx="5116512" cy="4865687"/>
            <a:chOff x="2409" y="164"/>
            <a:chExt cx="3223" cy="3065"/>
          </a:xfrm>
        </p:grpSpPr>
        <p:grpSp>
          <p:nvGrpSpPr>
            <p:cNvPr id="1079" name="Group 8"/>
            <p:cNvGrpSpPr>
              <a:grpSpLocks/>
            </p:cNvGrpSpPr>
            <p:nvPr/>
          </p:nvGrpSpPr>
          <p:grpSpPr bwMode="auto">
            <a:xfrm>
              <a:off x="2409" y="203"/>
              <a:ext cx="3148" cy="3026"/>
              <a:chOff x="2409" y="203"/>
              <a:chExt cx="3148" cy="3026"/>
            </a:xfrm>
          </p:grpSpPr>
          <p:sp>
            <p:nvSpPr>
              <p:cNvPr id="1082" name="Freeform 9"/>
              <p:cNvSpPr>
                <a:spLocks/>
              </p:cNvSpPr>
              <p:nvPr/>
            </p:nvSpPr>
            <p:spPr bwMode="auto">
              <a:xfrm>
                <a:off x="2426" y="211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83" name="Freeform 10"/>
              <p:cNvSpPr>
                <a:spLocks/>
              </p:cNvSpPr>
              <p:nvPr/>
            </p:nvSpPr>
            <p:spPr bwMode="auto">
              <a:xfrm>
                <a:off x="2409" y="2945"/>
                <a:ext cx="3124" cy="8"/>
              </a:xfrm>
              <a:custGeom>
                <a:avLst/>
                <a:gdLst>
                  <a:gd name="T0" fmla="*/ 0 w 3124"/>
                  <a:gd name="T1" fmla="*/ 0 h 8"/>
                  <a:gd name="T2" fmla="*/ 3124 w 3124"/>
                  <a:gd name="T3" fmla="*/ 8 h 8"/>
                  <a:gd name="T4" fmla="*/ 0 60000 65536"/>
                  <a:gd name="T5" fmla="*/ 0 60000 65536"/>
                  <a:gd name="T6" fmla="*/ 0 w 3124"/>
                  <a:gd name="T7" fmla="*/ 0 h 8"/>
                  <a:gd name="T8" fmla="*/ 3124 w 3124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4" h="8">
                    <a:moveTo>
                      <a:pt x="0" y="0"/>
                    </a:moveTo>
                    <a:lnTo>
                      <a:pt x="3124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84" name="Freeform 11"/>
              <p:cNvSpPr>
                <a:spLocks/>
              </p:cNvSpPr>
              <p:nvPr/>
            </p:nvSpPr>
            <p:spPr bwMode="auto">
              <a:xfrm>
                <a:off x="2677" y="211"/>
                <a:ext cx="8" cy="2994"/>
              </a:xfrm>
              <a:custGeom>
                <a:avLst/>
                <a:gdLst>
                  <a:gd name="T0" fmla="*/ 0 w 8"/>
                  <a:gd name="T1" fmla="*/ 0 h 2994"/>
                  <a:gd name="T2" fmla="*/ 8 w 8"/>
                  <a:gd name="T3" fmla="*/ 2994 h 2994"/>
                  <a:gd name="T4" fmla="*/ 0 60000 65536"/>
                  <a:gd name="T5" fmla="*/ 0 60000 65536"/>
                  <a:gd name="T6" fmla="*/ 0 w 8"/>
                  <a:gd name="T7" fmla="*/ 0 h 2994"/>
                  <a:gd name="T8" fmla="*/ 8 w 8"/>
                  <a:gd name="T9" fmla="*/ 2994 h 299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" h="2994">
                    <a:moveTo>
                      <a:pt x="0" y="0"/>
                    </a:moveTo>
                    <a:lnTo>
                      <a:pt x="8" y="2994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85" name="Line 12"/>
              <p:cNvSpPr>
                <a:spLocks noChangeShapeType="1"/>
              </p:cNvSpPr>
              <p:nvPr/>
            </p:nvSpPr>
            <p:spPr bwMode="auto">
              <a:xfrm>
                <a:off x="2426" y="2704"/>
                <a:ext cx="313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86" name="Freeform 13"/>
              <p:cNvSpPr>
                <a:spLocks/>
              </p:cNvSpPr>
              <p:nvPr/>
            </p:nvSpPr>
            <p:spPr bwMode="auto">
              <a:xfrm>
                <a:off x="2426" y="3203"/>
                <a:ext cx="3124" cy="8"/>
              </a:xfrm>
              <a:custGeom>
                <a:avLst/>
                <a:gdLst>
                  <a:gd name="T0" fmla="*/ 0 w 3124"/>
                  <a:gd name="T1" fmla="*/ 0 h 8"/>
                  <a:gd name="T2" fmla="*/ 3124 w 3124"/>
                  <a:gd name="T3" fmla="*/ 8 h 8"/>
                  <a:gd name="T4" fmla="*/ 0 60000 65536"/>
                  <a:gd name="T5" fmla="*/ 0 60000 65536"/>
                  <a:gd name="T6" fmla="*/ 0 w 3124"/>
                  <a:gd name="T7" fmla="*/ 0 h 8"/>
                  <a:gd name="T8" fmla="*/ 3124 w 3124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4" h="8">
                    <a:moveTo>
                      <a:pt x="0" y="0"/>
                    </a:moveTo>
                    <a:lnTo>
                      <a:pt x="3124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87" name="Freeform 14"/>
              <p:cNvSpPr>
                <a:spLocks/>
              </p:cNvSpPr>
              <p:nvPr/>
            </p:nvSpPr>
            <p:spPr bwMode="auto">
              <a:xfrm>
                <a:off x="2418" y="2450"/>
                <a:ext cx="3131" cy="8"/>
              </a:xfrm>
              <a:custGeom>
                <a:avLst/>
                <a:gdLst>
                  <a:gd name="T0" fmla="*/ 0 w 3131"/>
                  <a:gd name="T1" fmla="*/ 8 h 8"/>
                  <a:gd name="T2" fmla="*/ 3131 w 3131"/>
                  <a:gd name="T3" fmla="*/ 0 h 8"/>
                  <a:gd name="T4" fmla="*/ 0 60000 65536"/>
                  <a:gd name="T5" fmla="*/ 0 60000 65536"/>
                  <a:gd name="T6" fmla="*/ 0 w 3131"/>
                  <a:gd name="T7" fmla="*/ 0 h 8"/>
                  <a:gd name="T8" fmla="*/ 3131 w 3131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1" h="8">
                    <a:moveTo>
                      <a:pt x="0" y="8"/>
                    </a:moveTo>
                    <a:lnTo>
                      <a:pt x="3131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88" name="Freeform 15"/>
              <p:cNvSpPr>
                <a:spLocks/>
              </p:cNvSpPr>
              <p:nvPr/>
            </p:nvSpPr>
            <p:spPr bwMode="auto">
              <a:xfrm>
                <a:off x="2426" y="2205"/>
                <a:ext cx="3131" cy="8"/>
              </a:xfrm>
              <a:custGeom>
                <a:avLst/>
                <a:gdLst>
                  <a:gd name="T0" fmla="*/ 0 w 3131"/>
                  <a:gd name="T1" fmla="*/ 8 h 8"/>
                  <a:gd name="T2" fmla="*/ 3131 w 3131"/>
                  <a:gd name="T3" fmla="*/ 0 h 8"/>
                  <a:gd name="T4" fmla="*/ 0 60000 65536"/>
                  <a:gd name="T5" fmla="*/ 0 60000 65536"/>
                  <a:gd name="T6" fmla="*/ 0 w 3131"/>
                  <a:gd name="T7" fmla="*/ 0 h 8"/>
                  <a:gd name="T8" fmla="*/ 3131 w 3131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1" h="8">
                    <a:moveTo>
                      <a:pt x="0" y="8"/>
                    </a:moveTo>
                    <a:lnTo>
                      <a:pt x="3131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89" name="Freeform 16"/>
              <p:cNvSpPr>
                <a:spLocks/>
              </p:cNvSpPr>
              <p:nvPr/>
            </p:nvSpPr>
            <p:spPr bwMode="auto">
              <a:xfrm>
                <a:off x="2409" y="1955"/>
                <a:ext cx="3132" cy="8"/>
              </a:xfrm>
              <a:custGeom>
                <a:avLst/>
                <a:gdLst>
                  <a:gd name="T0" fmla="*/ 0 w 3132"/>
                  <a:gd name="T1" fmla="*/ 0 h 8"/>
                  <a:gd name="T2" fmla="*/ 3132 w 3132"/>
                  <a:gd name="T3" fmla="*/ 8 h 8"/>
                  <a:gd name="T4" fmla="*/ 0 60000 65536"/>
                  <a:gd name="T5" fmla="*/ 0 60000 65536"/>
                  <a:gd name="T6" fmla="*/ 0 w 3132"/>
                  <a:gd name="T7" fmla="*/ 0 h 8"/>
                  <a:gd name="T8" fmla="*/ 3132 w 3132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2" h="8">
                    <a:moveTo>
                      <a:pt x="0" y="0"/>
                    </a:moveTo>
                    <a:lnTo>
                      <a:pt x="3132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0" name="Freeform 17"/>
              <p:cNvSpPr>
                <a:spLocks/>
              </p:cNvSpPr>
              <p:nvPr/>
            </p:nvSpPr>
            <p:spPr bwMode="auto">
              <a:xfrm>
                <a:off x="2434" y="1444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1" name="Freeform 18"/>
              <p:cNvSpPr>
                <a:spLocks/>
              </p:cNvSpPr>
              <p:nvPr/>
            </p:nvSpPr>
            <p:spPr bwMode="auto">
              <a:xfrm>
                <a:off x="2426" y="1207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2" name="Freeform 19"/>
              <p:cNvSpPr>
                <a:spLocks/>
              </p:cNvSpPr>
              <p:nvPr/>
            </p:nvSpPr>
            <p:spPr bwMode="auto">
              <a:xfrm>
                <a:off x="2426" y="949"/>
                <a:ext cx="3123" cy="8"/>
              </a:xfrm>
              <a:custGeom>
                <a:avLst/>
                <a:gdLst>
                  <a:gd name="T0" fmla="*/ 0 w 3123"/>
                  <a:gd name="T1" fmla="*/ 0 h 8"/>
                  <a:gd name="T2" fmla="*/ 3123 w 3123"/>
                  <a:gd name="T3" fmla="*/ 8 h 8"/>
                  <a:gd name="T4" fmla="*/ 0 60000 65536"/>
                  <a:gd name="T5" fmla="*/ 0 60000 65536"/>
                  <a:gd name="T6" fmla="*/ 0 w 3123"/>
                  <a:gd name="T7" fmla="*/ 0 h 8"/>
                  <a:gd name="T8" fmla="*/ 3123 w 3123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3" h="8">
                    <a:moveTo>
                      <a:pt x="0" y="0"/>
                    </a:moveTo>
                    <a:lnTo>
                      <a:pt x="3123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3" name="Freeform 20"/>
              <p:cNvSpPr>
                <a:spLocks/>
              </p:cNvSpPr>
              <p:nvPr/>
            </p:nvSpPr>
            <p:spPr bwMode="auto">
              <a:xfrm>
                <a:off x="2426" y="708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4" name="Freeform 21"/>
              <p:cNvSpPr>
                <a:spLocks/>
              </p:cNvSpPr>
              <p:nvPr/>
            </p:nvSpPr>
            <p:spPr bwMode="auto">
              <a:xfrm>
                <a:off x="2434" y="446"/>
                <a:ext cx="3115" cy="8"/>
              </a:xfrm>
              <a:custGeom>
                <a:avLst/>
                <a:gdLst>
                  <a:gd name="T0" fmla="*/ 0 w 3115"/>
                  <a:gd name="T1" fmla="*/ 0 h 8"/>
                  <a:gd name="T2" fmla="*/ 3115 w 3115"/>
                  <a:gd name="T3" fmla="*/ 8 h 8"/>
                  <a:gd name="T4" fmla="*/ 0 60000 65536"/>
                  <a:gd name="T5" fmla="*/ 0 60000 65536"/>
                  <a:gd name="T6" fmla="*/ 0 w 3115"/>
                  <a:gd name="T7" fmla="*/ 0 h 8"/>
                  <a:gd name="T8" fmla="*/ 3115 w 311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15" h="8">
                    <a:moveTo>
                      <a:pt x="0" y="0"/>
                    </a:moveTo>
                    <a:lnTo>
                      <a:pt x="3115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5" name="Freeform 22"/>
              <p:cNvSpPr>
                <a:spLocks/>
              </p:cNvSpPr>
              <p:nvPr/>
            </p:nvSpPr>
            <p:spPr bwMode="auto">
              <a:xfrm>
                <a:off x="2426" y="210"/>
                <a:ext cx="3115" cy="8"/>
              </a:xfrm>
              <a:custGeom>
                <a:avLst/>
                <a:gdLst>
                  <a:gd name="T0" fmla="*/ 0 w 3115"/>
                  <a:gd name="T1" fmla="*/ 0 h 8"/>
                  <a:gd name="T2" fmla="*/ 3115 w 3115"/>
                  <a:gd name="T3" fmla="*/ 8 h 8"/>
                  <a:gd name="T4" fmla="*/ 0 60000 65536"/>
                  <a:gd name="T5" fmla="*/ 0 60000 65536"/>
                  <a:gd name="T6" fmla="*/ 0 w 3115"/>
                  <a:gd name="T7" fmla="*/ 0 h 8"/>
                  <a:gd name="T8" fmla="*/ 3115 w 311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15" h="8">
                    <a:moveTo>
                      <a:pt x="0" y="0"/>
                    </a:moveTo>
                    <a:lnTo>
                      <a:pt x="3115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6" name="Freeform 23"/>
              <p:cNvSpPr>
                <a:spLocks/>
              </p:cNvSpPr>
              <p:nvPr/>
            </p:nvSpPr>
            <p:spPr bwMode="auto">
              <a:xfrm>
                <a:off x="2937" y="203"/>
                <a:ext cx="8" cy="3026"/>
              </a:xfrm>
              <a:custGeom>
                <a:avLst/>
                <a:gdLst>
                  <a:gd name="T0" fmla="*/ 8 w 8"/>
                  <a:gd name="T1" fmla="*/ 0 h 3026"/>
                  <a:gd name="T2" fmla="*/ 0 w 8"/>
                  <a:gd name="T3" fmla="*/ 3026 h 3026"/>
                  <a:gd name="T4" fmla="*/ 0 60000 65536"/>
                  <a:gd name="T5" fmla="*/ 0 60000 65536"/>
                  <a:gd name="T6" fmla="*/ 0 w 8"/>
                  <a:gd name="T7" fmla="*/ 0 h 3026"/>
                  <a:gd name="T8" fmla="*/ 8 w 8"/>
                  <a:gd name="T9" fmla="*/ 3026 h 302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" h="3026">
                    <a:moveTo>
                      <a:pt x="8" y="0"/>
                    </a:moveTo>
                    <a:lnTo>
                      <a:pt x="0" y="3026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7" name="Freeform 24"/>
              <p:cNvSpPr>
                <a:spLocks/>
              </p:cNvSpPr>
              <p:nvPr/>
            </p:nvSpPr>
            <p:spPr bwMode="auto">
              <a:xfrm>
                <a:off x="3198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8" name="Freeform 25"/>
              <p:cNvSpPr>
                <a:spLocks/>
              </p:cNvSpPr>
              <p:nvPr/>
            </p:nvSpPr>
            <p:spPr bwMode="auto">
              <a:xfrm>
                <a:off x="3470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099" name="Freeform 26"/>
              <p:cNvSpPr>
                <a:spLocks/>
              </p:cNvSpPr>
              <p:nvPr/>
            </p:nvSpPr>
            <p:spPr bwMode="auto">
              <a:xfrm>
                <a:off x="3707" y="219"/>
                <a:ext cx="9" cy="3010"/>
              </a:xfrm>
              <a:custGeom>
                <a:avLst/>
                <a:gdLst>
                  <a:gd name="T0" fmla="*/ 9 w 9"/>
                  <a:gd name="T1" fmla="*/ 0 h 3010"/>
                  <a:gd name="T2" fmla="*/ 0 w 9"/>
                  <a:gd name="T3" fmla="*/ 3010 h 3010"/>
                  <a:gd name="T4" fmla="*/ 0 60000 65536"/>
                  <a:gd name="T5" fmla="*/ 0 60000 65536"/>
                  <a:gd name="T6" fmla="*/ 0 w 9"/>
                  <a:gd name="T7" fmla="*/ 0 h 3010"/>
                  <a:gd name="T8" fmla="*/ 9 w 9"/>
                  <a:gd name="T9" fmla="*/ 3010 h 30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9" h="3010">
                    <a:moveTo>
                      <a:pt x="9" y="0"/>
                    </a:moveTo>
                    <a:lnTo>
                      <a:pt x="0" y="301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100" name="Freeform 27"/>
              <p:cNvSpPr>
                <a:spLocks/>
              </p:cNvSpPr>
              <p:nvPr/>
            </p:nvSpPr>
            <p:spPr bwMode="auto">
              <a:xfrm>
                <a:off x="4241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101" name="Freeform 28"/>
              <p:cNvSpPr>
                <a:spLocks/>
              </p:cNvSpPr>
              <p:nvPr/>
            </p:nvSpPr>
            <p:spPr bwMode="auto">
              <a:xfrm>
                <a:off x="4494" y="203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102" name="Freeform 29"/>
              <p:cNvSpPr>
                <a:spLocks/>
              </p:cNvSpPr>
              <p:nvPr/>
            </p:nvSpPr>
            <p:spPr bwMode="auto">
              <a:xfrm>
                <a:off x="4762" y="219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103" name="Freeform 30"/>
              <p:cNvSpPr>
                <a:spLocks/>
              </p:cNvSpPr>
              <p:nvPr/>
            </p:nvSpPr>
            <p:spPr bwMode="auto">
              <a:xfrm>
                <a:off x="5012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104" name="Freeform 31"/>
              <p:cNvSpPr>
                <a:spLocks/>
              </p:cNvSpPr>
              <p:nvPr/>
            </p:nvSpPr>
            <p:spPr bwMode="auto">
              <a:xfrm>
                <a:off x="5284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</p:grpSp>
        <p:sp>
          <p:nvSpPr>
            <p:cNvPr id="1080" name="Text Box 32"/>
            <p:cNvSpPr txBox="1">
              <a:spLocks noChangeArrowheads="1"/>
            </p:cNvSpPr>
            <p:nvPr/>
          </p:nvSpPr>
          <p:spPr bwMode="auto">
            <a:xfrm>
              <a:off x="5420" y="1661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>
                  <a:latin typeface="Cambria" pitchFamily="18" charset="0"/>
                </a:rPr>
                <a:t>х</a:t>
              </a:r>
            </a:p>
          </p:txBody>
        </p:sp>
        <p:sp>
          <p:nvSpPr>
            <p:cNvPr id="1081" name="Text Box 33"/>
            <p:cNvSpPr txBox="1">
              <a:spLocks noChangeArrowheads="1"/>
            </p:cNvSpPr>
            <p:nvPr/>
          </p:nvSpPr>
          <p:spPr bwMode="auto">
            <a:xfrm>
              <a:off x="3742" y="164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>
                  <a:latin typeface="Cambria" pitchFamily="18" charset="0"/>
                </a:rPr>
                <a:t>у</a:t>
              </a:r>
            </a:p>
          </p:txBody>
        </p:sp>
      </p:grpSp>
      <p:cxnSp>
        <p:nvCxnSpPr>
          <p:cNvPr id="32" name="Прямая со стрелкой 31"/>
          <p:cNvCxnSpPr/>
          <p:nvPr/>
        </p:nvCxnSpPr>
        <p:spPr>
          <a:xfrm>
            <a:off x="1643063" y="3357563"/>
            <a:ext cx="5286375" cy="1587"/>
          </a:xfrm>
          <a:prstGeom prst="straightConnector1">
            <a:avLst/>
          </a:prstGeom>
          <a:ln w="38100">
            <a:solidFill>
              <a:schemeClr val="bg2">
                <a:lumMod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rot="5400000" flipH="1" flipV="1">
            <a:off x="1820069" y="3393281"/>
            <a:ext cx="4787900" cy="1588"/>
          </a:xfrm>
          <a:prstGeom prst="straightConnector1">
            <a:avLst/>
          </a:prstGeom>
          <a:ln w="38100">
            <a:solidFill>
              <a:schemeClr val="bg2">
                <a:lumMod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1" name="TextBox 34"/>
          <p:cNvSpPr txBox="1">
            <a:spLocks noChangeArrowheads="1"/>
          </p:cNvSpPr>
          <p:nvPr/>
        </p:nvSpPr>
        <p:spPr bwMode="auto">
          <a:xfrm>
            <a:off x="4214813" y="2786063"/>
            <a:ext cx="428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Perpetua" pitchFamily="18" charset="0"/>
              </a:rPr>
              <a:t>1</a:t>
            </a:r>
            <a:endParaRPr lang="ru-RU">
              <a:latin typeface="Cambria" pitchFamily="18" charset="0"/>
            </a:endParaRPr>
          </a:p>
        </p:txBody>
      </p:sp>
      <p:sp>
        <p:nvSpPr>
          <p:cNvPr id="1052" name="TextBox 35"/>
          <p:cNvSpPr txBox="1">
            <a:spLocks noChangeArrowheads="1"/>
          </p:cNvSpPr>
          <p:nvPr/>
        </p:nvSpPr>
        <p:spPr bwMode="auto">
          <a:xfrm>
            <a:off x="4214813" y="3357563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Perpetua" pitchFamily="18" charset="0"/>
              </a:rPr>
              <a:t>0</a:t>
            </a:r>
            <a:endParaRPr lang="ru-RU">
              <a:latin typeface="Cambria" pitchFamily="18" charset="0"/>
            </a:endParaRPr>
          </a:p>
        </p:txBody>
      </p:sp>
      <p:sp>
        <p:nvSpPr>
          <p:cNvPr id="1053" name="Прямоугольник 36"/>
          <p:cNvSpPr>
            <a:spLocks noChangeArrowheads="1"/>
          </p:cNvSpPr>
          <p:nvPr/>
        </p:nvSpPr>
        <p:spPr bwMode="auto">
          <a:xfrm>
            <a:off x="4500563" y="3000375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Perpetua" pitchFamily="18" charset="0"/>
              </a:rPr>
              <a:t>1</a:t>
            </a:r>
            <a:endParaRPr lang="ru-RU">
              <a:latin typeface="Cambria" pitchFamily="18" charset="0"/>
            </a:endParaRPr>
          </a:p>
        </p:txBody>
      </p:sp>
      <p:sp>
        <p:nvSpPr>
          <p:cNvPr id="38" name="Дуга 37"/>
          <p:cNvSpPr/>
          <p:nvPr/>
        </p:nvSpPr>
        <p:spPr>
          <a:xfrm rot="11628146">
            <a:off x="3587750" y="460375"/>
            <a:ext cx="4298950" cy="3651250"/>
          </a:xfrm>
          <a:prstGeom prst="arc">
            <a:avLst>
              <a:gd name="adj1" fmla="val 16200000"/>
              <a:gd name="adj2" fmla="val 282137"/>
            </a:avLst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 rot="16200000" flipH="1">
            <a:off x="1857375" y="2000251"/>
            <a:ext cx="3857625" cy="2000250"/>
          </a:xfrm>
          <a:prstGeom prst="line">
            <a:avLst/>
          </a:prstGeom>
          <a:ln w="571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Овал 41"/>
          <p:cNvSpPr/>
          <p:nvPr/>
        </p:nvSpPr>
        <p:spPr>
          <a:xfrm>
            <a:off x="3643313" y="2857500"/>
            <a:ext cx="214312" cy="214313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4143375" y="3714750"/>
            <a:ext cx="142875" cy="117475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3286125" y="2071688"/>
            <a:ext cx="142875" cy="117475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6" name="Прямая соединительная линия 45"/>
          <p:cNvCxnSpPr/>
          <p:nvPr/>
        </p:nvCxnSpPr>
        <p:spPr>
          <a:xfrm rot="5400000">
            <a:off x="2534444" y="2945606"/>
            <a:ext cx="1625600" cy="2063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>
            <a:endCxn id="43" idx="2"/>
          </p:cNvCxnSpPr>
          <p:nvPr/>
        </p:nvCxnSpPr>
        <p:spPr>
          <a:xfrm flipV="1">
            <a:off x="3357563" y="3773488"/>
            <a:ext cx="785812" cy="1270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>
            <a:spLocks noChangeArrowheads="1"/>
          </p:cNvSpPr>
          <p:nvPr/>
        </p:nvSpPr>
        <p:spPr bwMode="auto">
          <a:xfrm>
            <a:off x="2857500" y="2786063"/>
            <a:ext cx="338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Times New Roman" pitchFamily="18" charset="0"/>
                <a:cs typeface="Times New Roman" pitchFamily="18" charset="0"/>
              </a:rPr>
              <a:t>4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Левая фигурная скобка 52"/>
          <p:cNvSpPr/>
          <p:nvPr/>
        </p:nvSpPr>
        <p:spPr>
          <a:xfrm>
            <a:off x="3071813" y="2143125"/>
            <a:ext cx="214312" cy="1643063"/>
          </a:xfrm>
          <a:prstGeom prst="leftBrac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Левая фигурная скобка 53"/>
          <p:cNvSpPr/>
          <p:nvPr/>
        </p:nvSpPr>
        <p:spPr>
          <a:xfrm rot="16200000">
            <a:off x="3679031" y="3679032"/>
            <a:ext cx="214313" cy="571500"/>
          </a:xfrm>
          <a:prstGeom prst="leftBrac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3643313" y="4143375"/>
            <a:ext cx="338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Times New Roman" pitchFamily="18" charset="0"/>
                <a:cs typeface="Times New Roman" pitchFamily="18" charset="0"/>
              </a:rPr>
              <a:t>2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Дуга 58"/>
          <p:cNvSpPr/>
          <p:nvPr/>
        </p:nvSpPr>
        <p:spPr>
          <a:xfrm rot="14748305">
            <a:off x="3998119" y="3505994"/>
            <a:ext cx="428625" cy="500063"/>
          </a:xfrm>
          <a:prstGeom prst="arc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0" name="Дуга 59"/>
          <p:cNvSpPr/>
          <p:nvPr/>
        </p:nvSpPr>
        <p:spPr>
          <a:xfrm rot="14746082">
            <a:off x="3817144" y="3048794"/>
            <a:ext cx="428625" cy="500063"/>
          </a:xfrm>
          <a:prstGeom prst="arc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61" name="Object 18"/>
          <p:cNvGraphicFramePr>
            <a:graphicFrameLocks noChangeAspect="1"/>
          </p:cNvGraphicFramePr>
          <p:nvPr/>
        </p:nvGraphicFramePr>
        <p:xfrm>
          <a:off x="3429000" y="3071813"/>
          <a:ext cx="357188" cy="282575"/>
        </p:xfrm>
        <a:graphic>
          <a:graphicData uri="http://schemas.openxmlformats.org/presentationml/2006/ole">
            <p:oleObj spid="_x0000_s1042" name="Формула" r:id="rId3" imgW="152334" imgH="139639" progId="Equation.3">
              <p:embed/>
            </p:oleObj>
          </a:graphicData>
        </a:graphic>
      </p:graphicFrame>
      <p:graphicFrame>
        <p:nvGraphicFramePr>
          <p:cNvPr id="1029" name="Object 19"/>
          <p:cNvGraphicFramePr>
            <a:graphicFrameLocks noChangeAspect="1"/>
          </p:cNvGraphicFramePr>
          <p:nvPr/>
        </p:nvGraphicFramePr>
        <p:xfrm>
          <a:off x="3643313" y="3500438"/>
          <a:ext cx="357187" cy="282575"/>
        </p:xfrm>
        <a:graphic>
          <a:graphicData uri="http://schemas.openxmlformats.org/presentationml/2006/ole">
            <p:oleObj spid="_x0000_s1043" name="Формула" r:id="rId4" imgW="152334" imgH="139639" progId="Equation.3">
              <p:embed/>
            </p:oleObj>
          </a:graphicData>
        </a:graphic>
      </p:graphicFrame>
      <p:sp>
        <p:nvSpPr>
          <p:cNvPr id="1067" name="TextBox 55"/>
          <p:cNvSpPr txBox="1">
            <a:spLocks noChangeArrowheads="1"/>
          </p:cNvSpPr>
          <p:nvPr/>
        </p:nvSpPr>
        <p:spPr bwMode="auto">
          <a:xfrm>
            <a:off x="214313" y="214313"/>
            <a:ext cx="27146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 i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Задание №1.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429250" y="357188"/>
            <a:ext cx="3429000" cy="2832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рисунке изображён график функции </a:t>
            </a:r>
            <a:r>
              <a:rPr lang="en-US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= f(x)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касательная  к этому графику, проведённая в точке с абсциссой -1. Найдите значение производной функции </a:t>
            </a:r>
            <a:r>
              <a:rPr lang="en-US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f(x)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точке </a:t>
            </a:r>
            <a:r>
              <a:rPr lang="ru-RU" sz="20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₀ = -1.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i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Блок-схема: процесс 64">
            <a:hlinkClick r:id="rId5" action="ppaction://hlinksldjump"/>
          </p:cNvPr>
          <p:cNvSpPr/>
          <p:nvPr/>
        </p:nvSpPr>
        <p:spPr>
          <a:xfrm>
            <a:off x="6858000" y="5357813"/>
            <a:ext cx="2071688" cy="428625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подсказка</a:t>
            </a:r>
          </a:p>
        </p:txBody>
      </p:sp>
      <p:graphicFrame>
        <p:nvGraphicFramePr>
          <p:cNvPr id="1032" name="Object 20"/>
          <p:cNvGraphicFramePr>
            <a:graphicFrameLocks noChangeAspect="1"/>
          </p:cNvGraphicFramePr>
          <p:nvPr/>
        </p:nvGraphicFramePr>
        <p:xfrm>
          <a:off x="487363" y="5857875"/>
          <a:ext cx="2454275" cy="693738"/>
        </p:xfrm>
        <a:graphic>
          <a:graphicData uri="http://schemas.openxmlformats.org/presentationml/2006/ole">
            <p:oleObj spid="_x0000_s1044" name="Формула" r:id="rId6" imgW="18611640" imgH="5229000" progId="Equation.3">
              <p:embed/>
            </p:oleObj>
          </a:graphicData>
        </a:graphic>
      </p:graphicFrame>
      <p:graphicFrame>
        <p:nvGraphicFramePr>
          <p:cNvPr id="1033" name="Object 21"/>
          <p:cNvGraphicFramePr>
            <a:graphicFrameLocks noChangeAspect="1"/>
          </p:cNvGraphicFramePr>
          <p:nvPr/>
        </p:nvGraphicFramePr>
        <p:xfrm>
          <a:off x="3786188" y="5643563"/>
          <a:ext cx="1609725" cy="1071562"/>
        </p:xfrm>
        <a:graphic>
          <a:graphicData uri="http://schemas.openxmlformats.org/presentationml/2006/ole">
            <p:oleObj spid="_x0000_s1045" name="Формула" r:id="rId7" imgW="12210840" imgH="9011880" progId="Equation.3">
              <p:embed/>
            </p:oleObj>
          </a:graphicData>
        </a:graphic>
      </p:graphicFrame>
      <p:graphicFrame>
        <p:nvGraphicFramePr>
          <p:cNvPr id="1034" name="Object 22"/>
          <p:cNvGraphicFramePr>
            <a:graphicFrameLocks noChangeAspect="1"/>
          </p:cNvGraphicFramePr>
          <p:nvPr/>
        </p:nvGraphicFramePr>
        <p:xfrm>
          <a:off x="6072188" y="5857875"/>
          <a:ext cx="2222500" cy="693738"/>
        </p:xfrm>
        <a:graphic>
          <a:graphicData uri="http://schemas.openxmlformats.org/presentationml/2006/ole">
            <p:oleObj spid="_x0000_s1046" name="Формула" r:id="rId8" imgW="16866000" imgH="5229000" progId="Equation.3">
              <p:embed/>
            </p:oleObj>
          </a:graphicData>
        </a:graphic>
      </p:graphicFrame>
      <p:sp>
        <p:nvSpPr>
          <p:cNvPr id="64" name="Овал 63"/>
          <p:cNvSpPr/>
          <p:nvPr/>
        </p:nvSpPr>
        <p:spPr>
          <a:xfrm>
            <a:off x="2857500" y="1285875"/>
            <a:ext cx="214313" cy="2143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4429125" y="4429125"/>
            <a:ext cx="214313" cy="2143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8" name="Прямая соединительная линия 67"/>
          <p:cNvCxnSpPr/>
          <p:nvPr/>
        </p:nvCxnSpPr>
        <p:spPr>
          <a:xfrm rot="16200000" flipH="1">
            <a:off x="1357313" y="3000375"/>
            <a:ext cx="314325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2928938" y="4537075"/>
            <a:ext cx="1643062" cy="34925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Дуга 74"/>
          <p:cNvSpPr/>
          <p:nvPr/>
        </p:nvSpPr>
        <p:spPr>
          <a:xfrm rot="14748305">
            <a:off x="4360862" y="4059238"/>
            <a:ext cx="576263" cy="693738"/>
          </a:xfrm>
          <a:prstGeom prst="arc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" name="Левая фигурная скобка 62"/>
          <p:cNvSpPr/>
          <p:nvPr/>
        </p:nvSpPr>
        <p:spPr>
          <a:xfrm>
            <a:off x="2500313" y="1428750"/>
            <a:ext cx="298450" cy="3143250"/>
          </a:xfrm>
          <a:prstGeom prst="leftBrac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7" name="Левая фигурная скобка 66"/>
          <p:cNvSpPr/>
          <p:nvPr/>
        </p:nvSpPr>
        <p:spPr>
          <a:xfrm rot="16200000">
            <a:off x="3679032" y="4036218"/>
            <a:ext cx="285750" cy="1643063"/>
          </a:xfrm>
          <a:prstGeom prst="leftBrac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9" name="TextBox 68"/>
          <p:cNvSpPr txBox="1">
            <a:spLocks noChangeArrowheads="1"/>
          </p:cNvSpPr>
          <p:nvPr/>
        </p:nvSpPr>
        <p:spPr bwMode="auto">
          <a:xfrm>
            <a:off x="3643313" y="5072063"/>
            <a:ext cx="3381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70" name="TextBox 69"/>
          <p:cNvSpPr txBox="1">
            <a:spLocks noChangeArrowheads="1"/>
          </p:cNvSpPr>
          <p:nvPr/>
        </p:nvSpPr>
        <p:spPr bwMode="auto">
          <a:xfrm>
            <a:off x="2000250" y="2786063"/>
            <a:ext cx="338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  <p:graphicFrame>
        <p:nvGraphicFramePr>
          <p:cNvPr id="1035" name="Object 23"/>
          <p:cNvGraphicFramePr>
            <a:graphicFrameLocks noChangeAspect="1"/>
          </p:cNvGraphicFramePr>
          <p:nvPr/>
        </p:nvGraphicFramePr>
        <p:xfrm>
          <a:off x="5429250" y="3714750"/>
          <a:ext cx="3603625" cy="615950"/>
        </p:xfrm>
        <a:graphic>
          <a:graphicData uri="http://schemas.openxmlformats.org/presentationml/2006/ole">
            <p:oleObj spid="_x0000_s1047" name="Формула" r:id="rId9" imgW="27340200" imgH="4646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500"/>
                            </p:stCondLst>
                            <p:childTnLst>
                              <p:par>
                                <p:cTn id="1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52" grpId="0"/>
      <p:bldP spid="53" grpId="0" animBg="1"/>
      <p:bldP spid="54" grpId="0" animBg="1"/>
      <p:bldP spid="55" grpId="0"/>
      <p:bldP spid="59" grpId="0" animBg="1"/>
      <p:bldP spid="60" grpId="0" animBg="1"/>
      <p:bldP spid="62" grpId="0"/>
      <p:bldP spid="64" grpId="0" animBg="1"/>
      <p:bldP spid="66" grpId="0" animBg="1"/>
      <p:bldP spid="75" grpId="1" animBg="1"/>
      <p:bldP spid="63" grpId="0" animBg="1"/>
      <p:bldP spid="67" grpId="0" animBg="1"/>
      <p:bldP spid="6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7" name="Picture 4"/>
          <p:cNvPicPr>
            <a:picLocks noChangeAspect="1" noChangeArrowheads="1"/>
          </p:cNvPicPr>
          <p:nvPr/>
        </p:nvPicPr>
        <p:blipFill>
          <a:blip r:embed="rId2"/>
          <a:srcRect b="4388"/>
          <a:stretch>
            <a:fillRect/>
          </a:stretch>
        </p:blipFill>
        <p:spPr bwMode="auto">
          <a:xfrm>
            <a:off x="642938" y="785813"/>
            <a:ext cx="61722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18" name="Прямоугольник 3"/>
          <p:cNvSpPr>
            <a:spLocks noChangeArrowheads="1"/>
          </p:cNvSpPr>
          <p:nvPr/>
        </p:nvSpPr>
        <p:spPr bwMode="auto">
          <a:xfrm>
            <a:off x="214313" y="142875"/>
            <a:ext cx="26892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 i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Задание №2</a:t>
            </a:r>
            <a:r>
              <a:rPr lang="ru-RU" sz="2800" b="1" i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V="1">
            <a:off x="1285875" y="1714500"/>
            <a:ext cx="4071938" cy="314325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4143375" y="2571750"/>
            <a:ext cx="142875" cy="142875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0" name="Прямая соединительная линия 9"/>
          <p:cNvCxnSpPr>
            <a:stCxn id="8" idx="4"/>
          </p:cNvCxnSpPr>
          <p:nvPr/>
        </p:nvCxnSpPr>
        <p:spPr>
          <a:xfrm rot="5400000">
            <a:off x="3248819" y="3679031"/>
            <a:ext cx="1930400" cy="1588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571625" y="4643438"/>
            <a:ext cx="2643188" cy="1587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615922" y="5618178"/>
          <a:ext cx="6453192" cy="656592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928694"/>
                <a:gridCol w="785818"/>
                <a:gridCol w="705435"/>
                <a:gridCol w="806649"/>
                <a:gridCol w="806649"/>
                <a:gridCol w="806649"/>
                <a:gridCol w="806649"/>
                <a:gridCol w="806649"/>
              </a:tblGrid>
              <a:tr h="656592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8</a:t>
                      </a:r>
                      <a:endParaRPr lang="ru-RU" sz="36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36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0070C0"/>
                          </a:solidFill>
                        </a:rPr>
                        <a:t>,</a:t>
                      </a:r>
                      <a:endParaRPr lang="ru-RU" sz="36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0070C0"/>
                          </a:solidFill>
                        </a:rPr>
                        <a:t>7</a:t>
                      </a:r>
                      <a:endParaRPr lang="ru-RU" sz="36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0070C0"/>
                          </a:solidFill>
                        </a:rPr>
                        <a:t>5</a:t>
                      </a:r>
                      <a:endParaRPr lang="ru-RU" sz="36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000750" y="4572000"/>
            <a:ext cx="25527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Ответ:</a:t>
            </a:r>
          </a:p>
        </p:txBody>
      </p:sp>
      <p:sp>
        <p:nvSpPr>
          <p:cNvPr id="11" name="Правая фигурная скобка 10"/>
          <p:cNvSpPr/>
          <p:nvPr/>
        </p:nvSpPr>
        <p:spPr>
          <a:xfrm>
            <a:off x="4286250" y="2643188"/>
            <a:ext cx="357188" cy="2000250"/>
          </a:xfrm>
          <a:prstGeom prst="rightBrac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Левая фигурная скобка 12"/>
          <p:cNvSpPr/>
          <p:nvPr/>
        </p:nvSpPr>
        <p:spPr>
          <a:xfrm rot="16200000">
            <a:off x="2750344" y="3679032"/>
            <a:ext cx="357187" cy="2571750"/>
          </a:xfrm>
          <a:prstGeom prst="leftBrac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786313" y="3429000"/>
            <a:ext cx="338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Times New Roman" pitchFamily="18" charset="0"/>
                <a:cs typeface="Times New Roman" pitchFamily="18" charset="0"/>
              </a:rPr>
              <a:t>6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3000375" y="5072063"/>
            <a:ext cx="338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Times New Roman" pitchFamily="18" charset="0"/>
                <a:cs typeface="Times New Roman" pitchFamily="18" charset="0"/>
              </a:rPr>
              <a:t>8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1428750" y="4572000"/>
            <a:ext cx="214313" cy="2143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/>
      <p:bldP spid="11" grpId="0" animBg="1"/>
      <p:bldP spid="13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1214438"/>
            <a:ext cx="6781800" cy="432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2" name="Прямоугольник 2"/>
          <p:cNvSpPr>
            <a:spLocks noChangeArrowheads="1"/>
          </p:cNvSpPr>
          <p:nvPr/>
        </p:nvSpPr>
        <p:spPr bwMode="auto">
          <a:xfrm>
            <a:off x="357188" y="357188"/>
            <a:ext cx="27146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 i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Задание №3.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5400000">
            <a:off x="3857625" y="3786188"/>
            <a:ext cx="1858963" cy="1587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786313" y="4714875"/>
            <a:ext cx="642937" cy="1588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642910" y="5643578"/>
          <a:ext cx="6453192" cy="656592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928694"/>
                <a:gridCol w="785818"/>
                <a:gridCol w="705435"/>
                <a:gridCol w="806649"/>
                <a:gridCol w="806649"/>
                <a:gridCol w="806649"/>
                <a:gridCol w="806649"/>
                <a:gridCol w="806649"/>
              </a:tblGrid>
              <a:tr h="656592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36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36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36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000750" y="4572000"/>
            <a:ext cx="25527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Ответ:</a:t>
            </a:r>
          </a:p>
        </p:txBody>
      </p:sp>
      <p:sp>
        <p:nvSpPr>
          <p:cNvPr id="8" name="Овал 7"/>
          <p:cNvSpPr/>
          <p:nvPr/>
        </p:nvSpPr>
        <p:spPr>
          <a:xfrm>
            <a:off x="5357813" y="4572000"/>
            <a:ext cx="214312" cy="2143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4714875" y="2714625"/>
            <a:ext cx="214313" cy="2143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TextBox 8"/>
          <p:cNvSpPr txBox="1">
            <a:spLocks noChangeArrowheads="1"/>
          </p:cNvSpPr>
          <p:nvPr/>
        </p:nvSpPr>
        <p:spPr bwMode="auto">
          <a:xfrm>
            <a:off x="428625" y="357188"/>
            <a:ext cx="5357813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вычисления углового коэффициента касательной, где </a:t>
            </a:r>
            <a:r>
              <a:rPr lang="en-US" sz="32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 = tg</a:t>
            </a:r>
            <a:r>
              <a:rPr lang="el-GR" sz="32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ru-RU" sz="32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достаточно найти </a:t>
            </a:r>
            <a:r>
              <a:rPr lang="ru-RU" sz="32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отрезок касательной с концами в вершинах клеток</a:t>
            </a:r>
            <a:r>
              <a:rPr lang="ru-RU" sz="32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и, считая его гипотенузой прямоугольного треугольника, найти отношение катетов.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428625" y="5857875"/>
            <a:ext cx="1214438" cy="6429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405" name="Group 7"/>
          <p:cNvGrpSpPr>
            <a:grpSpLocks/>
          </p:cNvGrpSpPr>
          <p:nvPr/>
        </p:nvGrpSpPr>
        <p:grpSpPr bwMode="auto">
          <a:xfrm>
            <a:off x="1643063" y="214313"/>
            <a:ext cx="6286500" cy="2786062"/>
            <a:chOff x="2409" y="164"/>
            <a:chExt cx="3223" cy="3065"/>
          </a:xfrm>
        </p:grpSpPr>
        <p:grpSp>
          <p:nvGrpSpPr>
            <p:cNvPr id="16468" name="Group 8"/>
            <p:cNvGrpSpPr>
              <a:grpSpLocks/>
            </p:cNvGrpSpPr>
            <p:nvPr/>
          </p:nvGrpSpPr>
          <p:grpSpPr bwMode="auto">
            <a:xfrm>
              <a:off x="2409" y="203"/>
              <a:ext cx="3148" cy="3026"/>
              <a:chOff x="2409" y="203"/>
              <a:chExt cx="3148" cy="3026"/>
            </a:xfrm>
          </p:grpSpPr>
          <p:sp>
            <p:nvSpPr>
              <p:cNvPr id="16471" name="Freeform 9"/>
              <p:cNvSpPr>
                <a:spLocks/>
              </p:cNvSpPr>
              <p:nvPr/>
            </p:nvSpPr>
            <p:spPr bwMode="auto">
              <a:xfrm>
                <a:off x="2426" y="211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72" name="Freeform 10"/>
              <p:cNvSpPr>
                <a:spLocks/>
              </p:cNvSpPr>
              <p:nvPr/>
            </p:nvSpPr>
            <p:spPr bwMode="auto">
              <a:xfrm>
                <a:off x="2409" y="2945"/>
                <a:ext cx="3124" cy="8"/>
              </a:xfrm>
              <a:custGeom>
                <a:avLst/>
                <a:gdLst>
                  <a:gd name="T0" fmla="*/ 0 w 3124"/>
                  <a:gd name="T1" fmla="*/ 0 h 8"/>
                  <a:gd name="T2" fmla="*/ 3124 w 3124"/>
                  <a:gd name="T3" fmla="*/ 8 h 8"/>
                  <a:gd name="T4" fmla="*/ 0 60000 65536"/>
                  <a:gd name="T5" fmla="*/ 0 60000 65536"/>
                  <a:gd name="T6" fmla="*/ 0 w 3124"/>
                  <a:gd name="T7" fmla="*/ 0 h 8"/>
                  <a:gd name="T8" fmla="*/ 3124 w 3124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4" h="8">
                    <a:moveTo>
                      <a:pt x="0" y="0"/>
                    </a:moveTo>
                    <a:lnTo>
                      <a:pt x="3124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73" name="Freeform 11"/>
              <p:cNvSpPr>
                <a:spLocks/>
              </p:cNvSpPr>
              <p:nvPr/>
            </p:nvSpPr>
            <p:spPr bwMode="auto">
              <a:xfrm>
                <a:off x="2677" y="211"/>
                <a:ext cx="8" cy="2994"/>
              </a:xfrm>
              <a:custGeom>
                <a:avLst/>
                <a:gdLst>
                  <a:gd name="T0" fmla="*/ 0 w 8"/>
                  <a:gd name="T1" fmla="*/ 0 h 2994"/>
                  <a:gd name="T2" fmla="*/ 8 w 8"/>
                  <a:gd name="T3" fmla="*/ 2994 h 2994"/>
                  <a:gd name="T4" fmla="*/ 0 60000 65536"/>
                  <a:gd name="T5" fmla="*/ 0 60000 65536"/>
                  <a:gd name="T6" fmla="*/ 0 w 8"/>
                  <a:gd name="T7" fmla="*/ 0 h 2994"/>
                  <a:gd name="T8" fmla="*/ 8 w 8"/>
                  <a:gd name="T9" fmla="*/ 2994 h 299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" h="2994">
                    <a:moveTo>
                      <a:pt x="0" y="0"/>
                    </a:moveTo>
                    <a:lnTo>
                      <a:pt x="8" y="2994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74" name="Line 12"/>
              <p:cNvSpPr>
                <a:spLocks noChangeShapeType="1"/>
              </p:cNvSpPr>
              <p:nvPr/>
            </p:nvSpPr>
            <p:spPr bwMode="auto">
              <a:xfrm>
                <a:off x="2426" y="2704"/>
                <a:ext cx="313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75" name="Freeform 13"/>
              <p:cNvSpPr>
                <a:spLocks/>
              </p:cNvSpPr>
              <p:nvPr/>
            </p:nvSpPr>
            <p:spPr bwMode="auto">
              <a:xfrm>
                <a:off x="2426" y="3203"/>
                <a:ext cx="3124" cy="8"/>
              </a:xfrm>
              <a:custGeom>
                <a:avLst/>
                <a:gdLst>
                  <a:gd name="T0" fmla="*/ 0 w 3124"/>
                  <a:gd name="T1" fmla="*/ 0 h 8"/>
                  <a:gd name="T2" fmla="*/ 3124 w 3124"/>
                  <a:gd name="T3" fmla="*/ 8 h 8"/>
                  <a:gd name="T4" fmla="*/ 0 60000 65536"/>
                  <a:gd name="T5" fmla="*/ 0 60000 65536"/>
                  <a:gd name="T6" fmla="*/ 0 w 3124"/>
                  <a:gd name="T7" fmla="*/ 0 h 8"/>
                  <a:gd name="T8" fmla="*/ 3124 w 3124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4" h="8">
                    <a:moveTo>
                      <a:pt x="0" y="0"/>
                    </a:moveTo>
                    <a:lnTo>
                      <a:pt x="3124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76" name="Freeform 14"/>
              <p:cNvSpPr>
                <a:spLocks/>
              </p:cNvSpPr>
              <p:nvPr/>
            </p:nvSpPr>
            <p:spPr bwMode="auto">
              <a:xfrm>
                <a:off x="2418" y="2450"/>
                <a:ext cx="3131" cy="8"/>
              </a:xfrm>
              <a:custGeom>
                <a:avLst/>
                <a:gdLst>
                  <a:gd name="T0" fmla="*/ 0 w 3131"/>
                  <a:gd name="T1" fmla="*/ 8 h 8"/>
                  <a:gd name="T2" fmla="*/ 3131 w 3131"/>
                  <a:gd name="T3" fmla="*/ 0 h 8"/>
                  <a:gd name="T4" fmla="*/ 0 60000 65536"/>
                  <a:gd name="T5" fmla="*/ 0 60000 65536"/>
                  <a:gd name="T6" fmla="*/ 0 w 3131"/>
                  <a:gd name="T7" fmla="*/ 0 h 8"/>
                  <a:gd name="T8" fmla="*/ 3131 w 3131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1" h="8">
                    <a:moveTo>
                      <a:pt x="0" y="8"/>
                    </a:moveTo>
                    <a:lnTo>
                      <a:pt x="3131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77" name="Freeform 15"/>
              <p:cNvSpPr>
                <a:spLocks/>
              </p:cNvSpPr>
              <p:nvPr/>
            </p:nvSpPr>
            <p:spPr bwMode="auto">
              <a:xfrm>
                <a:off x="2426" y="2205"/>
                <a:ext cx="3131" cy="8"/>
              </a:xfrm>
              <a:custGeom>
                <a:avLst/>
                <a:gdLst>
                  <a:gd name="T0" fmla="*/ 0 w 3131"/>
                  <a:gd name="T1" fmla="*/ 8 h 8"/>
                  <a:gd name="T2" fmla="*/ 3131 w 3131"/>
                  <a:gd name="T3" fmla="*/ 0 h 8"/>
                  <a:gd name="T4" fmla="*/ 0 60000 65536"/>
                  <a:gd name="T5" fmla="*/ 0 60000 65536"/>
                  <a:gd name="T6" fmla="*/ 0 w 3131"/>
                  <a:gd name="T7" fmla="*/ 0 h 8"/>
                  <a:gd name="T8" fmla="*/ 3131 w 3131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1" h="8">
                    <a:moveTo>
                      <a:pt x="0" y="8"/>
                    </a:moveTo>
                    <a:lnTo>
                      <a:pt x="3131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78" name="Freeform 16"/>
              <p:cNvSpPr>
                <a:spLocks/>
              </p:cNvSpPr>
              <p:nvPr/>
            </p:nvSpPr>
            <p:spPr bwMode="auto">
              <a:xfrm>
                <a:off x="2409" y="1955"/>
                <a:ext cx="3132" cy="8"/>
              </a:xfrm>
              <a:custGeom>
                <a:avLst/>
                <a:gdLst>
                  <a:gd name="T0" fmla="*/ 0 w 3132"/>
                  <a:gd name="T1" fmla="*/ 0 h 8"/>
                  <a:gd name="T2" fmla="*/ 3132 w 3132"/>
                  <a:gd name="T3" fmla="*/ 8 h 8"/>
                  <a:gd name="T4" fmla="*/ 0 60000 65536"/>
                  <a:gd name="T5" fmla="*/ 0 60000 65536"/>
                  <a:gd name="T6" fmla="*/ 0 w 3132"/>
                  <a:gd name="T7" fmla="*/ 0 h 8"/>
                  <a:gd name="T8" fmla="*/ 3132 w 3132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2" h="8">
                    <a:moveTo>
                      <a:pt x="0" y="0"/>
                    </a:moveTo>
                    <a:lnTo>
                      <a:pt x="3132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79" name="Freeform 17"/>
              <p:cNvSpPr>
                <a:spLocks/>
              </p:cNvSpPr>
              <p:nvPr/>
            </p:nvSpPr>
            <p:spPr bwMode="auto">
              <a:xfrm>
                <a:off x="2434" y="1444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80" name="Freeform 18"/>
              <p:cNvSpPr>
                <a:spLocks/>
              </p:cNvSpPr>
              <p:nvPr/>
            </p:nvSpPr>
            <p:spPr bwMode="auto">
              <a:xfrm>
                <a:off x="2426" y="1207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81" name="Freeform 19"/>
              <p:cNvSpPr>
                <a:spLocks/>
              </p:cNvSpPr>
              <p:nvPr/>
            </p:nvSpPr>
            <p:spPr bwMode="auto">
              <a:xfrm>
                <a:off x="2426" y="949"/>
                <a:ext cx="3123" cy="8"/>
              </a:xfrm>
              <a:custGeom>
                <a:avLst/>
                <a:gdLst>
                  <a:gd name="T0" fmla="*/ 0 w 3123"/>
                  <a:gd name="T1" fmla="*/ 0 h 8"/>
                  <a:gd name="T2" fmla="*/ 3123 w 3123"/>
                  <a:gd name="T3" fmla="*/ 8 h 8"/>
                  <a:gd name="T4" fmla="*/ 0 60000 65536"/>
                  <a:gd name="T5" fmla="*/ 0 60000 65536"/>
                  <a:gd name="T6" fmla="*/ 0 w 3123"/>
                  <a:gd name="T7" fmla="*/ 0 h 8"/>
                  <a:gd name="T8" fmla="*/ 3123 w 3123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3" h="8">
                    <a:moveTo>
                      <a:pt x="0" y="0"/>
                    </a:moveTo>
                    <a:lnTo>
                      <a:pt x="3123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82" name="Freeform 20"/>
              <p:cNvSpPr>
                <a:spLocks/>
              </p:cNvSpPr>
              <p:nvPr/>
            </p:nvSpPr>
            <p:spPr bwMode="auto">
              <a:xfrm>
                <a:off x="2426" y="708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83" name="Freeform 21"/>
              <p:cNvSpPr>
                <a:spLocks/>
              </p:cNvSpPr>
              <p:nvPr/>
            </p:nvSpPr>
            <p:spPr bwMode="auto">
              <a:xfrm>
                <a:off x="2434" y="446"/>
                <a:ext cx="3115" cy="8"/>
              </a:xfrm>
              <a:custGeom>
                <a:avLst/>
                <a:gdLst>
                  <a:gd name="T0" fmla="*/ 0 w 3115"/>
                  <a:gd name="T1" fmla="*/ 0 h 8"/>
                  <a:gd name="T2" fmla="*/ 3115 w 3115"/>
                  <a:gd name="T3" fmla="*/ 8 h 8"/>
                  <a:gd name="T4" fmla="*/ 0 60000 65536"/>
                  <a:gd name="T5" fmla="*/ 0 60000 65536"/>
                  <a:gd name="T6" fmla="*/ 0 w 3115"/>
                  <a:gd name="T7" fmla="*/ 0 h 8"/>
                  <a:gd name="T8" fmla="*/ 3115 w 311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15" h="8">
                    <a:moveTo>
                      <a:pt x="0" y="0"/>
                    </a:moveTo>
                    <a:lnTo>
                      <a:pt x="3115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84" name="Freeform 22"/>
              <p:cNvSpPr>
                <a:spLocks/>
              </p:cNvSpPr>
              <p:nvPr/>
            </p:nvSpPr>
            <p:spPr bwMode="auto">
              <a:xfrm>
                <a:off x="2426" y="210"/>
                <a:ext cx="3115" cy="8"/>
              </a:xfrm>
              <a:custGeom>
                <a:avLst/>
                <a:gdLst>
                  <a:gd name="T0" fmla="*/ 0 w 3115"/>
                  <a:gd name="T1" fmla="*/ 0 h 8"/>
                  <a:gd name="T2" fmla="*/ 3115 w 3115"/>
                  <a:gd name="T3" fmla="*/ 8 h 8"/>
                  <a:gd name="T4" fmla="*/ 0 60000 65536"/>
                  <a:gd name="T5" fmla="*/ 0 60000 65536"/>
                  <a:gd name="T6" fmla="*/ 0 w 3115"/>
                  <a:gd name="T7" fmla="*/ 0 h 8"/>
                  <a:gd name="T8" fmla="*/ 3115 w 311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15" h="8">
                    <a:moveTo>
                      <a:pt x="0" y="0"/>
                    </a:moveTo>
                    <a:lnTo>
                      <a:pt x="3115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85" name="Freeform 23"/>
              <p:cNvSpPr>
                <a:spLocks/>
              </p:cNvSpPr>
              <p:nvPr/>
            </p:nvSpPr>
            <p:spPr bwMode="auto">
              <a:xfrm>
                <a:off x="2937" y="203"/>
                <a:ext cx="8" cy="3026"/>
              </a:xfrm>
              <a:custGeom>
                <a:avLst/>
                <a:gdLst>
                  <a:gd name="T0" fmla="*/ 8 w 8"/>
                  <a:gd name="T1" fmla="*/ 0 h 3026"/>
                  <a:gd name="T2" fmla="*/ 0 w 8"/>
                  <a:gd name="T3" fmla="*/ 3026 h 3026"/>
                  <a:gd name="T4" fmla="*/ 0 60000 65536"/>
                  <a:gd name="T5" fmla="*/ 0 60000 65536"/>
                  <a:gd name="T6" fmla="*/ 0 w 8"/>
                  <a:gd name="T7" fmla="*/ 0 h 3026"/>
                  <a:gd name="T8" fmla="*/ 8 w 8"/>
                  <a:gd name="T9" fmla="*/ 3026 h 302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" h="3026">
                    <a:moveTo>
                      <a:pt x="8" y="0"/>
                    </a:moveTo>
                    <a:lnTo>
                      <a:pt x="0" y="3026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86" name="Freeform 24"/>
              <p:cNvSpPr>
                <a:spLocks/>
              </p:cNvSpPr>
              <p:nvPr/>
            </p:nvSpPr>
            <p:spPr bwMode="auto">
              <a:xfrm>
                <a:off x="3198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87" name="Freeform 25"/>
              <p:cNvSpPr>
                <a:spLocks/>
              </p:cNvSpPr>
              <p:nvPr/>
            </p:nvSpPr>
            <p:spPr bwMode="auto">
              <a:xfrm>
                <a:off x="3470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88" name="Freeform 26"/>
              <p:cNvSpPr>
                <a:spLocks/>
              </p:cNvSpPr>
              <p:nvPr/>
            </p:nvSpPr>
            <p:spPr bwMode="auto">
              <a:xfrm>
                <a:off x="3707" y="219"/>
                <a:ext cx="9" cy="3010"/>
              </a:xfrm>
              <a:custGeom>
                <a:avLst/>
                <a:gdLst>
                  <a:gd name="T0" fmla="*/ 9 w 9"/>
                  <a:gd name="T1" fmla="*/ 0 h 3010"/>
                  <a:gd name="T2" fmla="*/ 0 w 9"/>
                  <a:gd name="T3" fmla="*/ 3010 h 3010"/>
                  <a:gd name="T4" fmla="*/ 0 60000 65536"/>
                  <a:gd name="T5" fmla="*/ 0 60000 65536"/>
                  <a:gd name="T6" fmla="*/ 0 w 9"/>
                  <a:gd name="T7" fmla="*/ 0 h 3010"/>
                  <a:gd name="T8" fmla="*/ 9 w 9"/>
                  <a:gd name="T9" fmla="*/ 3010 h 30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9" h="3010">
                    <a:moveTo>
                      <a:pt x="9" y="0"/>
                    </a:moveTo>
                    <a:lnTo>
                      <a:pt x="0" y="301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89" name="Freeform 27"/>
              <p:cNvSpPr>
                <a:spLocks/>
              </p:cNvSpPr>
              <p:nvPr/>
            </p:nvSpPr>
            <p:spPr bwMode="auto">
              <a:xfrm>
                <a:off x="4241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90" name="Freeform 28"/>
              <p:cNvSpPr>
                <a:spLocks/>
              </p:cNvSpPr>
              <p:nvPr/>
            </p:nvSpPr>
            <p:spPr bwMode="auto">
              <a:xfrm>
                <a:off x="4494" y="203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91" name="Freeform 29"/>
              <p:cNvSpPr>
                <a:spLocks/>
              </p:cNvSpPr>
              <p:nvPr/>
            </p:nvSpPr>
            <p:spPr bwMode="auto">
              <a:xfrm>
                <a:off x="4762" y="219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92" name="Freeform 30"/>
              <p:cNvSpPr>
                <a:spLocks/>
              </p:cNvSpPr>
              <p:nvPr/>
            </p:nvSpPr>
            <p:spPr bwMode="auto">
              <a:xfrm>
                <a:off x="5012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93" name="Freeform 31"/>
              <p:cNvSpPr>
                <a:spLocks/>
              </p:cNvSpPr>
              <p:nvPr/>
            </p:nvSpPr>
            <p:spPr bwMode="auto">
              <a:xfrm>
                <a:off x="5284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</p:grpSp>
        <p:sp>
          <p:nvSpPr>
            <p:cNvPr id="16469" name="Text Box 32"/>
            <p:cNvSpPr txBox="1">
              <a:spLocks noChangeArrowheads="1"/>
            </p:cNvSpPr>
            <p:nvPr/>
          </p:nvSpPr>
          <p:spPr bwMode="auto">
            <a:xfrm>
              <a:off x="5420" y="1661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>
                  <a:latin typeface="Cambria" pitchFamily="18" charset="0"/>
                </a:rPr>
                <a:t>х</a:t>
              </a:r>
            </a:p>
          </p:txBody>
        </p:sp>
        <p:sp>
          <p:nvSpPr>
            <p:cNvPr id="16470" name="Text Box 33"/>
            <p:cNvSpPr txBox="1">
              <a:spLocks noChangeArrowheads="1"/>
            </p:cNvSpPr>
            <p:nvPr/>
          </p:nvSpPr>
          <p:spPr bwMode="auto">
            <a:xfrm>
              <a:off x="3742" y="164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>
                  <a:latin typeface="Cambria" pitchFamily="18" charset="0"/>
                </a:rPr>
                <a:t>у</a:t>
              </a:r>
            </a:p>
          </p:txBody>
        </p:sp>
      </p:grpSp>
      <p:cxnSp>
        <p:nvCxnSpPr>
          <p:cNvPr id="60" name="Прямая со стрелкой 59"/>
          <p:cNvCxnSpPr/>
          <p:nvPr/>
        </p:nvCxnSpPr>
        <p:spPr>
          <a:xfrm rot="5400000" flipH="1" flipV="1">
            <a:off x="3322638" y="1606550"/>
            <a:ext cx="2786062" cy="1588"/>
          </a:xfrm>
          <a:prstGeom prst="straightConnector1">
            <a:avLst/>
          </a:prstGeom>
          <a:ln w="38100">
            <a:solidFill>
              <a:schemeClr val="bg2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1643063" y="1643063"/>
            <a:ext cx="6215062" cy="1587"/>
          </a:xfrm>
          <a:prstGeom prst="straightConnector1">
            <a:avLst/>
          </a:prstGeom>
          <a:ln w="38100">
            <a:solidFill>
              <a:schemeClr val="bg2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Полилиния 62"/>
          <p:cNvSpPr/>
          <p:nvPr/>
        </p:nvSpPr>
        <p:spPr>
          <a:xfrm>
            <a:off x="2357438" y="428625"/>
            <a:ext cx="4500562" cy="2071688"/>
          </a:xfrm>
          <a:custGeom>
            <a:avLst/>
            <a:gdLst>
              <a:gd name="connsiteX0" fmla="*/ 0 w 5762625"/>
              <a:gd name="connsiteY0" fmla="*/ 2406650 h 3292475"/>
              <a:gd name="connsiteX1" fmla="*/ 685800 w 5762625"/>
              <a:gd name="connsiteY1" fmla="*/ 1177925 h 3292475"/>
              <a:gd name="connsiteX2" fmla="*/ 1743075 w 5762625"/>
              <a:gd name="connsiteY2" fmla="*/ 3121025 h 3292475"/>
              <a:gd name="connsiteX3" fmla="*/ 2895600 w 5762625"/>
              <a:gd name="connsiteY3" fmla="*/ 149225 h 3292475"/>
              <a:gd name="connsiteX4" fmla="*/ 4200525 w 5762625"/>
              <a:gd name="connsiteY4" fmla="*/ 2225675 h 3292475"/>
              <a:gd name="connsiteX5" fmla="*/ 5429250 w 5762625"/>
              <a:gd name="connsiteY5" fmla="*/ 1692275 h 3292475"/>
              <a:gd name="connsiteX6" fmla="*/ 5762625 w 5762625"/>
              <a:gd name="connsiteY6" fmla="*/ 1587500 h 3292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62625" h="3292475">
                <a:moveTo>
                  <a:pt x="0" y="2406650"/>
                </a:moveTo>
                <a:cubicBezTo>
                  <a:pt x="197644" y="1732756"/>
                  <a:pt x="395288" y="1058863"/>
                  <a:pt x="685800" y="1177925"/>
                </a:cubicBezTo>
                <a:cubicBezTo>
                  <a:pt x="976313" y="1296988"/>
                  <a:pt x="1374775" y="3292475"/>
                  <a:pt x="1743075" y="3121025"/>
                </a:cubicBezTo>
                <a:cubicBezTo>
                  <a:pt x="2111375" y="2949575"/>
                  <a:pt x="2486025" y="298450"/>
                  <a:pt x="2895600" y="149225"/>
                </a:cubicBezTo>
                <a:cubicBezTo>
                  <a:pt x="3305175" y="0"/>
                  <a:pt x="3778250" y="1968500"/>
                  <a:pt x="4200525" y="2225675"/>
                </a:cubicBezTo>
                <a:cubicBezTo>
                  <a:pt x="4622800" y="2482850"/>
                  <a:pt x="5168900" y="1798638"/>
                  <a:pt x="5429250" y="1692275"/>
                </a:cubicBezTo>
                <a:cubicBezTo>
                  <a:pt x="5689600" y="1585913"/>
                  <a:pt x="5726112" y="1586706"/>
                  <a:pt x="5762625" y="1587500"/>
                </a:cubicBezTo>
              </a:path>
            </a:pathLst>
          </a:cu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400" name="Object 16"/>
          <p:cNvGraphicFramePr>
            <a:graphicFrameLocks noChangeAspect="1"/>
          </p:cNvGraphicFramePr>
          <p:nvPr/>
        </p:nvGraphicFramePr>
        <p:xfrm>
          <a:off x="6786563" y="142875"/>
          <a:ext cx="2103437" cy="700088"/>
        </p:xfrm>
        <a:graphic>
          <a:graphicData uri="http://schemas.openxmlformats.org/presentationml/2006/ole">
            <p:oleObj spid="_x0000_s16400" name="Формула" r:id="rId3" imgW="13956480" imgH="4646880" progId="Equation.3">
              <p:embed/>
            </p:oleObj>
          </a:graphicData>
        </a:graphic>
      </p:graphicFrame>
      <p:graphicFrame>
        <p:nvGraphicFramePr>
          <p:cNvPr id="16390" name="Object 17"/>
          <p:cNvGraphicFramePr>
            <a:graphicFrameLocks noChangeAspect="1"/>
          </p:cNvGraphicFramePr>
          <p:nvPr/>
        </p:nvGraphicFramePr>
        <p:xfrm>
          <a:off x="0" y="1000125"/>
          <a:ext cx="2428875" cy="719138"/>
        </p:xfrm>
        <a:graphic>
          <a:graphicData uri="http://schemas.openxmlformats.org/presentationml/2006/ole">
            <p:oleObj spid="_x0000_s16401" name="Формула" r:id="rId4" imgW="13665600" imgH="4646880" progId="Equation.3">
              <p:embed/>
            </p:oleObj>
          </a:graphicData>
        </a:graphic>
      </p:graphicFrame>
      <p:sp>
        <p:nvSpPr>
          <p:cNvPr id="16409" name="TextBox 66"/>
          <p:cNvSpPr txBox="1">
            <a:spLocks noChangeArrowheads="1"/>
          </p:cNvSpPr>
          <p:nvPr/>
        </p:nvSpPr>
        <p:spPr bwMode="auto">
          <a:xfrm>
            <a:off x="4714875" y="1643063"/>
            <a:ext cx="3127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mbria" pitchFamily="18" charset="0"/>
              </a:rPr>
              <a:t>0</a:t>
            </a:r>
          </a:p>
        </p:txBody>
      </p:sp>
      <p:grpSp>
        <p:nvGrpSpPr>
          <p:cNvPr id="16410" name="Group 7"/>
          <p:cNvGrpSpPr>
            <a:grpSpLocks/>
          </p:cNvGrpSpPr>
          <p:nvPr/>
        </p:nvGrpSpPr>
        <p:grpSpPr bwMode="auto">
          <a:xfrm>
            <a:off x="1643063" y="3571875"/>
            <a:ext cx="6286500" cy="2786063"/>
            <a:chOff x="2409" y="164"/>
            <a:chExt cx="3223" cy="3065"/>
          </a:xfrm>
        </p:grpSpPr>
        <p:grpSp>
          <p:nvGrpSpPr>
            <p:cNvPr id="16442" name="Group 8"/>
            <p:cNvGrpSpPr>
              <a:grpSpLocks/>
            </p:cNvGrpSpPr>
            <p:nvPr/>
          </p:nvGrpSpPr>
          <p:grpSpPr bwMode="auto">
            <a:xfrm>
              <a:off x="2409" y="203"/>
              <a:ext cx="3148" cy="3026"/>
              <a:chOff x="2409" y="203"/>
              <a:chExt cx="3148" cy="3026"/>
            </a:xfrm>
          </p:grpSpPr>
          <p:sp>
            <p:nvSpPr>
              <p:cNvPr id="16445" name="Freeform 9"/>
              <p:cNvSpPr>
                <a:spLocks/>
              </p:cNvSpPr>
              <p:nvPr/>
            </p:nvSpPr>
            <p:spPr bwMode="auto">
              <a:xfrm>
                <a:off x="2426" y="211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46" name="Freeform 10"/>
              <p:cNvSpPr>
                <a:spLocks/>
              </p:cNvSpPr>
              <p:nvPr/>
            </p:nvSpPr>
            <p:spPr bwMode="auto">
              <a:xfrm>
                <a:off x="2409" y="2945"/>
                <a:ext cx="3124" cy="8"/>
              </a:xfrm>
              <a:custGeom>
                <a:avLst/>
                <a:gdLst>
                  <a:gd name="T0" fmla="*/ 0 w 3124"/>
                  <a:gd name="T1" fmla="*/ 0 h 8"/>
                  <a:gd name="T2" fmla="*/ 3124 w 3124"/>
                  <a:gd name="T3" fmla="*/ 8 h 8"/>
                  <a:gd name="T4" fmla="*/ 0 60000 65536"/>
                  <a:gd name="T5" fmla="*/ 0 60000 65536"/>
                  <a:gd name="T6" fmla="*/ 0 w 3124"/>
                  <a:gd name="T7" fmla="*/ 0 h 8"/>
                  <a:gd name="T8" fmla="*/ 3124 w 3124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4" h="8">
                    <a:moveTo>
                      <a:pt x="0" y="0"/>
                    </a:moveTo>
                    <a:lnTo>
                      <a:pt x="3124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47" name="Freeform 11"/>
              <p:cNvSpPr>
                <a:spLocks/>
              </p:cNvSpPr>
              <p:nvPr/>
            </p:nvSpPr>
            <p:spPr bwMode="auto">
              <a:xfrm>
                <a:off x="2677" y="211"/>
                <a:ext cx="8" cy="2994"/>
              </a:xfrm>
              <a:custGeom>
                <a:avLst/>
                <a:gdLst>
                  <a:gd name="T0" fmla="*/ 0 w 8"/>
                  <a:gd name="T1" fmla="*/ 0 h 2994"/>
                  <a:gd name="T2" fmla="*/ 8 w 8"/>
                  <a:gd name="T3" fmla="*/ 2994 h 2994"/>
                  <a:gd name="T4" fmla="*/ 0 60000 65536"/>
                  <a:gd name="T5" fmla="*/ 0 60000 65536"/>
                  <a:gd name="T6" fmla="*/ 0 w 8"/>
                  <a:gd name="T7" fmla="*/ 0 h 2994"/>
                  <a:gd name="T8" fmla="*/ 8 w 8"/>
                  <a:gd name="T9" fmla="*/ 2994 h 299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" h="2994">
                    <a:moveTo>
                      <a:pt x="0" y="0"/>
                    </a:moveTo>
                    <a:lnTo>
                      <a:pt x="8" y="2994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48" name="Line 12"/>
              <p:cNvSpPr>
                <a:spLocks noChangeShapeType="1"/>
              </p:cNvSpPr>
              <p:nvPr/>
            </p:nvSpPr>
            <p:spPr bwMode="auto">
              <a:xfrm>
                <a:off x="2426" y="2704"/>
                <a:ext cx="313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49" name="Freeform 13"/>
              <p:cNvSpPr>
                <a:spLocks/>
              </p:cNvSpPr>
              <p:nvPr/>
            </p:nvSpPr>
            <p:spPr bwMode="auto">
              <a:xfrm>
                <a:off x="2426" y="3203"/>
                <a:ext cx="3124" cy="8"/>
              </a:xfrm>
              <a:custGeom>
                <a:avLst/>
                <a:gdLst>
                  <a:gd name="T0" fmla="*/ 0 w 3124"/>
                  <a:gd name="T1" fmla="*/ 0 h 8"/>
                  <a:gd name="T2" fmla="*/ 3124 w 3124"/>
                  <a:gd name="T3" fmla="*/ 8 h 8"/>
                  <a:gd name="T4" fmla="*/ 0 60000 65536"/>
                  <a:gd name="T5" fmla="*/ 0 60000 65536"/>
                  <a:gd name="T6" fmla="*/ 0 w 3124"/>
                  <a:gd name="T7" fmla="*/ 0 h 8"/>
                  <a:gd name="T8" fmla="*/ 3124 w 3124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4" h="8">
                    <a:moveTo>
                      <a:pt x="0" y="0"/>
                    </a:moveTo>
                    <a:lnTo>
                      <a:pt x="3124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50" name="Freeform 14"/>
              <p:cNvSpPr>
                <a:spLocks/>
              </p:cNvSpPr>
              <p:nvPr/>
            </p:nvSpPr>
            <p:spPr bwMode="auto">
              <a:xfrm>
                <a:off x="2418" y="2450"/>
                <a:ext cx="3131" cy="8"/>
              </a:xfrm>
              <a:custGeom>
                <a:avLst/>
                <a:gdLst>
                  <a:gd name="T0" fmla="*/ 0 w 3131"/>
                  <a:gd name="T1" fmla="*/ 8 h 8"/>
                  <a:gd name="T2" fmla="*/ 3131 w 3131"/>
                  <a:gd name="T3" fmla="*/ 0 h 8"/>
                  <a:gd name="T4" fmla="*/ 0 60000 65536"/>
                  <a:gd name="T5" fmla="*/ 0 60000 65536"/>
                  <a:gd name="T6" fmla="*/ 0 w 3131"/>
                  <a:gd name="T7" fmla="*/ 0 h 8"/>
                  <a:gd name="T8" fmla="*/ 3131 w 3131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1" h="8">
                    <a:moveTo>
                      <a:pt x="0" y="8"/>
                    </a:moveTo>
                    <a:lnTo>
                      <a:pt x="3131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51" name="Freeform 15"/>
              <p:cNvSpPr>
                <a:spLocks/>
              </p:cNvSpPr>
              <p:nvPr/>
            </p:nvSpPr>
            <p:spPr bwMode="auto">
              <a:xfrm>
                <a:off x="2426" y="2205"/>
                <a:ext cx="3131" cy="8"/>
              </a:xfrm>
              <a:custGeom>
                <a:avLst/>
                <a:gdLst>
                  <a:gd name="T0" fmla="*/ 0 w 3131"/>
                  <a:gd name="T1" fmla="*/ 8 h 8"/>
                  <a:gd name="T2" fmla="*/ 3131 w 3131"/>
                  <a:gd name="T3" fmla="*/ 0 h 8"/>
                  <a:gd name="T4" fmla="*/ 0 60000 65536"/>
                  <a:gd name="T5" fmla="*/ 0 60000 65536"/>
                  <a:gd name="T6" fmla="*/ 0 w 3131"/>
                  <a:gd name="T7" fmla="*/ 0 h 8"/>
                  <a:gd name="T8" fmla="*/ 3131 w 3131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1" h="8">
                    <a:moveTo>
                      <a:pt x="0" y="8"/>
                    </a:moveTo>
                    <a:lnTo>
                      <a:pt x="3131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52" name="Freeform 16"/>
              <p:cNvSpPr>
                <a:spLocks/>
              </p:cNvSpPr>
              <p:nvPr/>
            </p:nvSpPr>
            <p:spPr bwMode="auto">
              <a:xfrm>
                <a:off x="2409" y="1955"/>
                <a:ext cx="3132" cy="8"/>
              </a:xfrm>
              <a:custGeom>
                <a:avLst/>
                <a:gdLst>
                  <a:gd name="T0" fmla="*/ 0 w 3132"/>
                  <a:gd name="T1" fmla="*/ 0 h 8"/>
                  <a:gd name="T2" fmla="*/ 3132 w 3132"/>
                  <a:gd name="T3" fmla="*/ 8 h 8"/>
                  <a:gd name="T4" fmla="*/ 0 60000 65536"/>
                  <a:gd name="T5" fmla="*/ 0 60000 65536"/>
                  <a:gd name="T6" fmla="*/ 0 w 3132"/>
                  <a:gd name="T7" fmla="*/ 0 h 8"/>
                  <a:gd name="T8" fmla="*/ 3132 w 3132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32" h="8">
                    <a:moveTo>
                      <a:pt x="0" y="0"/>
                    </a:moveTo>
                    <a:lnTo>
                      <a:pt x="3132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53" name="Freeform 17"/>
              <p:cNvSpPr>
                <a:spLocks/>
              </p:cNvSpPr>
              <p:nvPr/>
            </p:nvSpPr>
            <p:spPr bwMode="auto">
              <a:xfrm>
                <a:off x="2434" y="1444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54" name="Freeform 18"/>
              <p:cNvSpPr>
                <a:spLocks/>
              </p:cNvSpPr>
              <p:nvPr/>
            </p:nvSpPr>
            <p:spPr bwMode="auto">
              <a:xfrm>
                <a:off x="2426" y="1207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55" name="Freeform 19"/>
              <p:cNvSpPr>
                <a:spLocks/>
              </p:cNvSpPr>
              <p:nvPr/>
            </p:nvSpPr>
            <p:spPr bwMode="auto">
              <a:xfrm>
                <a:off x="2426" y="949"/>
                <a:ext cx="3123" cy="8"/>
              </a:xfrm>
              <a:custGeom>
                <a:avLst/>
                <a:gdLst>
                  <a:gd name="T0" fmla="*/ 0 w 3123"/>
                  <a:gd name="T1" fmla="*/ 0 h 8"/>
                  <a:gd name="T2" fmla="*/ 3123 w 3123"/>
                  <a:gd name="T3" fmla="*/ 8 h 8"/>
                  <a:gd name="T4" fmla="*/ 0 60000 65536"/>
                  <a:gd name="T5" fmla="*/ 0 60000 65536"/>
                  <a:gd name="T6" fmla="*/ 0 w 3123"/>
                  <a:gd name="T7" fmla="*/ 0 h 8"/>
                  <a:gd name="T8" fmla="*/ 3123 w 3123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23" h="8">
                    <a:moveTo>
                      <a:pt x="0" y="0"/>
                    </a:moveTo>
                    <a:lnTo>
                      <a:pt x="3123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56" name="Freeform 20"/>
              <p:cNvSpPr>
                <a:spLocks/>
              </p:cNvSpPr>
              <p:nvPr/>
            </p:nvSpPr>
            <p:spPr bwMode="auto">
              <a:xfrm>
                <a:off x="2426" y="708"/>
                <a:ext cx="3107" cy="8"/>
              </a:xfrm>
              <a:custGeom>
                <a:avLst/>
                <a:gdLst>
                  <a:gd name="T0" fmla="*/ 0 w 3107"/>
                  <a:gd name="T1" fmla="*/ 8 h 8"/>
                  <a:gd name="T2" fmla="*/ 3107 w 3107"/>
                  <a:gd name="T3" fmla="*/ 0 h 8"/>
                  <a:gd name="T4" fmla="*/ 0 60000 65536"/>
                  <a:gd name="T5" fmla="*/ 0 60000 65536"/>
                  <a:gd name="T6" fmla="*/ 0 w 3107"/>
                  <a:gd name="T7" fmla="*/ 0 h 8"/>
                  <a:gd name="T8" fmla="*/ 3107 w 3107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07" h="8">
                    <a:moveTo>
                      <a:pt x="0" y="8"/>
                    </a:moveTo>
                    <a:lnTo>
                      <a:pt x="310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57" name="Freeform 21"/>
              <p:cNvSpPr>
                <a:spLocks/>
              </p:cNvSpPr>
              <p:nvPr/>
            </p:nvSpPr>
            <p:spPr bwMode="auto">
              <a:xfrm>
                <a:off x="2434" y="446"/>
                <a:ext cx="3115" cy="8"/>
              </a:xfrm>
              <a:custGeom>
                <a:avLst/>
                <a:gdLst>
                  <a:gd name="T0" fmla="*/ 0 w 3115"/>
                  <a:gd name="T1" fmla="*/ 0 h 8"/>
                  <a:gd name="T2" fmla="*/ 3115 w 3115"/>
                  <a:gd name="T3" fmla="*/ 8 h 8"/>
                  <a:gd name="T4" fmla="*/ 0 60000 65536"/>
                  <a:gd name="T5" fmla="*/ 0 60000 65536"/>
                  <a:gd name="T6" fmla="*/ 0 w 3115"/>
                  <a:gd name="T7" fmla="*/ 0 h 8"/>
                  <a:gd name="T8" fmla="*/ 3115 w 311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15" h="8">
                    <a:moveTo>
                      <a:pt x="0" y="0"/>
                    </a:moveTo>
                    <a:lnTo>
                      <a:pt x="3115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58" name="Freeform 22"/>
              <p:cNvSpPr>
                <a:spLocks/>
              </p:cNvSpPr>
              <p:nvPr/>
            </p:nvSpPr>
            <p:spPr bwMode="auto">
              <a:xfrm>
                <a:off x="2426" y="210"/>
                <a:ext cx="3115" cy="8"/>
              </a:xfrm>
              <a:custGeom>
                <a:avLst/>
                <a:gdLst>
                  <a:gd name="T0" fmla="*/ 0 w 3115"/>
                  <a:gd name="T1" fmla="*/ 0 h 8"/>
                  <a:gd name="T2" fmla="*/ 3115 w 3115"/>
                  <a:gd name="T3" fmla="*/ 8 h 8"/>
                  <a:gd name="T4" fmla="*/ 0 60000 65536"/>
                  <a:gd name="T5" fmla="*/ 0 60000 65536"/>
                  <a:gd name="T6" fmla="*/ 0 w 3115"/>
                  <a:gd name="T7" fmla="*/ 0 h 8"/>
                  <a:gd name="T8" fmla="*/ 3115 w 311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15" h="8">
                    <a:moveTo>
                      <a:pt x="0" y="0"/>
                    </a:moveTo>
                    <a:lnTo>
                      <a:pt x="3115" y="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59" name="Freeform 23"/>
              <p:cNvSpPr>
                <a:spLocks/>
              </p:cNvSpPr>
              <p:nvPr/>
            </p:nvSpPr>
            <p:spPr bwMode="auto">
              <a:xfrm>
                <a:off x="2937" y="203"/>
                <a:ext cx="8" cy="3026"/>
              </a:xfrm>
              <a:custGeom>
                <a:avLst/>
                <a:gdLst>
                  <a:gd name="T0" fmla="*/ 8 w 8"/>
                  <a:gd name="T1" fmla="*/ 0 h 3026"/>
                  <a:gd name="T2" fmla="*/ 0 w 8"/>
                  <a:gd name="T3" fmla="*/ 3026 h 3026"/>
                  <a:gd name="T4" fmla="*/ 0 60000 65536"/>
                  <a:gd name="T5" fmla="*/ 0 60000 65536"/>
                  <a:gd name="T6" fmla="*/ 0 w 8"/>
                  <a:gd name="T7" fmla="*/ 0 h 3026"/>
                  <a:gd name="T8" fmla="*/ 8 w 8"/>
                  <a:gd name="T9" fmla="*/ 3026 h 302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" h="3026">
                    <a:moveTo>
                      <a:pt x="8" y="0"/>
                    </a:moveTo>
                    <a:lnTo>
                      <a:pt x="0" y="3026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60" name="Freeform 24"/>
              <p:cNvSpPr>
                <a:spLocks/>
              </p:cNvSpPr>
              <p:nvPr/>
            </p:nvSpPr>
            <p:spPr bwMode="auto">
              <a:xfrm>
                <a:off x="3198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61" name="Freeform 25"/>
              <p:cNvSpPr>
                <a:spLocks/>
              </p:cNvSpPr>
              <p:nvPr/>
            </p:nvSpPr>
            <p:spPr bwMode="auto">
              <a:xfrm>
                <a:off x="3470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62" name="Freeform 26"/>
              <p:cNvSpPr>
                <a:spLocks/>
              </p:cNvSpPr>
              <p:nvPr/>
            </p:nvSpPr>
            <p:spPr bwMode="auto">
              <a:xfrm>
                <a:off x="3707" y="219"/>
                <a:ext cx="9" cy="3010"/>
              </a:xfrm>
              <a:custGeom>
                <a:avLst/>
                <a:gdLst>
                  <a:gd name="T0" fmla="*/ 9 w 9"/>
                  <a:gd name="T1" fmla="*/ 0 h 3010"/>
                  <a:gd name="T2" fmla="*/ 0 w 9"/>
                  <a:gd name="T3" fmla="*/ 3010 h 3010"/>
                  <a:gd name="T4" fmla="*/ 0 60000 65536"/>
                  <a:gd name="T5" fmla="*/ 0 60000 65536"/>
                  <a:gd name="T6" fmla="*/ 0 w 9"/>
                  <a:gd name="T7" fmla="*/ 0 h 3010"/>
                  <a:gd name="T8" fmla="*/ 9 w 9"/>
                  <a:gd name="T9" fmla="*/ 3010 h 30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9" h="3010">
                    <a:moveTo>
                      <a:pt x="9" y="0"/>
                    </a:moveTo>
                    <a:lnTo>
                      <a:pt x="0" y="301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63" name="Freeform 27"/>
              <p:cNvSpPr>
                <a:spLocks/>
              </p:cNvSpPr>
              <p:nvPr/>
            </p:nvSpPr>
            <p:spPr bwMode="auto">
              <a:xfrm>
                <a:off x="4241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64" name="Freeform 28"/>
              <p:cNvSpPr>
                <a:spLocks/>
              </p:cNvSpPr>
              <p:nvPr/>
            </p:nvSpPr>
            <p:spPr bwMode="auto">
              <a:xfrm>
                <a:off x="4494" y="203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65" name="Freeform 29"/>
              <p:cNvSpPr>
                <a:spLocks/>
              </p:cNvSpPr>
              <p:nvPr/>
            </p:nvSpPr>
            <p:spPr bwMode="auto">
              <a:xfrm>
                <a:off x="4762" y="219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66" name="Freeform 30"/>
              <p:cNvSpPr>
                <a:spLocks/>
              </p:cNvSpPr>
              <p:nvPr/>
            </p:nvSpPr>
            <p:spPr bwMode="auto">
              <a:xfrm>
                <a:off x="5012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  <p:sp>
            <p:nvSpPr>
              <p:cNvPr id="16467" name="Freeform 31"/>
              <p:cNvSpPr>
                <a:spLocks/>
              </p:cNvSpPr>
              <p:nvPr/>
            </p:nvSpPr>
            <p:spPr bwMode="auto">
              <a:xfrm>
                <a:off x="5284" y="210"/>
                <a:ext cx="1" cy="3002"/>
              </a:xfrm>
              <a:custGeom>
                <a:avLst/>
                <a:gdLst>
                  <a:gd name="T0" fmla="*/ 0 w 1"/>
                  <a:gd name="T1" fmla="*/ 0 h 3002"/>
                  <a:gd name="T2" fmla="*/ 0 w 1"/>
                  <a:gd name="T3" fmla="*/ 3002 h 3002"/>
                  <a:gd name="T4" fmla="*/ 0 60000 65536"/>
                  <a:gd name="T5" fmla="*/ 0 60000 65536"/>
                  <a:gd name="T6" fmla="*/ 0 w 1"/>
                  <a:gd name="T7" fmla="*/ 0 h 3002"/>
                  <a:gd name="T8" fmla="*/ 1 w 1"/>
                  <a:gd name="T9" fmla="*/ 3002 h 300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002">
                    <a:moveTo>
                      <a:pt x="0" y="0"/>
                    </a:moveTo>
                    <a:lnTo>
                      <a:pt x="0" y="3002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Cambria" pitchFamily="18" charset="0"/>
                </a:endParaRPr>
              </a:p>
            </p:txBody>
          </p:sp>
        </p:grpSp>
        <p:sp>
          <p:nvSpPr>
            <p:cNvPr id="16443" name="Text Box 32"/>
            <p:cNvSpPr txBox="1">
              <a:spLocks noChangeArrowheads="1"/>
            </p:cNvSpPr>
            <p:nvPr/>
          </p:nvSpPr>
          <p:spPr bwMode="auto">
            <a:xfrm>
              <a:off x="5420" y="1661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>
                  <a:latin typeface="Cambria" pitchFamily="18" charset="0"/>
                </a:rPr>
                <a:t>х</a:t>
              </a:r>
            </a:p>
          </p:txBody>
        </p:sp>
        <p:sp>
          <p:nvSpPr>
            <p:cNvPr id="16444" name="Text Box 33"/>
            <p:cNvSpPr txBox="1">
              <a:spLocks noChangeArrowheads="1"/>
            </p:cNvSpPr>
            <p:nvPr/>
          </p:nvSpPr>
          <p:spPr bwMode="auto">
            <a:xfrm>
              <a:off x="3742" y="164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>
                  <a:latin typeface="Cambria" pitchFamily="18" charset="0"/>
                </a:rPr>
                <a:t>у</a:t>
              </a:r>
            </a:p>
          </p:txBody>
        </p:sp>
      </p:grpSp>
      <p:cxnSp>
        <p:nvCxnSpPr>
          <p:cNvPr id="96" name="Прямая со стрелкой 95"/>
          <p:cNvCxnSpPr/>
          <p:nvPr/>
        </p:nvCxnSpPr>
        <p:spPr>
          <a:xfrm rot="5400000" flipH="1" flipV="1">
            <a:off x="3251200" y="4964113"/>
            <a:ext cx="2928937" cy="1588"/>
          </a:xfrm>
          <a:prstGeom prst="straightConnector1">
            <a:avLst/>
          </a:prstGeom>
          <a:ln w="38100">
            <a:solidFill>
              <a:schemeClr val="bg2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Прямая со стрелкой 97"/>
          <p:cNvCxnSpPr/>
          <p:nvPr/>
        </p:nvCxnSpPr>
        <p:spPr>
          <a:xfrm>
            <a:off x="1500188" y="4929188"/>
            <a:ext cx="6143625" cy="1587"/>
          </a:xfrm>
          <a:prstGeom prst="straightConnector1">
            <a:avLst/>
          </a:prstGeom>
          <a:ln w="38100">
            <a:solidFill>
              <a:schemeClr val="bg2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413" name="TextBox 98"/>
          <p:cNvSpPr txBox="1">
            <a:spLocks noChangeArrowheads="1"/>
          </p:cNvSpPr>
          <p:nvPr/>
        </p:nvSpPr>
        <p:spPr bwMode="auto">
          <a:xfrm>
            <a:off x="4714875" y="4929188"/>
            <a:ext cx="3127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mbria" pitchFamily="18" charset="0"/>
              </a:rPr>
              <a:t>0</a:t>
            </a:r>
          </a:p>
        </p:txBody>
      </p:sp>
      <p:graphicFrame>
        <p:nvGraphicFramePr>
          <p:cNvPr id="16402" name="Object 18"/>
          <p:cNvGraphicFramePr>
            <a:graphicFrameLocks noChangeAspect="1"/>
          </p:cNvGraphicFramePr>
          <p:nvPr/>
        </p:nvGraphicFramePr>
        <p:xfrm>
          <a:off x="6929438" y="3000375"/>
          <a:ext cx="2016125" cy="700088"/>
        </p:xfrm>
        <a:graphic>
          <a:graphicData uri="http://schemas.openxmlformats.org/presentationml/2006/ole">
            <p:oleObj spid="_x0000_s16402" name="Формула" r:id="rId5" imgW="13374720" imgH="4646880" progId="Equation.3">
              <p:embed/>
            </p:oleObj>
          </a:graphicData>
        </a:graphic>
      </p:graphicFrame>
      <p:sp>
        <p:nvSpPr>
          <p:cNvPr id="106" name="Овал 105"/>
          <p:cNvSpPr/>
          <p:nvPr/>
        </p:nvSpPr>
        <p:spPr>
          <a:xfrm>
            <a:off x="2428875" y="1571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7" name="Овал 106"/>
          <p:cNvSpPr/>
          <p:nvPr/>
        </p:nvSpPr>
        <p:spPr>
          <a:xfrm>
            <a:off x="5357813" y="1571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8" name="Овал 107"/>
          <p:cNvSpPr/>
          <p:nvPr/>
        </p:nvSpPr>
        <p:spPr>
          <a:xfrm>
            <a:off x="4000500" y="1571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9" name="Овал 108"/>
          <p:cNvSpPr/>
          <p:nvPr/>
        </p:nvSpPr>
        <p:spPr>
          <a:xfrm>
            <a:off x="3143250" y="1571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0" name="Овал 109"/>
          <p:cNvSpPr/>
          <p:nvPr/>
        </p:nvSpPr>
        <p:spPr>
          <a:xfrm>
            <a:off x="6286500" y="1571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1" name="Полилиния 110"/>
          <p:cNvSpPr/>
          <p:nvPr/>
        </p:nvSpPr>
        <p:spPr>
          <a:xfrm>
            <a:off x="2071688" y="3786188"/>
            <a:ext cx="4857750" cy="1825625"/>
          </a:xfrm>
          <a:custGeom>
            <a:avLst/>
            <a:gdLst>
              <a:gd name="connsiteX0" fmla="*/ 0 w 4954587"/>
              <a:gd name="connsiteY0" fmla="*/ 847725 h 1868488"/>
              <a:gd name="connsiteX1" fmla="*/ 419100 w 4954587"/>
              <a:gd name="connsiteY1" fmla="*/ 1733550 h 1868488"/>
              <a:gd name="connsiteX2" fmla="*/ 1104900 w 4954587"/>
              <a:gd name="connsiteY2" fmla="*/ 38100 h 1868488"/>
              <a:gd name="connsiteX3" fmla="*/ 1971675 w 4954587"/>
              <a:gd name="connsiteY3" fmla="*/ 1504950 h 1868488"/>
              <a:gd name="connsiteX4" fmla="*/ 3429000 w 4954587"/>
              <a:gd name="connsiteY4" fmla="*/ 285750 h 1868488"/>
              <a:gd name="connsiteX5" fmla="*/ 4333875 w 4954587"/>
              <a:gd name="connsiteY5" fmla="*/ 981075 h 1868488"/>
              <a:gd name="connsiteX6" fmla="*/ 4867275 w 4954587"/>
              <a:gd name="connsiteY6" fmla="*/ 323850 h 1868488"/>
              <a:gd name="connsiteX7" fmla="*/ 4857750 w 4954587"/>
              <a:gd name="connsiteY7" fmla="*/ 333375 h 1868488"/>
              <a:gd name="connsiteX8" fmla="*/ 4857750 w 4954587"/>
              <a:gd name="connsiteY8" fmla="*/ 333375 h 1868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54587" h="1868488">
                <a:moveTo>
                  <a:pt x="0" y="847725"/>
                </a:moveTo>
                <a:cubicBezTo>
                  <a:pt x="117475" y="1358106"/>
                  <a:pt x="234950" y="1868488"/>
                  <a:pt x="419100" y="1733550"/>
                </a:cubicBezTo>
                <a:cubicBezTo>
                  <a:pt x="603250" y="1598613"/>
                  <a:pt x="846138" y="76200"/>
                  <a:pt x="1104900" y="38100"/>
                </a:cubicBezTo>
                <a:cubicBezTo>
                  <a:pt x="1363662" y="0"/>
                  <a:pt x="1584325" y="1463675"/>
                  <a:pt x="1971675" y="1504950"/>
                </a:cubicBezTo>
                <a:cubicBezTo>
                  <a:pt x="2359025" y="1546225"/>
                  <a:pt x="3035300" y="373062"/>
                  <a:pt x="3429000" y="285750"/>
                </a:cubicBezTo>
                <a:cubicBezTo>
                  <a:pt x="3822700" y="198438"/>
                  <a:pt x="4094163" y="974725"/>
                  <a:pt x="4333875" y="981075"/>
                </a:cubicBezTo>
                <a:cubicBezTo>
                  <a:pt x="4573587" y="987425"/>
                  <a:pt x="4779963" y="431800"/>
                  <a:pt x="4867275" y="323850"/>
                </a:cubicBezTo>
                <a:cubicBezTo>
                  <a:pt x="4954587" y="215900"/>
                  <a:pt x="4857750" y="333375"/>
                  <a:pt x="4857750" y="333375"/>
                </a:cubicBezTo>
                <a:lnTo>
                  <a:pt x="4857750" y="333375"/>
                </a:ln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393" name="Object 19"/>
          <p:cNvGraphicFramePr>
            <a:graphicFrameLocks noChangeAspect="1"/>
          </p:cNvGraphicFramePr>
          <p:nvPr/>
        </p:nvGraphicFramePr>
        <p:xfrm>
          <a:off x="214313" y="285750"/>
          <a:ext cx="2643187" cy="754063"/>
        </p:xfrm>
        <a:graphic>
          <a:graphicData uri="http://schemas.openxmlformats.org/presentationml/2006/ole">
            <p:oleObj spid="_x0000_s16403" name="Формула" r:id="rId6" imgW="13665600" imgH="4646880" progId="Equation.3">
              <p:embed/>
            </p:oleObj>
          </a:graphicData>
        </a:graphic>
      </p:graphicFrame>
      <p:graphicFrame>
        <p:nvGraphicFramePr>
          <p:cNvPr id="16394" name="Object 20"/>
          <p:cNvGraphicFramePr>
            <a:graphicFrameLocks noChangeAspect="1"/>
          </p:cNvGraphicFramePr>
          <p:nvPr/>
        </p:nvGraphicFramePr>
        <p:xfrm>
          <a:off x="0" y="1857375"/>
          <a:ext cx="2279650" cy="703263"/>
        </p:xfrm>
        <a:graphic>
          <a:graphicData uri="http://schemas.openxmlformats.org/presentationml/2006/ole">
            <p:oleObj spid="_x0000_s16404" name="Формула" r:id="rId7" imgW="13665600" imgH="4646880" progId="Equation.3">
              <p:embed/>
            </p:oleObj>
          </a:graphicData>
        </a:graphic>
      </p:graphicFrame>
      <p:sp>
        <p:nvSpPr>
          <p:cNvPr id="114" name="Овал 113"/>
          <p:cNvSpPr/>
          <p:nvPr/>
        </p:nvSpPr>
        <p:spPr>
          <a:xfrm>
            <a:off x="2428875" y="1571625"/>
            <a:ext cx="142875" cy="142875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5" name="Овал 114"/>
          <p:cNvSpPr/>
          <p:nvPr/>
        </p:nvSpPr>
        <p:spPr>
          <a:xfrm>
            <a:off x="3143250" y="1571625"/>
            <a:ext cx="142875" cy="142875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6" name="Овал 115"/>
          <p:cNvSpPr/>
          <p:nvPr/>
        </p:nvSpPr>
        <p:spPr>
          <a:xfrm>
            <a:off x="4000500" y="1571625"/>
            <a:ext cx="142875" cy="142875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7" name="Овал 116"/>
          <p:cNvSpPr/>
          <p:nvPr/>
        </p:nvSpPr>
        <p:spPr>
          <a:xfrm>
            <a:off x="5357813" y="1571625"/>
            <a:ext cx="142875" cy="142875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8" name="Овал 117"/>
          <p:cNvSpPr/>
          <p:nvPr/>
        </p:nvSpPr>
        <p:spPr>
          <a:xfrm>
            <a:off x="6286500" y="1571625"/>
            <a:ext cx="142875" cy="142875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0" name="TextBox 119"/>
          <p:cNvSpPr txBox="1">
            <a:spLocks noChangeArrowheads="1"/>
          </p:cNvSpPr>
          <p:nvPr/>
        </p:nvSpPr>
        <p:spPr bwMode="auto">
          <a:xfrm>
            <a:off x="2214563" y="5572125"/>
            <a:ext cx="5572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min</a:t>
            </a:r>
            <a:endParaRPr lang="ru-RU" b="1" i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1" name="TextBox 120"/>
          <p:cNvSpPr txBox="1">
            <a:spLocks noChangeArrowheads="1"/>
          </p:cNvSpPr>
          <p:nvPr/>
        </p:nvSpPr>
        <p:spPr bwMode="auto">
          <a:xfrm>
            <a:off x="5214938" y="3571875"/>
            <a:ext cx="595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max</a:t>
            </a:r>
            <a:endParaRPr lang="ru-RU" b="1" i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" name="TextBox 121"/>
          <p:cNvSpPr txBox="1">
            <a:spLocks noChangeArrowheads="1"/>
          </p:cNvSpPr>
          <p:nvPr/>
        </p:nvSpPr>
        <p:spPr bwMode="auto">
          <a:xfrm>
            <a:off x="3857625" y="5357813"/>
            <a:ext cx="5572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min</a:t>
            </a:r>
            <a:endParaRPr lang="ru-RU" b="1" i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Box 122"/>
          <p:cNvSpPr txBox="1">
            <a:spLocks noChangeArrowheads="1"/>
          </p:cNvSpPr>
          <p:nvPr/>
        </p:nvSpPr>
        <p:spPr bwMode="auto">
          <a:xfrm>
            <a:off x="6072188" y="4929188"/>
            <a:ext cx="5572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min</a:t>
            </a:r>
            <a:endParaRPr lang="ru-RU" b="1" i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Box 123"/>
          <p:cNvSpPr txBox="1">
            <a:spLocks noChangeArrowheads="1"/>
          </p:cNvSpPr>
          <p:nvPr/>
        </p:nvSpPr>
        <p:spPr bwMode="auto">
          <a:xfrm>
            <a:off x="3000375" y="3214688"/>
            <a:ext cx="6397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max</a:t>
            </a:r>
            <a:endParaRPr lang="ru-RU" sz="2000" b="1" i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5" name="Стрелка вверх 124"/>
          <p:cNvSpPr/>
          <p:nvPr/>
        </p:nvSpPr>
        <p:spPr>
          <a:xfrm rot="1023993">
            <a:off x="2405063" y="3800475"/>
            <a:ext cx="357187" cy="1357313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6" name="Стрелка вверх 125"/>
          <p:cNvSpPr/>
          <p:nvPr/>
        </p:nvSpPr>
        <p:spPr>
          <a:xfrm rot="2569242">
            <a:off x="4414838" y="3798888"/>
            <a:ext cx="357187" cy="1357312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7" name="Стрелка вверх 126"/>
          <p:cNvSpPr/>
          <p:nvPr/>
        </p:nvSpPr>
        <p:spPr>
          <a:xfrm rot="1959879">
            <a:off x="6369050" y="3806825"/>
            <a:ext cx="357188" cy="863600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0" name="Стрелка вверх 129"/>
          <p:cNvSpPr/>
          <p:nvPr/>
        </p:nvSpPr>
        <p:spPr>
          <a:xfrm rot="9511074">
            <a:off x="3179763" y="4016375"/>
            <a:ext cx="357187" cy="1208088"/>
          </a:xfrm>
          <a:prstGeom prst="up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1" name="Стрелка вверх 130"/>
          <p:cNvSpPr/>
          <p:nvPr/>
        </p:nvSpPr>
        <p:spPr>
          <a:xfrm rot="9361452">
            <a:off x="1771650" y="4832350"/>
            <a:ext cx="357188" cy="863600"/>
          </a:xfrm>
          <a:prstGeom prst="up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2" name="Стрелка вверх 131"/>
          <p:cNvSpPr/>
          <p:nvPr/>
        </p:nvSpPr>
        <p:spPr>
          <a:xfrm rot="8062110">
            <a:off x="5684044" y="4212432"/>
            <a:ext cx="357187" cy="863600"/>
          </a:xfrm>
          <a:prstGeom prst="up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" name="Полилиния 132"/>
          <p:cNvSpPr/>
          <p:nvPr/>
        </p:nvSpPr>
        <p:spPr>
          <a:xfrm>
            <a:off x="2500313" y="1143000"/>
            <a:ext cx="769937" cy="531813"/>
          </a:xfrm>
          <a:custGeom>
            <a:avLst/>
            <a:gdLst>
              <a:gd name="connsiteX0" fmla="*/ 0 w 769434"/>
              <a:gd name="connsiteY0" fmla="*/ 447907 h 531541"/>
              <a:gd name="connsiteX1" fmla="*/ 356839 w 769434"/>
              <a:gd name="connsiteY1" fmla="*/ 1858 h 531541"/>
              <a:gd name="connsiteX2" fmla="*/ 713678 w 769434"/>
              <a:gd name="connsiteY2" fmla="*/ 459058 h 531541"/>
              <a:gd name="connsiteX3" fmla="*/ 691376 w 769434"/>
              <a:gd name="connsiteY3" fmla="*/ 436755 h 531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9434" h="531541">
                <a:moveTo>
                  <a:pt x="0" y="447907"/>
                </a:moveTo>
                <a:cubicBezTo>
                  <a:pt x="118946" y="223953"/>
                  <a:pt x="237893" y="0"/>
                  <a:pt x="356839" y="1858"/>
                </a:cubicBezTo>
                <a:cubicBezTo>
                  <a:pt x="475785" y="3716"/>
                  <a:pt x="657922" y="386575"/>
                  <a:pt x="713678" y="459058"/>
                </a:cubicBezTo>
                <a:cubicBezTo>
                  <a:pt x="769434" y="531541"/>
                  <a:pt x="730405" y="484148"/>
                  <a:pt x="691376" y="436755"/>
                </a:cubicBezTo>
              </a:path>
            </a:pathLst>
          </a:cu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4" name="Полилиния 133"/>
          <p:cNvSpPr/>
          <p:nvPr/>
        </p:nvSpPr>
        <p:spPr>
          <a:xfrm>
            <a:off x="4071938" y="500063"/>
            <a:ext cx="1360487" cy="1155700"/>
          </a:xfrm>
          <a:custGeom>
            <a:avLst/>
            <a:gdLst>
              <a:gd name="connsiteX0" fmla="*/ 0 w 1360449"/>
              <a:gd name="connsiteY0" fmla="*/ 1156009 h 1156009"/>
              <a:gd name="connsiteX1" fmla="*/ 579864 w 1360449"/>
              <a:gd name="connsiteY1" fmla="*/ 7434 h 1156009"/>
              <a:gd name="connsiteX2" fmla="*/ 1360449 w 1360449"/>
              <a:gd name="connsiteY2" fmla="*/ 1111404 h 1156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60449" h="1156009">
                <a:moveTo>
                  <a:pt x="0" y="1156009"/>
                </a:moveTo>
                <a:cubicBezTo>
                  <a:pt x="176561" y="585438"/>
                  <a:pt x="353123" y="14868"/>
                  <a:pt x="579864" y="7434"/>
                </a:cubicBezTo>
                <a:cubicBezTo>
                  <a:pt x="806605" y="0"/>
                  <a:pt x="1083527" y="555702"/>
                  <a:pt x="1360449" y="1111404"/>
                </a:cubicBezTo>
              </a:path>
            </a:pathLst>
          </a:cu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5" name="Дуга 134"/>
          <p:cNvSpPr/>
          <p:nvPr/>
        </p:nvSpPr>
        <p:spPr>
          <a:xfrm rot="17770494">
            <a:off x="6417469" y="1385094"/>
            <a:ext cx="819150" cy="960438"/>
          </a:xfrm>
          <a:prstGeom prst="arc">
            <a:avLst>
              <a:gd name="adj1" fmla="val 16342111"/>
              <a:gd name="adj2" fmla="val 20588794"/>
            </a:avLst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6" name="Полилиния 135"/>
          <p:cNvSpPr/>
          <p:nvPr/>
        </p:nvSpPr>
        <p:spPr>
          <a:xfrm>
            <a:off x="2357438" y="1643063"/>
            <a:ext cx="166687" cy="312737"/>
          </a:xfrm>
          <a:custGeom>
            <a:avLst/>
            <a:gdLst>
              <a:gd name="connsiteX0" fmla="*/ 0 w 167268"/>
              <a:gd name="connsiteY0" fmla="*/ 312234 h 312234"/>
              <a:gd name="connsiteX1" fmla="*/ 133815 w 167268"/>
              <a:gd name="connsiteY1" fmla="*/ 44605 h 312234"/>
              <a:gd name="connsiteX2" fmla="*/ 167268 w 167268"/>
              <a:gd name="connsiteY2" fmla="*/ 44605 h 312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268" h="312234">
                <a:moveTo>
                  <a:pt x="0" y="312234"/>
                </a:moveTo>
                <a:cubicBezTo>
                  <a:pt x="52968" y="200722"/>
                  <a:pt x="105937" y="89210"/>
                  <a:pt x="133815" y="44605"/>
                </a:cubicBezTo>
                <a:cubicBezTo>
                  <a:pt x="161693" y="0"/>
                  <a:pt x="164480" y="22302"/>
                  <a:pt x="167268" y="44605"/>
                </a:cubicBezTo>
              </a:path>
            </a:pathLst>
          </a:custGeom>
          <a:solidFill>
            <a:schemeClr val="tx2"/>
          </a:solidFill>
          <a:ln w="571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2" name="Полилиния 141"/>
          <p:cNvSpPr/>
          <p:nvPr/>
        </p:nvSpPr>
        <p:spPr>
          <a:xfrm>
            <a:off x="5486400" y="1639888"/>
            <a:ext cx="903288" cy="225425"/>
          </a:xfrm>
          <a:custGeom>
            <a:avLst/>
            <a:gdLst>
              <a:gd name="connsiteX0" fmla="*/ 0 w 903249"/>
              <a:gd name="connsiteY0" fmla="*/ 22303 h 226742"/>
              <a:gd name="connsiteX1" fmla="*/ 245327 w 903249"/>
              <a:gd name="connsiteY1" fmla="*/ 223025 h 226742"/>
              <a:gd name="connsiteX2" fmla="*/ 903249 w 903249"/>
              <a:gd name="connsiteY2" fmla="*/ 0 h 226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03249" h="226742">
                <a:moveTo>
                  <a:pt x="0" y="22303"/>
                </a:moveTo>
                <a:cubicBezTo>
                  <a:pt x="47393" y="124522"/>
                  <a:pt x="94786" y="226742"/>
                  <a:pt x="245327" y="223025"/>
                </a:cubicBezTo>
                <a:cubicBezTo>
                  <a:pt x="395868" y="219308"/>
                  <a:pt x="649558" y="109654"/>
                  <a:pt x="903249" y="0"/>
                </a:cubicBezTo>
              </a:path>
            </a:pathLst>
          </a:custGeom>
          <a:ln w="571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6" name="Полилиния 145"/>
          <p:cNvSpPr/>
          <p:nvPr/>
        </p:nvSpPr>
        <p:spPr>
          <a:xfrm>
            <a:off x="3211513" y="1651000"/>
            <a:ext cx="869950" cy="763588"/>
          </a:xfrm>
          <a:custGeom>
            <a:avLst/>
            <a:gdLst>
              <a:gd name="connsiteX0" fmla="*/ 0 w 869795"/>
              <a:gd name="connsiteY0" fmla="*/ 33454 h 763859"/>
              <a:gd name="connsiteX1" fmla="*/ 501805 w 869795"/>
              <a:gd name="connsiteY1" fmla="*/ 758283 h 763859"/>
              <a:gd name="connsiteX2" fmla="*/ 869795 w 869795"/>
              <a:gd name="connsiteY2" fmla="*/ 0 h 763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69795" h="763859">
                <a:moveTo>
                  <a:pt x="0" y="33454"/>
                </a:moveTo>
                <a:cubicBezTo>
                  <a:pt x="178419" y="398656"/>
                  <a:pt x="356839" y="763859"/>
                  <a:pt x="501805" y="758283"/>
                </a:cubicBezTo>
                <a:cubicBezTo>
                  <a:pt x="646771" y="752707"/>
                  <a:pt x="869795" y="0"/>
                  <a:pt x="869795" y="0"/>
                </a:cubicBezTo>
              </a:path>
            </a:pathLst>
          </a:custGeom>
          <a:ln w="571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3333E-6 L -0.00972 0.55439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277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.00834 L -0.00121 0.3213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156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0 L -0.00052 0.52292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1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0 L 0.00087 0.35486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7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0.00157 0.44931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2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500"/>
                            </p:stCondLst>
                            <p:childTnLst>
                              <p:par>
                                <p:cTn id="9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00"/>
                            </p:stCondLst>
                            <p:childTnLst>
                              <p:par>
                                <p:cTn id="1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1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1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1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500"/>
                            </p:stCondLst>
                            <p:childTnLst>
                              <p:par>
                                <p:cTn id="151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1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1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1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 animBg="1"/>
      <p:bldP spid="106" grpId="1" animBg="1"/>
      <p:bldP spid="107" grpId="0" animBg="1"/>
      <p:bldP spid="107" grpId="1" animBg="1"/>
      <p:bldP spid="108" grpId="0" animBg="1"/>
      <p:bldP spid="108" grpId="1" animBg="1"/>
      <p:bldP spid="109" grpId="0" animBg="1"/>
      <p:bldP spid="109" grpId="1" animBg="1"/>
      <p:bldP spid="110" grpId="0" animBg="1"/>
      <p:bldP spid="110" grpId="1" animBg="1"/>
      <p:bldP spid="114" grpId="0" animBg="1"/>
      <p:bldP spid="115" grpId="0" animBg="1"/>
      <p:bldP spid="116" grpId="0" animBg="1"/>
      <p:bldP spid="117" grpId="0" animBg="1"/>
      <p:bldP spid="118" grpId="0" animBg="1"/>
      <p:bldP spid="120" grpId="0" build="allAtOnce"/>
      <p:bldP spid="121" grpId="0"/>
      <p:bldP spid="122" grpId="0"/>
      <p:bldP spid="123" grpId="0"/>
      <p:bldP spid="124" grpId="0"/>
      <p:bldP spid="125" grpId="0" animBg="1"/>
      <p:bldP spid="125" grpId="1" animBg="1"/>
      <p:bldP spid="126" grpId="0" animBg="1"/>
      <p:bldP spid="126" grpId="1" animBg="1"/>
      <p:bldP spid="127" grpId="0" animBg="1"/>
      <p:bldP spid="127" grpId="1" animBg="1"/>
      <p:bldP spid="130" grpId="0" animBg="1"/>
      <p:bldP spid="130" grpId="1" animBg="1"/>
      <p:bldP spid="130" grpId="2" animBg="1"/>
      <p:bldP spid="131" grpId="0" animBg="1"/>
      <p:bldP spid="131" grpId="1" animBg="1"/>
      <p:bldP spid="131" grpId="2" animBg="1"/>
      <p:bldP spid="132" grpId="0" animBg="1"/>
      <p:bldP spid="132" grpId="1" animBg="1"/>
      <p:bldP spid="132" grpId="2" animBg="1"/>
      <p:bldP spid="133" grpId="0" animBg="1"/>
      <p:bldP spid="134" grpId="0" animBg="1"/>
      <p:bldP spid="135" grpId="0" animBg="1"/>
      <p:bldP spid="136" grpId="0" animBg="1"/>
      <p:bldP spid="142" grpId="0" animBg="1"/>
      <p:bldP spid="14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4754" name="Object 2"/>
          <p:cNvGraphicFramePr>
            <a:graphicFrameLocks noChangeAspect="1"/>
          </p:cNvGraphicFramePr>
          <p:nvPr/>
        </p:nvGraphicFramePr>
        <p:xfrm>
          <a:off x="0" y="-444500"/>
          <a:ext cx="9144000" cy="7302500"/>
        </p:xfrm>
        <a:graphic>
          <a:graphicData uri="http://schemas.openxmlformats.org/presentationml/2006/ole">
            <p:oleObj spid="_x0000_s74754" name="Презентация" r:id="rId4" imgW="4572049" imgH="3429015" progId="PowerPoint.Show.8">
              <p:embed/>
            </p:oleObj>
          </a:graphicData>
        </a:graphic>
      </p:graphicFrame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362950" cy="4525963"/>
          </a:xfrm>
        </p:spPr>
        <p:txBody>
          <a:bodyPr>
            <a:normAutofit/>
          </a:bodyPr>
          <a:lstStyle/>
          <a:p>
            <a:pPr marL="411163" lvl="1" indent="-3429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 2"/>
              <a:buNone/>
              <a:defRPr/>
            </a:pPr>
            <a:r>
              <a:rPr lang="en-US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y = f(x</a:t>
            </a:r>
            <a:r>
              <a:rPr lang="en-US" sz="1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 +</a:t>
            </a:r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en-US" sz="3200" b="1" i="1" baseline="30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US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(x</a:t>
            </a:r>
            <a:r>
              <a:rPr lang="en-US" sz="1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 · (x - x</a:t>
            </a:r>
            <a:r>
              <a:rPr lang="en-US" sz="1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3200" b="1" i="1" dirty="0" smtClean="0"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  <a:p>
            <a:pPr marL="411163" lvl="1" indent="-3429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 2" pitchFamily="18" charset="2"/>
              <a:buNone/>
              <a:defRPr/>
            </a:pPr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(</a:t>
            </a:r>
            <a:r>
              <a:rPr lang="en-US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1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; f(x</a:t>
            </a:r>
            <a:r>
              <a:rPr lang="en-US" sz="1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)</a:t>
            </a:r>
            <a:r>
              <a:rPr lang="en-US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координаты точки  касания</a:t>
            </a:r>
          </a:p>
          <a:p>
            <a:pPr marL="411163" lvl="1" indent="-3429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 2" pitchFamily="18" charset="2"/>
              <a:buNone/>
              <a:defRPr/>
            </a:pPr>
            <a:r>
              <a:rPr lang="en-US" sz="3200" b="1" i="1" dirty="0" smtClean="0">
                <a:solidFill>
                  <a:schemeClr val="accent1">
                    <a:lumMod val="75000"/>
                  </a:schemeClr>
                </a:solidFill>
              </a:rPr>
              <a:t>f</a:t>
            </a:r>
            <a:r>
              <a:rPr lang="he-IL" sz="3200" b="1" i="1" dirty="0" smtClean="0">
                <a:solidFill>
                  <a:schemeClr val="accent1">
                    <a:lumMod val="75000"/>
                  </a:schemeClr>
                </a:solidFill>
                <a:ea typeface="David"/>
              </a:rPr>
              <a:t>´</a:t>
            </a:r>
            <a:r>
              <a:rPr lang="en-US" sz="3200" b="1" i="1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en-US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1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3200" b="1" i="1" dirty="0" smtClean="0">
                <a:solidFill>
                  <a:schemeClr val="accent1">
                    <a:lumMod val="75000"/>
                  </a:schemeClr>
                </a:solidFill>
              </a:rPr>
              <a:t>) = </a:t>
            </a:r>
            <a:r>
              <a:rPr lang="en-US" sz="3200" b="1" i="1" dirty="0" err="1" smtClean="0">
                <a:solidFill>
                  <a:schemeClr val="accent1">
                    <a:lumMod val="75000"/>
                  </a:schemeClr>
                </a:solidFill>
              </a:rPr>
              <a:t>tg</a:t>
            </a:r>
            <a:r>
              <a:rPr lang="el-GR" sz="3200" b="1" i="1" dirty="0" smtClean="0">
                <a:solidFill>
                  <a:schemeClr val="accent1">
                    <a:lumMod val="75000"/>
                  </a:schemeClr>
                </a:solidFill>
              </a:rPr>
              <a:t>α</a:t>
            </a:r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</a:rPr>
              <a:t> =</a:t>
            </a:r>
            <a:r>
              <a:rPr lang="en-US" sz="3200" b="1" i="1" dirty="0" smtClean="0">
                <a:solidFill>
                  <a:schemeClr val="accent1">
                    <a:lumMod val="75000"/>
                  </a:schemeClr>
                </a:solidFill>
              </a:rPr>
              <a:t>k </a:t>
            </a:r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</a:rPr>
              <a:t>– тангенс угла наклона касательной в данной точке или угловой коэффициент</a:t>
            </a:r>
          </a:p>
          <a:p>
            <a:pPr marL="411163" lvl="1" indent="-3429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 2" pitchFamily="18" charset="2"/>
              <a:buNone/>
              <a:defRPr/>
            </a:pPr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(</a:t>
            </a:r>
            <a:r>
              <a:rPr lang="ru-RU" sz="3200" b="1" i="1" dirty="0" err="1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х;у</a:t>
            </a:r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) – координаты любой  точки касательной</a:t>
            </a:r>
          </a:p>
          <a:p>
            <a:pPr marL="411163" lvl="1" indent="-3429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 pitchFamily="2" charset="2"/>
              <a:buChar char=""/>
              <a:defRPr/>
            </a:pPr>
            <a:endParaRPr lang="en-US" sz="32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4756" name="Rectangle 13"/>
          <p:cNvSpPr>
            <a:spLocks noGrp="1" noChangeArrowheads="1"/>
          </p:cNvSpPr>
          <p:nvPr>
            <p:ph sz="half" idx="2"/>
          </p:nvPr>
        </p:nvSpPr>
        <p:spPr>
          <a:xfrm>
            <a:off x="4716463" y="1700213"/>
            <a:ext cx="4038600" cy="4525962"/>
          </a:xfrm>
        </p:spPr>
        <p:txBody>
          <a:bodyPr/>
          <a:lstStyle/>
          <a:p>
            <a:pPr eaLnBrk="1" hangingPunct="1"/>
            <a:endParaRPr lang="ru-RU" smtClean="0"/>
          </a:p>
          <a:p>
            <a:pPr lvl="1" eaLnBrk="1" hangingPunct="1">
              <a:buFont typeface="Wingdings 2" pitchFamily="18" charset="2"/>
              <a:buNone/>
            </a:pPr>
            <a:endParaRPr lang="ru-RU" smtClean="0"/>
          </a:p>
          <a:p>
            <a:pPr lvl="1" eaLnBrk="1" hangingPunct="1">
              <a:buFont typeface="Wingdings 2" pitchFamily="18" charset="2"/>
              <a:buNone/>
            </a:pPr>
            <a:endParaRPr lang="ru-RU" smtClean="0"/>
          </a:p>
          <a:p>
            <a:pPr lvl="1" eaLnBrk="1" hangingPunct="1">
              <a:buFont typeface="Wingdings 2" pitchFamily="18" charset="2"/>
              <a:buNone/>
            </a:pPr>
            <a:endParaRPr lang="ru-RU" smtClean="0"/>
          </a:p>
        </p:txBody>
      </p:sp>
      <p:sp>
        <p:nvSpPr>
          <p:cNvPr id="74757" name="TextBox 6"/>
          <p:cNvSpPr txBox="1">
            <a:spLocks noChangeArrowheads="1"/>
          </p:cNvSpPr>
          <p:nvPr/>
        </p:nvSpPr>
        <p:spPr bwMode="auto">
          <a:xfrm>
            <a:off x="1187450" y="476250"/>
            <a:ext cx="75612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>
                <a:solidFill>
                  <a:srgbClr val="FF0000"/>
                </a:solidFill>
                <a:latin typeface="Cambria" pitchFamily="18" charset="0"/>
              </a:rPr>
              <a:t>Уравнение касательной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0" y="0"/>
            <a:ext cx="91440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Алгоритм</a:t>
            </a:r>
          </a:p>
          <a:p>
            <a:pPr algn="ctr"/>
            <a:r>
              <a:rPr lang="ru-RU" sz="3200" b="1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 нахождения уравнения касательной</a:t>
            </a:r>
          </a:p>
          <a:p>
            <a:pPr algn="ctr"/>
            <a:r>
              <a:rPr lang="ru-RU" sz="3200" b="1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 к графику функции </a:t>
            </a:r>
            <a:r>
              <a:rPr lang="en-US" sz="3200" b="1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y=f(x)</a:t>
            </a:r>
            <a:endParaRPr lang="ru-RU" sz="3200" b="1">
              <a:solidFill>
                <a:srgbClr val="C00000"/>
              </a:solidFill>
              <a:latin typeface="Arial Black" pitchFamily="34" charset="0"/>
              <a:cs typeface="Times New Roman" pitchFamily="18" charset="0"/>
            </a:endParaRPr>
          </a:p>
          <a:p>
            <a:pPr algn="ctr"/>
            <a:r>
              <a:rPr lang="en-US" sz="3200" b="1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3200" b="1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в точке с абсциссой  х</a:t>
            </a:r>
            <a:r>
              <a:rPr lang="ru-RU" sz="3200" b="1" baseline="-2500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0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52400" y="2286000"/>
            <a:ext cx="8839200" cy="323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eriod"/>
            </a:pPr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u="sng">
                <a:latin typeface="Times New Roman" pitchFamily="18" charset="0"/>
                <a:cs typeface="Times New Roman" pitchFamily="18" charset="0"/>
              </a:rPr>
              <a:t>f(x</a:t>
            </a:r>
            <a:r>
              <a:rPr lang="ru-RU" sz="2800" b="1" i="1" u="sng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800" b="1" i="1" u="sng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   –   находим значение функции в данной точке</a:t>
            </a:r>
          </a:p>
          <a:p>
            <a:pPr marL="342900" indent="-342900" algn="just">
              <a:buFontTx/>
              <a:buAutoNum type="arabicPeriod"/>
            </a:pPr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u="sng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800" b="1" i="1" u="sng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u="sng">
                <a:latin typeface="Times New Roman" pitchFamily="18" charset="0"/>
                <a:cs typeface="Times New Roman" pitchFamily="18" charset="0"/>
              </a:rPr>
              <a:t>'(x)</a:t>
            </a:r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  –   находим производную данной функции</a:t>
            </a:r>
          </a:p>
          <a:p>
            <a:pPr marL="342900" indent="-342900" algn="just">
              <a:buFontTx/>
              <a:buAutoNum type="arabicPeriod"/>
            </a:pPr>
            <a:r>
              <a:rPr lang="en-US" sz="2800" b="1" i="1" u="sng">
                <a:latin typeface="Times New Roman" pitchFamily="18" charset="0"/>
                <a:cs typeface="Times New Roman" pitchFamily="18" charset="0"/>
              </a:rPr>
              <a:t>f'(x</a:t>
            </a:r>
            <a:r>
              <a:rPr lang="ru-RU" sz="2800" b="1" i="1" u="sng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800" b="1" i="1" u="sng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b="1" i="1" u="sng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-  находим значение производной функции в данной точке</a:t>
            </a:r>
          </a:p>
          <a:p>
            <a:pPr marL="342900" indent="-342900" algn="just">
              <a:buFontTx/>
              <a:buAutoNum type="arabicPeriod"/>
            </a:pPr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Подставляем данные в уравнение касательной к графику функции</a:t>
            </a:r>
          </a:p>
          <a:p>
            <a:pPr marL="342900" indent="-342900" algn="just">
              <a:buFontTx/>
              <a:buAutoNum type="arabicPeriod"/>
            </a:pPr>
            <a:endParaRPr lang="ru-RU" b="1" i="1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AutoNum type="arabicPeriod"/>
            </a:pPr>
            <a:endParaRPr lang="ru-RU">
              <a:latin typeface="Cambria" pitchFamily="18" charset="0"/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219200" y="5257800"/>
            <a:ext cx="69564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5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 = </a:t>
            </a:r>
            <a:r>
              <a:rPr lang="en-US" sz="5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f(x</a:t>
            </a:r>
            <a:r>
              <a:rPr lang="ru-RU" sz="5400" b="1" i="1" baseline="-250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5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5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5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f</a:t>
            </a:r>
            <a:r>
              <a:rPr lang="ru-RU" sz="5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'(x</a:t>
            </a:r>
            <a:r>
              <a:rPr lang="ru-RU" sz="5400" b="1" i="1" baseline="-250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5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5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(х – х</a:t>
            </a:r>
            <a:r>
              <a:rPr lang="ru-RU" sz="5400" b="1" i="1" baseline="-250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5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778" name="Object 2"/>
          <p:cNvGraphicFramePr>
            <a:graphicFrameLocks noChangeAspect="1"/>
          </p:cNvGraphicFramePr>
          <p:nvPr/>
        </p:nvGraphicFramePr>
        <p:xfrm>
          <a:off x="0" y="-444500"/>
          <a:ext cx="9144000" cy="7302500"/>
        </p:xfrm>
        <a:graphic>
          <a:graphicData uri="http://schemas.openxmlformats.org/presentationml/2006/ole">
            <p:oleObj spid="_x0000_s75778" name="Презентация" r:id="rId3" imgW="4572049" imgH="3429015" progId="PowerPoint.Show.8">
              <p:embed/>
            </p:oleObj>
          </a:graphicData>
        </a:graphic>
      </p:graphicFrame>
      <p:sp>
        <p:nvSpPr>
          <p:cNvPr id="48140" name="Rectangle 3"/>
          <p:cNvSpPr>
            <a:spLocks noGrp="1"/>
          </p:cNvSpPr>
          <p:nvPr>
            <p:ph type="body" sz="half" idx="1"/>
          </p:nvPr>
        </p:nvSpPr>
        <p:spPr>
          <a:xfrm>
            <a:off x="468313" y="765175"/>
            <a:ext cx="7499350" cy="2116138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lnSpc>
                <a:spcPct val="12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№1. Найдите угловой коэффициент касательной к кривой                                    в точке с абсциссой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х</a:t>
            </a:r>
            <a:r>
              <a:rPr lang="en-US" sz="1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= - 2.</a:t>
            </a:r>
          </a:p>
          <a:p>
            <a:pPr marL="274320" indent="-274320" eaLnBrk="1" fontAlgn="auto" hangingPunct="1">
              <a:lnSpc>
                <a:spcPct val="12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b="1" i="1" dirty="0" smtClean="0"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  <a:p>
            <a:pPr marL="274320" indent="-274320" eaLnBrk="1" fontAlgn="auto" hangingPunct="1">
              <a:lnSpc>
                <a:spcPct val="12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ru-RU" b="1" i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 marL="274320" indent="-274320" eaLnBrk="1" fontAlgn="auto" hangingPunct="1">
              <a:lnSpc>
                <a:spcPct val="12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ru-RU" sz="2400" dirty="0" smtClean="0">
              <a:solidFill>
                <a:schemeClr val="bg1"/>
              </a:solidFill>
            </a:endParaRPr>
          </a:p>
        </p:txBody>
      </p:sp>
      <p:graphicFrame>
        <p:nvGraphicFramePr>
          <p:cNvPr id="75779" name="Object 3"/>
          <p:cNvGraphicFramePr>
            <a:graphicFrameLocks noChangeAspect="1"/>
          </p:cNvGraphicFramePr>
          <p:nvPr>
            <p:ph sz="quarter" idx="2"/>
          </p:nvPr>
        </p:nvGraphicFramePr>
        <p:xfrm>
          <a:off x="4643438" y="1341438"/>
          <a:ext cx="1722437" cy="544512"/>
        </p:xfrm>
        <a:graphic>
          <a:graphicData uri="http://schemas.openxmlformats.org/presentationml/2006/ole">
            <p:oleObj spid="_x0000_s75779" name="Формула" r:id="rId4" imgW="723600" imgH="228600" progId="Equation.3">
              <p:embed/>
            </p:oleObj>
          </a:graphicData>
        </a:graphic>
      </p:graphicFrame>
      <p:graphicFrame>
        <p:nvGraphicFramePr>
          <p:cNvPr id="48136" name="Object 4"/>
          <p:cNvGraphicFramePr>
            <a:graphicFrameLocks noChangeAspect="1"/>
          </p:cNvGraphicFramePr>
          <p:nvPr>
            <p:ph sz="quarter" idx="3"/>
          </p:nvPr>
        </p:nvGraphicFramePr>
        <p:xfrm>
          <a:off x="2700338" y="3213100"/>
          <a:ext cx="1973262" cy="2736850"/>
        </p:xfrm>
        <a:graphic>
          <a:graphicData uri="http://schemas.openxmlformats.org/presentationml/2006/ole">
            <p:oleObj spid="_x0000_s75780" name="Формула" r:id="rId5" imgW="787320" imgH="1091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6802" name="Object 2"/>
          <p:cNvGraphicFramePr>
            <a:graphicFrameLocks noChangeAspect="1"/>
          </p:cNvGraphicFramePr>
          <p:nvPr/>
        </p:nvGraphicFramePr>
        <p:xfrm>
          <a:off x="0" y="-444500"/>
          <a:ext cx="9144000" cy="7302500"/>
        </p:xfrm>
        <a:graphic>
          <a:graphicData uri="http://schemas.openxmlformats.org/presentationml/2006/ole">
            <p:oleObj spid="_x0000_s76802" name="Презентация" r:id="rId3" imgW="4572049" imgH="3429015" progId="PowerPoint.Show.8">
              <p:embed/>
            </p:oleObj>
          </a:graphicData>
        </a:graphic>
      </p:graphicFrame>
      <p:sp>
        <p:nvSpPr>
          <p:cNvPr id="49157" name="Rectangle 3"/>
          <p:cNvSpPr>
            <a:spLocks noGrp="1"/>
          </p:cNvSpPr>
          <p:nvPr>
            <p:ph type="body" idx="1"/>
          </p:nvPr>
        </p:nvSpPr>
        <p:spPr>
          <a:xfrm>
            <a:off x="539750" y="1052513"/>
            <a:ext cx="8229600" cy="1612900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   Укажите значение коэффициента </a:t>
            </a:r>
            <a:r>
              <a:rPr lang="en-US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k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при  котором графики линейных функций 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   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y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= </a:t>
            </a:r>
            <a:r>
              <a:rPr lang="ru-RU" b="1" smtClean="0">
                <a:solidFill>
                  <a:schemeClr val="accent1">
                    <a:lumMod val="75000"/>
                  </a:schemeClr>
                </a:solidFill>
              </a:rPr>
              <a:t>8х+12    </a:t>
            </a:r>
            <a:r>
              <a:rPr lang="ru-RU" b="1" i="1" smtClean="0">
                <a:solidFill>
                  <a:schemeClr val="accent1">
                    <a:lumMod val="75000"/>
                  </a:schemeClr>
                </a:solidFill>
              </a:rPr>
              <a:t>и  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y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=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k</a:t>
            </a: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</a:rPr>
              <a:t>х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– 3 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параллельны.</a:t>
            </a: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2339975" y="3716338"/>
            <a:ext cx="28797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+mn-cs"/>
              </a:rPr>
              <a:t>Ответ: 8.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850" name="Object 2"/>
          <p:cNvGraphicFramePr>
            <a:graphicFrameLocks noChangeAspect="1"/>
          </p:cNvGraphicFramePr>
          <p:nvPr/>
        </p:nvGraphicFramePr>
        <p:xfrm>
          <a:off x="0" y="-444500"/>
          <a:ext cx="9144000" cy="7302500"/>
        </p:xfrm>
        <a:graphic>
          <a:graphicData uri="http://schemas.openxmlformats.org/presentationml/2006/ole">
            <p:oleObj spid="_x0000_s78850" name="Презентация" r:id="rId3" imgW="4572049" imgH="3429015" progId="PowerPoint.Show.8">
              <p:embed/>
            </p:oleObj>
          </a:graphicData>
        </a:graphic>
      </p:graphicFrame>
      <p:sp>
        <p:nvSpPr>
          <p:cNvPr id="78852" name="Rectangle 2"/>
          <p:cNvSpPr>
            <a:spLocks noChangeArrowheads="1"/>
          </p:cNvSpPr>
          <p:nvPr/>
        </p:nvSpPr>
        <p:spPr bwMode="auto">
          <a:xfrm>
            <a:off x="3690938" y="27289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mbria" pitchFamily="18" charset="0"/>
            </a:endParaRPr>
          </a:p>
        </p:txBody>
      </p:sp>
      <p:graphicFrame>
        <p:nvGraphicFramePr>
          <p:cNvPr id="78851" name="Object 3"/>
          <p:cNvGraphicFramePr>
            <a:graphicFrameLocks noChangeAspect="1"/>
          </p:cNvGraphicFramePr>
          <p:nvPr/>
        </p:nvGraphicFramePr>
        <p:xfrm>
          <a:off x="611188" y="1484313"/>
          <a:ext cx="5761037" cy="4806950"/>
        </p:xfrm>
        <a:graphic>
          <a:graphicData uri="http://schemas.openxmlformats.org/presentationml/2006/ole">
            <p:oleObj spid="_x0000_s78851" name="Рисунок" r:id="rId4" imgW="1819800" imgH="1432440" progId="Word.Picture.8">
              <p:embed/>
            </p:oleObj>
          </a:graphicData>
        </a:graphic>
      </p:graphicFrame>
      <p:sp>
        <p:nvSpPr>
          <p:cNvPr id="78853" name="Oval 9"/>
          <p:cNvSpPr>
            <a:spLocks noChangeArrowheads="1"/>
          </p:cNvSpPr>
          <p:nvPr/>
        </p:nvSpPr>
        <p:spPr bwMode="auto">
          <a:xfrm>
            <a:off x="3508375" y="3605213"/>
            <a:ext cx="146050" cy="146050"/>
          </a:xfrm>
          <a:prstGeom prst="ellipse">
            <a:avLst/>
          </a:prstGeom>
          <a:solidFill>
            <a:srgbClr val="9900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mbria" pitchFamily="18" charset="0"/>
            </a:endParaRPr>
          </a:p>
        </p:txBody>
      </p:sp>
      <p:sp>
        <p:nvSpPr>
          <p:cNvPr id="54284" name="Text Box 36"/>
          <p:cNvSpPr txBox="1">
            <a:spLocks noChangeArrowheads="1"/>
          </p:cNvSpPr>
          <p:nvPr/>
        </p:nvSpPr>
        <p:spPr bwMode="auto">
          <a:xfrm>
            <a:off x="395288" y="188913"/>
            <a:ext cx="835342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+mn-cs"/>
              </a:rPr>
              <a:t>На рисунке изображена прямая, которая является касательной к графику функции у = </a:t>
            </a:r>
            <a:r>
              <a:rPr lang="en-US" sz="24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+mn-cs"/>
              </a:rPr>
              <a:t>p</a:t>
            </a: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+mn-cs"/>
              </a:rPr>
              <a:t>(</a:t>
            </a:r>
            <a:r>
              <a:rPr lang="ru-RU" sz="2400" b="1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+mn-cs"/>
              </a:rPr>
              <a:t>х</a:t>
            </a: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+mn-cs"/>
              </a:rPr>
              <a:t>) в точке (х</a:t>
            </a:r>
            <a:r>
              <a:rPr lang="ru-RU" sz="14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+mn-cs"/>
              </a:rPr>
              <a:t>0</a:t>
            </a: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+mn-cs"/>
              </a:rPr>
              <a:t> ; </a:t>
            </a:r>
            <a:r>
              <a:rPr lang="en-US" sz="24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+mn-cs"/>
              </a:rPr>
              <a:t>p</a:t>
            </a: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+mn-cs"/>
              </a:rPr>
              <a:t>(х</a:t>
            </a: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+mn-cs"/>
              </a:rPr>
              <a:t>0</a:t>
            </a: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+mn-cs"/>
              </a:rPr>
              <a:t>)). Найдите значение производной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+mn-cs"/>
              </a:rPr>
              <a:t>в точке х</a:t>
            </a: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+mn-cs"/>
              </a:rPr>
              <a:t>0</a:t>
            </a: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+mn-cs"/>
              </a:rPr>
              <a:t>. 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+mn-cs"/>
            </a:endParaRPr>
          </a:p>
        </p:txBody>
      </p:sp>
      <p:sp>
        <p:nvSpPr>
          <p:cNvPr id="54309" name="Text Box 37"/>
          <p:cNvSpPr txBox="1">
            <a:spLocks noChangeArrowheads="1"/>
          </p:cNvSpPr>
          <p:nvPr/>
        </p:nvSpPr>
        <p:spPr bwMode="auto">
          <a:xfrm>
            <a:off x="6156325" y="5734050"/>
            <a:ext cx="27368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chemeClr val="bg1"/>
                </a:solidFill>
                <a:latin typeface="Cambria" pitchFamily="18" charset="0"/>
              </a:rPr>
              <a:t>Ответ: -0,5.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0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686" name="Group 17"/>
          <p:cNvGrpSpPr>
            <a:grpSpLocks/>
          </p:cNvGrpSpPr>
          <p:nvPr/>
        </p:nvGrpSpPr>
        <p:grpSpPr bwMode="auto">
          <a:xfrm>
            <a:off x="-68263" y="0"/>
            <a:ext cx="9250363" cy="6961188"/>
            <a:chOff x="14" y="0"/>
            <a:chExt cx="5728" cy="4306"/>
          </a:xfrm>
        </p:grpSpPr>
        <p:sp>
          <p:nvSpPr>
            <p:cNvPr id="3" name="Freeform 18"/>
            <p:cNvSpPr>
              <a:spLocks/>
            </p:cNvSpPr>
            <p:nvPr/>
          </p:nvSpPr>
          <p:spPr bwMode="auto">
            <a:xfrm>
              <a:off x="406" y="63"/>
              <a:ext cx="5040" cy="5"/>
            </a:xfrm>
            <a:custGeom>
              <a:avLst/>
              <a:gdLst>
                <a:gd name="T0" fmla="*/ 5040 w 5040"/>
                <a:gd name="T1" fmla="*/ 0 h 5"/>
                <a:gd name="T2" fmla="*/ 0 w 5040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5">
                  <a:moveTo>
                    <a:pt x="5040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4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Пример 1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" name="Freeform 19"/>
            <p:cNvSpPr>
              <a:spLocks/>
            </p:cNvSpPr>
            <p:nvPr/>
          </p:nvSpPr>
          <p:spPr bwMode="auto">
            <a:xfrm>
              <a:off x="327" y="29"/>
              <a:ext cx="5109" cy="3"/>
            </a:xfrm>
            <a:custGeom>
              <a:avLst/>
              <a:gdLst>
                <a:gd name="T0" fmla="*/ 5102 w 5102"/>
                <a:gd name="T1" fmla="*/ 0 h 3"/>
                <a:gd name="T2" fmla="*/ 0 w 5102"/>
                <a:gd name="T3" fmla="*/ 3 h 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2" h="3">
                  <a:moveTo>
                    <a:pt x="5102" y="0"/>
                  </a:moveTo>
                  <a:lnTo>
                    <a:pt x="0" y="3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5" name="Freeform 20"/>
            <p:cNvSpPr>
              <a:spLocks/>
            </p:cNvSpPr>
            <p:nvPr/>
          </p:nvSpPr>
          <p:spPr bwMode="auto">
            <a:xfrm>
              <a:off x="71" y="362"/>
              <a:ext cx="6" cy="3574"/>
            </a:xfrm>
            <a:custGeom>
              <a:avLst/>
              <a:gdLst>
                <a:gd name="T0" fmla="*/ 6 w 6"/>
                <a:gd name="T1" fmla="*/ 3580 h 3580"/>
                <a:gd name="T2" fmla="*/ 0 w 6"/>
                <a:gd name="T3" fmla="*/ 0 h 358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" h="3580">
                  <a:moveTo>
                    <a:pt x="6" y="3580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6" name="Freeform 21"/>
            <p:cNvSpPr>
              <a:spLocks/>
            </p:cNvSpPr>
            <p:nvPr/>
          </p:nvSpPr>
          <p:spPr bwMode="auto">
            <a:xfrm>
              <a:off x="32" y="336"/>
              <a:ext cx="3" cy="3641"/>
            </a:xfrm>
            <a:custGeom>
              <a:avLst/>
              <a:gdLst>
                <a:gd name="T0" fmla="*/ 3 w 3"/>
                <a:gd name="T1" fmla="*/ 3641 h 3641"/>
                <a:gd name="T2" fmla="*/ 0 w 3"/>
                <a:gd name="T3" fmla="*/ 0 h 364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641">
                  <a:moveTo>
                    <a:pt x="3" y="3641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7" name="Freeform 22"/>
            <p:cNvSpPr>
              <a:spLocks/>
            </p:cNvSpPr>
            <p:nvPr/>
          </p:nvSpPr>
          <p:spPr bwMode="auto">
            <a:xfrm>
              <a:off x="359" y="4224"/>
              <a:ext cx="5040" cy="8"/>
            </a:xfrm>
            <a:custGeom>
              <a:avLst/>
              <a:gdLst>
                <a:gd name="T0" fmla="*/ 5040 w 5040"/>
                <a:gd name="T1" fmla="*/ 0 h 2"/>
                <a:gd name="T2" fmla="*/ 0 w 5040"/>
                <a:gd name="T3" fmla="*/ 2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2">
                  <a:moveTo>
                    <a:pt x="5040" y="0"/>
                  </a:moveTo>
                  <a:lnTo>
                    <a:pt x="0" y="2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8" name="Freeform 23"/>
            <p:cNvSpPr>
              <a:spLocks/>
            </p:cNvSpPr>
            <p:nvPr/>
          </p:nvSpPr>
          <p:spPr bwMode="auto">
            <a:xfrm>
              <a:off x="327" y="4272"/>
              <a:ext cx="5112" cy="5"/>
            </a:xfrm>
            <a:custGeom>
              <a:avLst/>
              <a:gdLst>
                <a:gd name="T0" fmla="*/ 5105 w 5105"/>
                <a:gd name="T1" fmla="*/ 0 h 5"/>
                <a:gd name="T2" fmla="*/ 0 w 5105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5" h="5">
                  <a:moveTo>
                    <a:pt x="5105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71738" name="Group 24"/>
            <p:cNvGrpSpPr>
              <a:grpSpLocks/>
            </p:cNvGrpSpPr>
            <p:nvPr/>
          </p:nvGrpSpPr>
          <p:grpSpPr bwMode="auto">
            <a:xfrm>
              <a:off x="5417" y="3921"/>
              <a:ext cx="325" cy="380"/>
              <a:chOff x="5417" y="3921"/>
              <a:chExt cx="325" cy="380"/>
            </a:xfrm>
          </p:grpSpPr>
          <p:sp>
            <p:nvSpPr>
              <p:cNvPr id="21" name="Arc 25"/>
              <p:cNvSpPr>
                <a:spLocks/>
              </p:cNvSpPr>
              <p:nvPr/>
            </p:nvSpPr>
            <p:spPr bwMode="auto">
              <a:xfrm rot="5937534" flipH="1" flipV="1">
                <a:off x="5406" y="3930"/>
                <a:ext cx="332" cy="317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22" name="Arc 26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0" name="Freeform 27"/>
            <p:cNvSpPr>
              <a:spLocks/>
            </p:cNvSpPr>
            <p:nvPr/>
          </p:nvSpPr>
          <p:spPr bwMode="auto">
            <a:xfrm>
              <a:off x="5678" y="360"/>
              <a:ext cx="3" cy="3576"/>
            </a:xfrm>
            <a:custGeom>
              <a:avLst/>
              <a:gdLst>
                <a:gd name="T0" fmla="*/ 3 w 3"/>
                <a:gd name="T1" fmla="*/ 3582 h 3582"/>
                <a:gd name="T2" fmla="*/ 0 w 3"/>
                <a:gd name="T3" fmla="*/ 0 h 358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582">
                  <a:moveTo>
                    <a:pt x="3" y="358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1" name="Freeform 28"/>
            <p:cNvSpPr>
              <a:spLocks/>
            </p:cNvSpPr>
            <p:nvPr/>
          </p:nvSpPr>
          <p:spPr bwMode="auto">
            <a:xfrm>
              <a:off x="5723" y="327"/>
              <a:ext cx="1" cy="3642"/>
            </a:xfrm>
            <a:custGeom>
              <a:avLst/>
              <a:gdLst>
                <a:gd name="T0" fmla="*/ 1 w 1"/>
                <a:gd name="T1" fmla="*/ 3642 h 3642"/>
                <a:gd name="T2" fmla="*/ 0 w 1"/>
                <a:gd name="T3" fmla="*/ 0 h 364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3642">
                  <a:moveTo>
                    <a:pt x="1" y="364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71741" name="Group 29"/>
            <p:cNvGrpSpPr>
              <a:grpSpLocks/>
            </p:cNvGrpSpPr>
            <p:nvPr/>
          </p:nvGrpSpPr>
          <p:grpSpPr bwMode="auto">
            <a:xfrm flipH="1" flipV="1">
              <a:off x="14" y="2"/>
              <a:ext cx="325" cy="380"/>
              <a:chOff x="5417" y="3921"/>
              <a:chExt cx="325" cy="380"/>
            </a:xfrm>
          </p:grpSpPr>
          <p:sp>
            <p:nvSpPr>
              <p:cNvPr id="19" name="Arc 30"/>
              <p:cNvSpPr>
                <a:spLocks/>
              </p:cNvSpPr>
              <p:nvPr/>
            </p:nvSpPr>
            <p:spPr bwMode="auto">
              <a:xfrm rot="5937534" flipH="1" flipV="1">
                <a:off x="5406" y="3930"/>
                <a:ext cx="332" cy="317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20" name="Arc 31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71742" name="Group 32"/>
            <p:cNvGrpSpPr>
              <a:grpSpLocks/>
            </p:cNvGrpSpPr>
            <p:nvPr/>
          </p:nvGrpSpPr>
          <p:grpSpPr bwMode="auto">
            <a:xfrm flipV="1">
              <a:off x="5415" y="0"/>
              <a:ext cx="325" cy="380"/>
              <a:chOff x="5417" y="3921"/>
              <a:chExt cx="325" cy="380"/>
            </a:xfrm>
          </p:grpSpPr>
          <p:sp>
            <p:nvSpPr>
              <p:cNvPr id="17" name="Arc 33"/>
              <p:cNvSpPr>
                <a:spLocks/>
              </p:cNvSpPr>
              <p:nvPr/>
            </p:nvSpPr>
            <p:spPr bwMode="auto">
              <a:xfrm rot="5937534" flipH="1" flipV="1">
                <a:off x="5407" y="3930"/>
                <a:ext cx="332" cy="317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18" name="Arc 34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71743" name="Group 35"/>
            <p:cNvGrpSpPr>
              <a:grpSpLocks/>
            </p:cNvGrpSpPr>
            <p:nvPr/>
          </p:nvGrpSpPr>
          <p:grpSpPr bwMode="auto">
            <a:xfrm flipH="1">
              <a:off x="16" y="3926"/>
              <a:ext cx="325" cy="380"/>
              <a:chOff x="5417" y="3921"/>
              <a:chExt cx="325" cy="380"/>
            </a:xfrm>
          </p:grpSpPr>
          <p:sp>
            <p:nvSpPr>
              <p:cNvPr id="15" name="Arc 36"/>
              <p:cNvSpPr>
                <a:spLocks/>
              </p:cNvSpPr>
              <p:nvPr/>
            </p:nvSpPr>
            <p:spPr bwMode="auto">
              <a:xfrm rot="5937534" flipH="1" flipV="1">
                <a:off x="5407" y="3930"/>
                <a:ext cx="332" cy="317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16" name="Arc 37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71687" name="Group 7"/>
          <p:cNvGrpSpPr>
            <a:grpSpLocks/>
          </p:cNvGrpSpPr>
          <p:nvPr/>
        </p:nvGrpSpPr>
        <p:grpSpPr bwMode="auto">
          <a:xfrm>
            <a:off x="3903663" y="411163"/>
            <a:ext cx="4803775" cy="4678362"/>
            <a:chOff x="2562" y="845"/>
            <a:chExt cx="2495" cy="2316"/>
          </a:xfrm>
        </p:grpSpPr>
        <p:grpSp>
          <p:nvGrpSpPr>
            <p:cNvPr id="71710" name="Group 8"/>
            <p:cNvGrpSpPr>
              <a:grpSpLocks/>
            </p:cNvGrpSpPr>
            <p:nvPr/>
          </p:nvGrpSpPr>
          <p:grpSpPr bwMode="auto">
            <a:xfrm>
              <a:off x="2562" y="845"/>
              <a:ext cx="2495" cy="2316"/>
              <a:chOff x="2562" y="845"/>
              <a:chExt cx="2495" cy="2316"/>
            </a:xfrm>
          </p:grpSpPr>
          <p:sp>
            <p:nvSpPr>
              <p:cNvPr id="53" name="Line 9"/>
              <p:cNvSpPr>
                <a:spLocks noChangeShapeType="1"/>
              </p:cNvSpPr>
              <p:nvPr/>
            </p:nvSpPr>
            <p:spPr bwMode="auto">
              <a:xfrm>
                <a:off x="2562" y="2432"/>
                <a:ext cx="2495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54" name="Line 10"/>
              <p:cNvSpPr>
                <a:spLocks noChangeShapeType="1"/>
              </p:cNvSpPr>
              <p:nvPr/>
            </p:nvSpPr>
            <p:spPr bwMode="auto">
              <a:xfrm>
                <a:off x="2562" y="978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55" name="Line 11"/>
              <p:cNvSpPr>
                <a:spLocks noChangeShapeType="1"/>
              </p:cNvSpPr>
              <p:nvPr/>
            </p:nvSpPr>
            <p:spPr bwMode="auto">
              <a:xfrm>
                <a:off x="2562" y="3161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56" name="Line 12"/>
              <p:cNvSpPr>
                <a:spLocks noChangeShapeType="1"/>
              </p:cNvSpPr>
              <p:nvPr/>
            </p:nvSpPr>
            <p:spPr bwMode="auto">
              <a:xfrm>
                <a:off x="501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57" name="Line 13"/>
              <p:cNvSpPr>
                <a:spLocks noChangeShapeType="1"/>
              </p:cNvSpPr>
              <p:nvPr/>
            </p:nvSpPr>
            <p:spPr bwMode="auto">
              <a:xfrm>
                <a:off x="2562" y="1220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58" name="Line 14"/>
              <p:cNvSpPr>
                <a:spLocks noChangeShapeType="1"/>
              </p:cNvSpPr>
              <p:nvPr/>
            </p:nvSpPr>
            <p:spPr bwMode="auto">
              <a:xfrm>
                <a:off x="280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59" name="Line 15"/>
              <p:cNvSpPr>
                <a:spLocks noChangeShapeType="1"/>
              </p:cNvSpPr>
              <p:nvPr/>
            </p:nvSpPr>
            <p:spPr bwMode="auto">
              <a:xfrm>
                <a:off x="305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0" name="Line 16"/>
              <p:cNvSpPr>
                <a:spLocks noChangeShapeType="1"/>
              </p:cNvSpPr>
              <p:nvPr/>
            </p:nvSpPr>
            <p:spPr bwMode="auto">
              <a:xfrm>
                <a:off x="329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1" name="Line 17"/>
              <p:cNvSpPr>
                <a:spLocks noChangeShapeType="1"/>
              </p:cNvSpPr>
              <p:nvPr/>
            </p:nvSpPr>
            <p:spPr bwMode="auto">
              <a:xfrm>
                <a:off x="354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2" name="Line 18"/>
              <p:cNvSpPr>
                <a:spLocks noChangeShapeType="1"/>
              </p:cNvSpPr>
              <p:nvPr/>
            </p:nvSpPr>
            <p:spPr bwMode="auto">
              <a:xfrm>
                <a:off x="403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3" name="Line 19"/>
              <p:cNvSpPr>
                <a:spLocks noChangeShapeType="1"/>
              </p:cNvSpPr>
              <p:nvPr/>
            </p:nvSpPr>
            <p:spPr bwMode="auto">
              <a:xfrm>
                <a:off x="4272" y="978"/>
                <a:ext cx="6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 kern="0" dirty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4" name="Line 20"/>
              <p:cNvSpPr>
                <a:spLocks noChangeShapeType="1"/>
              </p:cNvSpPr>
              <p:nvPr/>
            </p:nvSpPr>
            <p:spPr bwMode="auto">
              <a:xfrm>
                <a:off x="452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5" name="Line 21"/>
              <p:cNvSpPr>
                <a:spLocks noChangeShapeType="1"/>
              </p:cNvSpPr>
              <p:nvPr/>
            </p:nvSpPr>
            <p:spPr bwMode="auto">
              <a:xfrm>
                <a:off x="476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6" name="Line 22"/>
              <p:cNvSpPr>
                <a:spLocks noChangeShapeType="1"/>
              </p:cNvSpPr>
              <p:nvPr/>
            </p:nvSpPr>
            <p:spPr bwMode="auto">
              <a:xfrm>
                <a:off x="2562" y="1463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7" name="Line 23"/>
              <p:cNvSpPr>
                <a:spLocks noChangeShapeType="1"/>
              </p:cNvSpPr>
              <p:nvPr/>
            </p:nvSpPr>
            <p:spPr bwMode="auto">
              <a:xfrm>
                <a:off x="2562" y="1705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8" name="Line 24"/>
              <p:cNvSpPr>
                <a:spLocks noChangeShapeType="1"/>
              </p:cNvSpPr>
              <p:nvPr/>
            </p:nvSpPr>
            <p:spPr bwMode="auto">
              <a:xfrm>
                <a:off x="2562" y="1948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9" name="Line 25"/>
              <p:cNvSpPr>
                <a:spLocks noChangeShapeType="1"/>
              </p:cNvSpPr>
              <p:nvPr/>
            </p:nvSpPr>
            <p:spPr bwMode="auto">
              <a:xfrm>
                <a:off x="2562" y="2191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 dirty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70" name="Line 26"/>
              <p:cNvSpPr>
                <a:spLocks noChangeShapeType="1"/>
              </p:cNvSpPr>
              <p:nvPr/>
            </p:nvSpPr>
            <p:spPr bwMode="auto">
              <a:xfrm>
                <a:off x="2562" y="2676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71" name="Line 27"/>
              <p:cNvSpPr>
                <a:spLocks noChangeShapeType="1"/>
              </p:cNvSpPr>
              <p:nvPr/>
            </p:nvSpPr>
            <p:spPr bwMode="auto">
              <a:xfrm>
                <a:off x="2562" y="2919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72" name="Line 28"/>
              <p:cNvSpPr>
                <a:spLocks noChangeShapeType="1"/>
              </p:cNvSpPr>
              <p:nvPr/>
            </p:nvSpPr>
            <p:spPr bwMode="auto">
              <a:xfrm flipV="1">
                <a:off x="3788" y="845"/>
                <a:ext cx="0" cy="2316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</p:grpSp>
        <p:sp>
          <p:nvSpPr>
            <p:cNvPr id="52" name="Line 29"/>
            <p:cNvSpPr>
              <a:spLocks noChangeShapeType="1"/>
            </p:cNvSpPr>
            <p:nvPr/>
          </p:nvSpPr>
          <p:spPr bwMode="auto">
            <a:xfrm flipV="1">
              <a:off x="2562" y="935"/>
              <a:ext cx="0" cy="2222"/>
            </a:xfrm>
            <a:prstGeom prst="line">
              <a:avLst/>
            </a:prstGeom>
            <a:noFill/>
            <a:ln w="9525">
              <a:solidFill>
                <a:srgbClr val="333333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ysClr val="windowText" lastClr="000000"/>
                </a:solidFill>
                <a:latin typeface="Arial" pitchFamily="34" charset="0"/>
                <a:cs typeface="+mn-cs"/>
              </a:endParaRPr>
            </a:p>
          </p:txBody>
        </p:sp>
      </p:grpSp>
      <p:sp>
        <p:nvSpPr>
          <p:cNvPr id="77" name="Полилиния 76"/>
          <p:cNvSpPr/>
          <p:nvPr/>
        </p:nvSpPr>
        <p:spPr>
          <a:xfrm>
            <a:off x="3714750" y="1524000"/>
            <a:ext cx="4354513" cy="2586038"/>
          </a:xfrm>
          <a:custGeom>
            <a:avLst/>
            <a:gdLst>
              <a:gd name="connsiteX0" fmla="*/ 0 w 4435907"/>
              <a:gd name="connsiteY0" fmla="*/ 2160270 h 2738975"/>
              <a:gd name="connsiteX1" fmla="*/ 457200 w 4435907"/>
              <a:gd name="connsiteY1" fmla="*/ 839470 h 2738975"/>
              <a:gd name="connsiteX2" fmla="*/ 1435100 w 4435907"/>
              <a:gd name="connsiteY2" fmla="*/ 2731770 h 2738975"/>
              <a:gd name="connsiteX3" fmla="*/ 2794000 w 4435907"/>
              <a:gd name="connsiteY3" fmla="*/ 1270 h 2738975"/>
              <a:gd name="connsiteX4" fmla="*/ 4279900 w 4435907"/>
              <a:gd name="connsiteY4" fmla="*/ 2376170 h 2738975"/>
              <a:gd name="connsiteX5" fmla="*/ 4318000 w 4435907"/>
              <a:gd name="connsiteY5" fmla="*/ 2414270 h 2738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35907" h="2738975">
                <a:moveTo>
                  <a:pt x="0" y="2160270"/>
                </a:moveTo>
                <a:cubicBezTo>
                  <a:pt x="109008" y="1452245"/>
                  <a:pt x="218017" y="744220"/>
                  <a:pt x="457200" y="839470"/>
                </a:cubicBezTo>
                <a:cubicBezTo>
                  <a:pt x="696383" y="934720"/>
                  <a:pt x="1045633" y="2871470"/>
                  <a:pt x="1435100" y="2731770"/>
                </a:cubicBezTo>
                <a:cubicBezTo>
                  <a:pt x="1824567" y="2592070"/>
                  <a:pt x="2319867" y="60537"/>
                  <a:pt x="2794000" y="1270"/>
                </a:cubicBezTo>
                <a:cubicBezTo>
                  <a:pt x="3268133" y="-57997"/>
                  <a:pt x="4025900" y="1974003"/>
                  <a:pt x="4279900" y="2376170"/>
                </a:cubicBezTo>
                <a:cubicBezTo>
                  <a:pt x="4533900" y="2778337"/>
                  <a:pt x="4425950" y="2596303"/>
                  <a:pt x="4318000" y="2414270"/>
                </a:cubicBezTo>
              </a:path>
            </a:pathLst>
          </a:cu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73" name="Прямоугольник 72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69774" y="506616"/>
            <a:ext cx="3734168" cy="3970318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cxnSp>
        <p:nvCxnSpPr>
          <p:cNvPr id="80" name="Прямая соединительная линия 79"/>
          <p:cNvCxnSpPr/>
          <p:nvPr/>
        </p:nvCxnSpPr>
        <p:spPr>
          <a:xfrm>
            <a:off x="6305550" y="990600"/>
            <a:ext cx="2339975" cy="3609975"/>
          </a:xfrm>
          <a:prstGeom prst="line">
            <a:avLst/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единительная линия 81"/>
          <p:cNvCxnSpPr/>
          <p:nvPr/>
        </p:nvCxnSpPr>
        <p:spPr>
          <a:xfrm>
            <a:off x="6934200" y="1976438"/>
            <a:ext cx="9525" cy="1606550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Блок-схема: узел 77"/>
          <p:cNvSpPr/>
          <p:nvPr/>
        </p:nvSpPr>
        <p:spPr>
          <a:xfrm>
            <a:off x="6846888" y="1947863"/>
            <a:ext cx="193675" cy="165100"/>
          </a:xfrm>
          <a:prstGeom prst="flowChartConnector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3" name="Блок-схема: узел 82"/>
          <p:cNvSpPr/>
          <p:nvPr/>
        </p:nvSpPr>
        <p:spPr>
          <a:xfrm flipH="1">
            <a:off x="6846888" y="3582988"/>
            <a:ext cx="193675" cy="46037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94" name="TextBox 85"/>
          <p:cNvSpPr txBox="1">
            <a:spLocks noChangeArrowheads="1"/>
          </p:cNvSpPr>
          <p:nvPr/>
        </p:nvSpPr>
        <p:spPr bwMode="auto">
          <a:xfrm>
            <a:off x="5765800" y="506413"/>
            <a:ext cx="5254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TruthCYR Black"/>
              </a:rPr>
              <a:t>   y</a:t>
            </a:r>
            <a:endParaRPr lang="ru-RU">
              <a:latin typeface="TruthCYR Black"/>
            </a:endParaRPr>
          </a:p>
        </p:txBody>
      </p:sp>
      <p:sp>
        <p:nvSpPr>
          <p:cNvPr id="71695" name="Прямоугольник 86"/>
          <p:cNvSpPr>
            <a:spLocks noChangeArrowheads="1"/>
          </p:cNvSpPr>
          <p:nvPr/>
        </p:nvSpPr>
        <p:spPr bwMode="auto">
          <a:xfrm>
            <a:off x="8413750" y="3602038"/>
            <a:ext cx="2936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TruthCYR Black"/>
              </a:rPr>
              <a:t>x</a:t>
            </a:r>
            <a:endParaRPr lang="ru-RU">
              <a:latin typeface="TruthCYR Black"/>
            </a:endParaRPr>
          </a:p>
        </p:txBody>
      </p:sp>
      <p:sp>
        <p:nvSpPr>
          <p:cNvPr id="71696" name="Прямоугольник 87"/>
          <p:cNvSpPr>
            <a:spLocks noChangeArrowheads="1"/>
          </p:cNvSpPr>
          <p:nvPr/>
        </p:nvSpPr>
        <p:spPr bwMode="auto">
          <a:xfrm>
            <a:off x="5813425" y="3651250"/>
            <a:ext cx="4651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TruthCYR Black"/>
              </a:rPr>
              <a:t>  0</a:t>
            </a:r>
            <a:endParaRPr lang="ru-RU">
              <a:latin typeface="TruthCYR Black"/>
            </a:endParaRPr>
          </a:p>
        </p:txBody>
      </p:sp>
      <p:sp>
        <p:nvSpPr>
          <p:cNvPr id="96" name="Дуга 95"/>
          <p:cNvSpPr/>
          <p:nvPr/>
        </p:nvSpPr>
        <p:spPr>
          <a:xfrm rot="20602555">
            <a:off x="7942263" y="3302000"/>
            <a:ext cx="406400" cy="388938"/>
          </a:xfrm>
          <a:prstGeom prst="arc">
            <a:avLst>
              <a:gd name="adj1" fmla="val 13595450"/>
              <a:gd name="adj2" fmla="val 3057309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C00000"/>
              </a:solidFill>
            </a:endParaRPr>
          </a:p>
        </p:txBody>
      </p:sp>
      <p:sp>
        <p:nvSpPr>
          <p:cNvPr id="97" name="TextBox 9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7947633" y="3064709"/>
            <a:ext cx="1026707" cy="400110"/>
          </a:xfrm>
          <a:prstGeom prst="rect">
            <a:avLst/>
          </a:prstGeom>
          <a:blipFill rotWithShape="1">
            <a:blip r:embed="rId4" cstate="print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pic>
        <p:nvPicPr>
          <p:cNvPr id="5135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64350" y="3798888"/>
            <a:ext cx="3540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5" name="Прямая соединительная линия 104"/>
          <p:cNvCxnSpPr/>
          <p:nvPr/>
        </p:nvCxnSpPr>
        <p:spPr>
          <a:xfrm>
            <a:off x="6734175" y="1679575"/>
            <a:ext cx="0" cy="294163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Прямая соединительная линия 106"/>
          <p:cNvCxnSpPr>
            <a:endCxn id="71" idx="1"/>
          </p:cNvCxnSpPr>
          <p:nvPr/>
        </p:nvCxnSpPr>
        <p:spPr>
          <a:xfrm>
            <a:off x="6734175" y="4600575"/>
            <a:ext cx="188595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Блок-схема: узел 107"/>
          <p:cNvSpPr/>
          <p:nvPr/>
        </p:nvSpPr>
        <p:spPr>
          <a:xfrm>
            <a:off x="6689725" y="1644650"/>
            <a:ext cx="120650" cy="114300"/>
          </a:xfrm>
          <a:prstGeom prst="flowChartConnector">
            <a:avLst/>
          </a:prstGeom>
          <a:solidFill>
            <a:srgbClr val="66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9" name="Блок-схема: узел 108"/>
          <p:cNvSpPr/>
          <p:nvPr/>
        </p:nvSpPr>
        <p:spPr>
          <a:xfrm>
            <a:off x="6689725" y="4549775"/>
            <a:ext cx="157163" cy="141288"/>
          </a:xfrm>
          <a:prstGeom prst="flowChartConnector">
            <a:avLst/>
          </a:prstGeom>
          <a:solidFill>
            <a:srgbClr val="66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0" name="Блок-схема: узел 109"/>
          <p:cNvSpPr/>
          <p:nvPr/>
        </p:nvSpPr>
        <p:spPr>
          <a:xfrm>
            <a:off x="8561388" y="4532313"/>
            <a:ext cx="146050" cy="158750"/>
          </a:xfrm>
          <a:prstGeom prst="flowChartConnector">
            <a:avLst/>
          </a:prstGeom>
          <a:solidFill>
            <a:srgbClr val="66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1" name="Левая фигурная скобка 110"/>
          <p:cNvSpPr/>
          <p:nvPr/>
        </p:nvSpPr>
        <p:spPr>
          <a:xfrm>
            <a:off x="6477000" y="1758950"/>
            <a:ext cx="212725" cy="2860675"/>
          </a:xfrm>
          <a:prstGeom prst="leftBrac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4" name="Левая фигурная скобка 113"/>
          <p:cNvSpPr/>
          <p:nvPr/>
        </p:nvSpPr>
        <p:spPr>
          <a:xfrm rot="16200000">
            <a:off x="7504907" y="3813969"/>
            <a:ext cx="457200" cy="1976437"/>
          </a:xfrm>
          <a:prstGeom prst="leftBrace">
            <a:avLst>
              <a:gd name="adj1" fmla="val 8333"/>
              <a:gd name="adj2" fmla="val 51427"/>
            </a:avLst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5" name="Прямоугольный треугольник 114"/>
          <p:cNvSpPr/>
          <p:nvPr/>
        </p:nvSpPr>
        <p:spPr>
          <a:xfrm>
            <a:off x="6779873" y="1729753"/>
            <a:ext cx="1911512" cy="2919068"/>
          </a:xfrm>
          <a:prstGeom prst="rtTriangle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16" name="Объект 115"/>
          <p:cNvGraphicFramePr>
            <a:graphicFrameLocks noChangeAspect="1"/>
          </p:cNvGraphicFramePr>
          <p:nvPr/>
        </p:nvGraphicFramePr>
        <p:xfrm>
          <a:off x="300038" y="4532313"/>
          <a:ext cx="3603625" cy="615950"/>
        </p:xfrm>
        <a:graphic>
          <a:graphicData uri="http://schemas.openxmlformats.org/presentationml/2006/ole">
            <p:oleObj spid="_x0000_s71682" name="Формула" r:id="rId6" imgW="28754280" imgH="4886280" progId="Equation.3">
              <p:embed/>
            </p:oleObj>
          </a:graphicData>
        </a:graphic>
      </p:graphicFrame>
      <p:graphicFrame>
        <p:nvGraphicFramePr>
          <p:cNvPr id="117" name="Объект 116"/>
          <p:cNvGraphicFramePr>
            <a:graphicFrameLocks noChangeAspect="1"/>
          </p:cNvGraphicFramePr>
          <p:nvPr/>
        </p:nvGraphicFramePr>
        <p:xfrm>
          <a:off x="609600" y="5181600"/>
          <a:ext cx="2454275" cy="693738"/>
        </p:xfrm>
        <a:graphic>
          <a:graphicData uri="http://schemas.openxmlformats.org/presentationml/2006/ole">
            <p:oleObj spid="_x0000_s71683" name="Формула" r:id="rId7" imgW="19574280" imgH="5498280" progId="Equation.3">
              <p:embed/>
            </p:oleObj>
          </a:graphicData>
        </a:graphic>
      </p:graphicFrame>
      <p:graphicFrame>
        <p:nvGraphicFramePr>
          <p:cNvPr id="118" name="Объект 117"/>
          <p:cNvGraphicFramePr>
            <a:graphicFrameLocks noChangeAspect="1"/>
          </p:cNvGraphicFramePr>
          <p:nvPr/>
        </p:nvGraphicFramePr>
        <p:xfrm>
          <a:off x="509588" y="5867400"/>
          <a:ext cx="3071812" cy="850900"/>
        </p:xfrm>
        <a:graphic>
          <a:graphicData uri="http://schemas.openxmlformats.org/presentationml/2006/ole">
            <p:oleObj spid="_x0000_s71684" name="Формула" r:id="rId8" imgW="837836" imgH="393529" progId="Equation.3">
              <p:embed/>
            </p:oleObj>
          </a:graphicData>
        </a:graphic>
      </p:graphicFrame>
      <p:graphicFrame>
        <p:nvGraphicFramePr>
          <p:cNvPr id="71685" name="Объект 118"/>
          <p:cNvGraphicFramePr>
            <a:graphicFrameLocks noChangeAspect="1"/>
          </p:cNvGraphicFramePr>
          <p:nvPr/>
        </p:nvGraphicFramePr>
        <p:xfrm>
          <a:off x="4483100" y="5418138"/>
          <a:ext cx="3668713" cy="914400"/>
        </p:xfrm>
        <a:graphic>
          <a:graphicData uri="http://schemas.openxmlformats.org/presentationml/2006/ole">
            <p:oleObj spid="_x0000_s71685" name="Формула" r:id="rId9" imgW="8001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83" grpId="0" animBg="1"/>
      <p:bldP spid="108" grpId="0" animBg="1"/>
      <p:bldP spid="109" grpId="0" animBg="1"/>
      <p:bldP spid="110" grpId="0" animBg="1"/>
      <p:bldP spid="111" grpId="0" animBg="1"/>
      <p:bldP spid="1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707" name="Group 17"/>
          <p:cNvGrpSpPr>
            <a:grpSpLocks/>
          </p:cNvGrpSpPr>
          <p:nvPr/>
        </p:nvGrpSpPr>
        <p:grpSpPr bwMode="auto">
          <a:xfrm>
            <a:off x="100013" y="41275"/>
            <a:ext cx="8947150" cy="6726238"/>
            <a:chOff x="14" y="0"/>
            <a:chExt cx="5728" cy="4306"/>
          </a:xfrm>
        </p:grpSpPr>
        <p:sp>
          <p:nvSpPr>
            <p:cNvPr id="3" name="Freeform 18"/>
            <p:cNvSpPr>
              <a:spLocks/>
            </p:cNvSpPr>
            <p:nvPr/>
          </p:nvSpPr>
          <p:spPr bwMode="auto">
            <a:xfrm>
              <a:off x="357" y="70"/>
              <a:ext cx="5043" cy="5"/>
            </a:xfrm>
            <a:custGeom>
              <a:avLst/>
              <a:gdLst>
                <a:gd name="T0" fmla="*/ 5040 w 5040"/>
                <a:gd name="T1" fmla="*/ 0 h 5"/>
                <a:gd name="T2" fmla="*/ 0 w 5040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5">
                  <a:moveTo>
                    <a:pt x="5040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4" name="Freeform 19"/>
            <p:cNvSpPr>
              <a:spLocks/>
            </p:cNvSpPr>
            <p:nvPr/>
          </p:nvSpPr>
          <p:spPr bwMode="auto">
            <a:xfrm>
              <a:off x="327" y="29"/>
              <a:ext cx="5102" cy="2"/>
            </a:xfrm>
            <a:custGeom>
              <a:avLst/>
              <a:gdLst>
                <a:gd name="T0" fmla="*/ 5102 w 5102"/>
                <a:gd name="T1" fmla="*/ 0 h 3"/>
                <a:gd name="T2" fmla="*/ 0 w 5102"/>
                <a:gd name="T3" fmla="*/ 3 h 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2" h="3">
                  <a:moveTo>
                    <a:pt x="5102" y="0"/>
                  </a:moveTo>
                  <a:lnTo>
                    <a:pt x="0" y="3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5" name="Freeform 20"/>
            <p:cNvSpPr>
              <a:spLocks/>
            </p:cNvSpPr>
            <p:nvPr/>
          </p:nvSpPr>
          <p:spPr bwMode="auto">
            <a:xfrm>
              <a:off x="71" y="362"/>
              <a:ext cx="6" cy="3580"/>
            </a:xfrm>
            <a:custGeom>
              <a:avLst/>
              <a:gdLst>
                <a:gd name="T0" fmla="*/ 6 w 6"/>
                <a:gd name="T1" fmla="*/ 3580 h 3580"/>
                <a:gd name="T2" fmla="*/ 0 w 6"/>
                <a:gd name="T3" fmla="*/ 0 h 358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" h="3580">
                  <a:moveTo>
                    <a:pt x="6" y="3580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6" name="Freeform 21"/>
            <p:cNvSpPr>
              <a:spLocks/>
            </p:cNvSpPr>
            <p:nvPr/>
          </p:nvSpPr>
          <p:spPr bwMode="auto">
            <a:xfrm>
              <a:off x="32" y="336"/>
              <a:ext cx="3" cy="3634"/>
            </a:xfrm>
            <a:custGeom>
              <a:avLst/>
              <a:gdLst>
                <a:gd name="T0" fmla="*/ 3 w 3"/>
                <a:gd name="T1" fmla="*/ 3641 h 3641"/>
                <a:gd name="T2" fmla="*/ 0 w 3"/>
                <a:gd name="T3" fmla="*/ 0 h 364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641">
                  <a:moveTo>
                    <a:pt x="3" y="3641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7" name="Freeform 22"/>
            <p:cNvSpPr>
              <a:spLocks/>
            </p:cNvSpPr>
            <p:nvPr/>
          </p:nvSpPr>
          <p:spPr bwMode="auto">
            <a:xfrm>
              <a:off x="359" y="4224"/>
              <a:ext cx="5041" cy="2"/>
            </a:xfrm>
            <a:custGeom>
              <a:avLst/>
              <a:gdLst>
                <a:gd name="T0" fmla="*/ 5040 w 5040"/>
                <a:gd name="T1" fmla="*/ 0 h 2"/>
                <a:gd name="T2" fmla="*/ 0 w 5040"/>
                <a:gd name="T3" fmla="*/ 2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2">
                  <a:moveTo>
                    <a:pt x="5040" y="0"/>
                  </a:moveTo>
                  <a:lnTo>
                    <a:pt x="0" y="2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8" name="Freeform 23"/>
            <p:cNvSpPr>
              <a:spLocks/>
            </p:cNvSpPr>
            <p:nvPr/>
          </p:nvSpPr>
          <p:spPr bwMode="auto">
            <a:xfrm>
              <a:off x="327" y="4272"/>
              <a:ext cx="5105" cy="2"/>
            </a:xfrm>
            <a:custGeom>
              <a:avLst/>
              <a:gdLst>
                <a:gd name="T0" fmla="*/ 5105 w 5105"/>
                <a:gd name="T1" fmla="*/ 0 h 5"/>
                <a:gd name="T2" fmla="*/ 0 w 5105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5" h="5">
                  <a:moveTo>
                    <a:pt x="5105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72764" name="Group 24"/>
            <p:cNvGrpSpPr>
              <a:grpSpLocks/>
            </p:cNvGrpSpPr>
            <p:nvPr/>
          </p:nvGrpSpPr>
          <p:grpSpPr bwMode="auto">
            <a:xfrm>
              <a:off x="5417" y="3921"/>
              <a:ext cx="325" cy="380"/>
              <a:chOff x="5417" y="3921"/>
              <a:chExt cx="325" cy="380"/>
            </a:xfrm>
          </p:grpSpPr>
          <p:sp>
            <p:nvSpPr>
              <p:cNvPr id="21" name="Arc 25"/>
              <p:cNvSpPr>
                <a:spLocks/>
              </p:cNvSpPr>
              <p:nvPr/>
            </p:nvSpPr>
            <p:spPr bwMode="auto">
              <a:xfrm rot="5937534" flipH="1" flipV="1">
                <a:off x="5404" y="3930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22" name="Arc 26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0" name="Freeform 27"/>
            <p:cNvSpPr>
              <a:spLocks/>
            </p:cNvSpPr>
            <p:nvPr/>
          </p:nvSpPr>
          <p:spPr bwMode="auto">
            <a:xfrm>
              <a:off x="5678" y="360"/>
              <a:ext cx="3" cy="3582"/>
            </a:xfrm>
            <a:custGeom>
              <a:avLst/>
              <a:gdLst>
                <a:gd name="T0" fmla="*/ 3 w 3"/>
                <a:gd name="T1" fmla="*/ 3582 h 3582"/>
                <a:gd name="T2" fmla="*/ 0 w 3"/>
                <a:gd name="T3" fmla="*/ 0 h 358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582">
                  <a:moveTo>
                    <a:pt x="3" y="358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1" name="Freeform 28"/>
            <p:cNvSpPr>
              <a:spLocks/>
            </p:cNvSpPr>
            <p:nvPr/>
          </p:nvSpPr>
          <p:spPr bwMode="auto">
            <a:xfrm>
              <a:off x="5723" y="327"/>
              <a:ext cx="1" cy="3635"/>
            </a:xfrm>
            <a:custGeom>
              <a:avLst/>
              <a:gdLst>
                <a:gd name="T0" fmla="*/ 1 w 1"/>
                <a:gd name="T1" fmla="*/ 3642 h 3642"/>
                <a:gd name="T2" fmla="*/ 0 w 1"/>
                <a:gd name="T3" fmla="*/ 0 h 364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3642">
                  <a:moveTo>
                    <a:pt x="1" y="364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72767" name="Group 29"/>
            <p:cNvGrpSpPr>
              <a:grpSpLocks/>
            </p:cNvGrpSpPr>
            <p:nvPr/>
          </p:nvGrpSpPr>
          <p:grpSpPr bwMode="auto">
            <a:xfrm flipH="1" flipV="1">
              <a:off x="14" y="2"/>
              <a:ext cx="325" cy="380"/>
              <a:chOff x="5417" y="3921"/>
              <a:chExt cx="325" cy="380"/>
            </a:xfrm>
          </p:grpSpPr>
          <p:sp>
            <p:nvSpPr>
              <p:cNvPr id="19" name="Arc 30"/>
              <p:cNvSpPr>
                <a:spLocks/>
              </p:cNvSpPr>
              <p:nvPr/>
            </p:nvSpPr>
            <p:spPr bwMode="auto">
              <a:xfrm rot="5937534" flipH="1" flipV="1">
                <a:off x="5404" y="3934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20" name="Arc 31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72768" name="Group 32"/>
            <p:cNvGrpSpPr>
              <a:grpSpLocks/>
            </p:cNvGrpSpPr>
            <p:nvPr/>
          </p:nvGrpSpPr>
          <p:grpSpPr bwMode="auto">
            <a:xfrm flipV="1">
              <a:off x="5415" y="0"/>
              <a:ext cx="325" cy="380"/>
              <a:chOff x="5417" y="3921"/>
              <a:chExt cx="325" cy="380"/>
            </a:xfrm>
          </p:grpSpPr>
          <p:sp>
            <p:nvSpPr>
              <p:cNvPr id="17" name="Arc 33"/>
              <p:cNvSpPr>
                <a:spLocks/>
              </p:cNvSpPr>
              <p:nvPr/>
            </p:nvSpPr>
            <p:spPr bwMode="auto">
              <a:xfrm rot="5937534" flipH="1" flipV="1">
                <a:off x="5404" y="3934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18" name="Arc 34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72769" name="Group 35"/>
            <p:cNvGrpSpPr>
              <a:grpSpLocks/>
            </p:cNvGrpSpPr>
            <p:nvPr/>
          </p:nvGrpSpPr>
          <p:grpSpPr bwMode="auto">
            <a:xfrm flipH="1">
              <a:off x="16" y="3926"/>
              <a:ext cx="325" cy="380"/>
              <a:chOff x="5417" y="3921"/>
              <a:chExt cx="325" cy="380"/>
            </a:xfrm>
          </p:grpSpPr>
          <p:sp>
            <p:nvSpPr>
              <p:cNvPr id="15" name="Arc 36"/>
              <p:cNvSpPr>
                <a:spLocks/>
              </p:cNvSpPr>
              <p:nvPr/>
            </p:nvSpPr>
            <p:spPr bwMode="auto">
              <a:xfrm rot="5937534" flipH="1" flipV="1">
                <a:off x="5404" y="3934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16" name="Arc 37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72708" name="Group 7"/>
          <p:cNvGrpSpPr>
            <a:grpSpLocks/>
          </p:cNvGrpSpPr>
          <p:nvPr/>
        </p:nvGrpSpPr>
        <p:grpSpPr bwMode="auto">
          <a:xfrm>
            <a:off x="4327525" y="311150"/>
            <a:ext cx="4608513" cy="4122738"/>
            <a:chOff x="2562" y="845"/>
            <a:chExt cx="2495" cy="2316"/>
          </a:xfrm>
        </p:grpSpPr>
        <p:grpSp>
          <p:nvGrpSpPr>
            <p:cNvPr id="72736" name="Group 8"/>
            <p:cNvGrpSpPr>
              <a:grpSpLocks/>
            </p:cNvGrpSpPr>
            <p:nvPr/>
          </p:nvGrpSpPr>
          <p:grpSpPr bwMode="auto">
            <a:xfrm>
              <a:off x="2562" y="845"/>
              <a:ext cx="2495" cy="2316"/>
              <a:chOff x="2562" y="845"/>
              <a:chExt cx="2495" cy="2316"/>
            </a:xfrm>
          </p:grpSpPr>
          <p:sp>
            <p:nvSpPr>
              <p:cNvPr id="26" name="Line 9"/>
              <p:cNvSpPr>
                <a:spLocks noChangeShapeType="1"/>
              </p:cNvSpPr>
              <p:nvPr/>
            </p:nvSpPr>
            <p:spPr bwMode="auto">
              <a:xfrm>
                <a:off x="2562" y="2432"/>
                <a:ext cx="2495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7" name="Line 10"/>
              <p:cNvSpPr>
                <a:spLocks noChangeShapeType="1"/>
              </p:cNvSpPr>
              <p:nvPr/>
            </p:nvSpPr>
            <p:spPr bwMode="auto">
              <a:xfrm>
                <a:off x="2562" y="978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8" name="Line 11"/>
              <p:cNvSpPr>
                <a:spLocks noChangeShapeType="1"/>
              </p:cNvSpPr>
              <p:nvPr/>
            </p:nvSpPr>
            <p:spPr bwMode="auto">
              <a:xfrm>
                <a:off x="2562" y="3161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9" name="Line 12"/>
              <p:cNvSpPr>
                <a:spLocks noChangeShapeType="1"/>
              </p:cNvSpPr>
              <p:nvPr/>
            </p:nvSpPr>
            <p:spPr bwMode="auto">
              <a:xfrm>
                <a:off x="501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0" name="Line 13"/>
              <p:cNvSpPr>
                <a:spLocks noChangeShapeType="1"/>
              </p:cNvSpPr>
              <p:nvPr/>
            </p:nvSpPr>
            <p:spPr bwMode="auto">
              <a:xfrm>
                <a:off x="2562" y="1220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1" name="Line 14"/>
              <p:cNvSpPr>
                <a:spLocks noChangeShapeType="1"/>
              </p:cNvSpPr>
              <p:nvPr/>
            </p:nvSpPr>
            <p:spPr bwMode="auto">
              <a:xfrm>
                <a:off x="280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2" name="Line 15"/>
              <p:cNvSpPr>
                <a:spLocks noChangeShapeType="1"/>
              </p:cNvSpPr>
              <p:nvPr/>
            </p:nvSpPr>
            <p:spPr bwMode="auto">
              <a:xfrm>
                <a:off x="305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3" name="Line 16"/>
              <p:cNvSpPr>
                <a:spLocks noChangeShapeType="1"/>
              </p:cNvSpPr>
              <p:nvPr/>
            </p:nvSpPr>
            <p:spPr bwMode="auto">
              <a:xfrm>
                <a:off x="329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4" name="Line 17"/>
              <p:cNvSpPr>
                <a:spLocks noChangeShapeType="1"/>
              </p:cNvSpPr>
              <p:nvPr/>
            </p:nvSpPr>
            <p:spPr bwMode="auto">
              <a:xfrm>
                <a:off x="354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5" name="Line 18"/>
              <p:cNvSpPr>
                <a:spLocks noChangeShapeType="1"/>
              </p:cNvSpPr>
              <p:nvPr/>
            </p:nvSpPr>
            <p:spPr bwMode="auto">
              <a:xfrm>
                <a:off x="403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6" name="Line 19"/>
              <p:cNvSpPr>
                <a:spLocks noChangeShapeType="1"/>
              </p:cNvSpPr>
              <p:nvPr/>
            </p:nvSpPr>
            <p:spPr bwMode="auto">
              <a:xfrm>
                <a:off x="427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7" name="Line 20"/>
              <p:cNvSpPr>
                <a:spLocks noChangeShapeType="1"/>
              </p:cNvSpPr>
              <p:nvPr/>
            </p:nvSpPr>
            <p:spPr bwMode="auto">
              <a:xfrm>
                <a:off x="452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8" name="Line 21"/>
              <p:cNvSpPr>
                <a:spLocks noChangeShapeType="1"/>
              </p:cNvSpPr>
              <p:nvPr/>
            </p:nvSpPr>
            <p:spPr bwMode="auto">
              <a:xfrm>
                <a:off x="476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9" name="Line 22"/>
              <p:cNvSpPr>
                <a:spLocks noChangeShapeType="1"/>
              </p:cNvSpPr>
              <p:nvPr/>
            </p:nvSpPr>
            <p:spPr bwMode="auto">
              <a:xfrm>
                <a:off x="2562" y="1463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40" name="Line 23"/>
              <p:cNvSpPr>
                <a:spLocks noChangeShapeType="1"/>
              </p:cNvSpPr>
              <p:nvPr/>
            </p:nvSpPr>
            <p:spPr bwMode="auto">
              <a:xfrm>
                <a:off x="2562" y="1705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41" name="Line 24"/>
              <p:cNvSpPr>
                <a:spLocks noChangeShapeType="1"/>
              </p:cNvSpPr>
              <p:nvPr/>
            </p:nvSpPr>
            <p:spPr bwMode="auto">
              <a:xfrm>
                <a:off x="2562" y="1948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42" name="Line 25"/>
              <p:cNvSpPr>
                <a:spLocks noChangeShapeType="1"/>
              </p:cNvSpPr>
              <p:nvPr/>
            </p:nvSpPr>
            <p:spPr bwMode="auto">
              <a:xfrm>
                <a:off x="2562" y="2191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43" name="Line 26"/>
              <p:cNvSpPr>
                <a:spLocks noChangeShapeType="1"/>
              </p:cNvSpPr>
              <p:nvPr/>
            </p:nvSpPr>
            <p:spPr bwMode="auto">
              <a:xfrm>
                <a:off x="2562" y="2676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44" name="Line 27"/>
              <p:cNvSpPr>
                <a:spLocks noChangeShapeType="1"/>
              </p:cNvSpPr>
              <p:nvPr/>
            </p:nvSpPr>
            <p:spPr bwMode="auto">
              <a:xfrm>
                <a:off x="2562" y="2919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45" name="Line 28"/>
              <p:cNvSpPr>
                <a:spLocks noChangeShapeType="1"/>
              </p:cNvSpPr>
              <p:nvPr/>
            </p:nvSpPr>
            <p:spPr bwMode="auto">
              <a:xfrm flipV="1">
                <a:off x="3788" y="845"/>
                <a:ext cx="0" cy="2316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</p:grpSp>
        <p:sp>
          <p:nvSpPr>
            <p:cNvPr id="25" name="Line 29"/>
            <p:cNvSpPr>
              <a:spLocks noChangeShapeType="1"/>
            </p:cNvSpPr>
            <p:nvPr/>
          </p:nvSpPr>
          <p:spPr bwMode="auto">
            <a:xfrm flipV="1">
              <a:off x="2562" y="935"/>
              <a:ext cx="0" cy="2223"/>
            </a:xfrm>
            <a:prstGeom prst="line">
              <a:avLst/>
            </a:prstGeom>
            <a:noFill/>
            <a:ln w="9525">
              <a:solidFill>
                <a:srgbClr val="333333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ysClr val="windowText" lastClr="000000"/>
                </a:solidFill>
                <a:latin typeface="Arial" pitchFamily="34" charset="0"/>
                <a:cs typeface="+mn-cs"/>
              </a:endParaRPr>
            </a:p>
          </p:txBody>
        </p:sp>
      </p:grpSp>
      <p:sp>
        <p:nvSpPr>
          <p:cNvPr id="47" name="Прямоугольник 46"/>
          <p:cNvSpPr/>
          <p:nvPr/>
        </p:nvSpPr>
        <p:spPr>
          <a:xfrm>
            <a:off x="722595" y="264316"/>
            <a:ext cx="1521570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Пример </a:t>
            </a:r>
            <a:r>
              <a:rPr lang="en-U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Прямоугольник 48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4615" y="720735"/>
            <a:ext cx="3734168" cy="3970318"/>
          </a:xfrm>
          <a:prstGeom prst="rect">
            <a:avLst/>
          </a:prstGeom>
          <a:blipFill rotWithShape="1">
            <a:blip r:embed="rId4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72711" name="Прямоугольник 47"/>
          <p:cNvSpPr>
            <a:spLocks noChangeArrowheads="1"/>
          </p:cNvSpPr>
          <p:nvPr/>
        </p:nvSpPr>
        <p:spPr bwMode="auto">
          <a:xfrm>
            <a:off x="6180138" y="288925"/>
            <a:ext cx="346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TruthCYR Black"/>
              </a:rPr>
              <a:t>y</a:t>
            </a:r>
            <a:endParaRPr lang="ru-RU">
              <a:latin typeface="TruthCYR Black"/>
            </a:endParaRPr>
          </a:p>
        </p:txBody>
      </p:sp>
      <p:sp>
        <p:nvSpPr>
          <p:cNvPr id="72712" name="Прямоугольник 49"/>
          <p:cNvSpPr>
            <a:spLocks noChangeArrowheads="1"/>
          </p:cNvSpPr>
          <p:nvPr/>
        </p:nvSpPr>
        <p:spPr bwMode="auto">
          <a:xfrm>
            <a:off x="8507413" y="3168650"/>
            <a:ext cx="3571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TruthCYR Black"/>
              </a:rPr>
              <a:t>x</a:t>
            </a:r>
            <a:endParaRPr lang="ru-RU">
              <a:latin typeface="TruthCYR Black"/>
            </a:endParaRPr>
          </a:p>
        </p:txBody>
      </p:sp>
      <p:sp>
        <p:nvSpPr>
          <p:cNvPr id="72713" name="Прямоугольник 50"/>
          <p:cNvSpPr>
            <a:spLocks noChangeArrowheads="1"/>
          </p:cNvSpPr>
          <p:nvPr/>
        </p:nvSpPr>
        <p:spPr bwMode="auto">
          <a:xfrm>
            <a:off x="6259513" y="3141663"/>
            <a:ext cx="3460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TruthCYR Black"/>
              </a:rPr>
              <a:t>0</a:t>
            </a:r>
            <a:endParaRPr lang="ru-RU">
              <a:latin typeface="TruthCYR Black"/>
            </a:endParaRPr>
          </a:p>
        </p:txBody>
      </p:sp>
      <p:sp>
        <p:nvSpPr>
          <p:cNvPr id="53" name="Полилиния 52"/>
          <p:cNvSpPr/>
          <p:nvPr/>
        </p:nvSpPr>
        <p:spPr>
          <a:xfrm rot="939376">
            <a:off x="4843463" y="1617663"/>
            <a:ext cx="3635375" cy="2290762"/>
          </a:xfrm>
          <a:custGeom>
            <a:avLst/>
            <a:gdLst>
              <a:gd name="connsiteX0" fmla="*/ 0 w 3759200"/>
              <a:gd name="connsiteY0" fmla="*/ 978563 h 2234405"/>
              <a:gd name="connsiteX1" fmla="*/ 444500 w 3759200"/>
              <a:gd name="connsiteY1" fmla="*/ 2210463 h 2234405"/>
              <a:gd name="connsiteX2" fmla="*/ 1689100 w 3759200"/>
              <a:gd name="connsiteY2" fmla="*/ 663 h 2234405"/>
              <a:gd name="connsiteX3" fmla="*/ 3708400 w 3759200"/>
              <a:gd name="connsiteY3" fmla="*/ 1956463 h 2234405"/>
              <a:gd name="connsiteX4" fmla="*/ 3708400 w 3759200"/>
              <a:gd name="connsiteY4" fmla="*/ 1956463 h 2234405"/>
              <a:gd name="connsiteX5" fmla="*/ 3759200 w 3759200"/>
              <a:gd name="connsiteY5" fmla="*/ 2007263 h 2234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59200" h="2234405">
                <a:moveTo>
                  <a:pt x="0" y="978563"/>
                </a:moveTo>
                <a:cubicBezTo>
                  <a:pt x="81491" y="1676004"/>
                  <a:pt x="162983" y="2373446"/>
                  <a:pt x="444500" y="2210463"/>
                </a:cubicBezTo>
                <a:cubicBezTo>
                  <a:pt x="726017" y="2047480"/>
                  <a:pt x="1145117" y="42996"/>
                  <a:pt x="1689100" y="663"/>
                </a:cubicBezTo>
                <a:cubicBezTo>
                  <a:pt x="2233083" y="-41670"/>
                  <a:pt x="3708400" y="1956463"/>
                  <a:pt x="3708400" y="1956463"/>
                </a:cubicBezTo>
                <a:lnTo>
                  <a:pt x="3708400" y="1956463"/>
                </a:lnTo>
                <a:lnTo>
                  <a:pt x="3759200" y="2007263"/>
                </a:lnTo>
              </a:path>
            </a:pathLst>
          </a:cu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5" name="Прямая соединительная линия 54"/>
          <p:cNvCxnSpPr/>
          <p:nvPr/>
        </p:nvCxnSpPr>
        <p:spPr>
          <a:xfrm flipV="1">
            <a:off x="4575175" y="474663"/>
            <a:ext cx="2947988" cy="3335337"/>
          </a:xfrm>
          <a:prstGeom prst="line">
            <a:avLst/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Дуга 60"/>
          <p:cNvSpPr/>
          <p:nvPr/>
        </p:nvSpPr>
        <p:spPr>
          <a:xfrm rot="1402001">
            <a:off x="5275263" y="2825750"/>
            <a:ext cx="379412" cy="319088"/>
          </a:xfrm>
          <a:prstGeom prst="arc">
            <a:avLst>
              <a:gd name="adj1" fmla="val 14419999"/>
              <a:gd name="adj2" fmla="val 2580539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2" name="TextBox 6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593036" y="2672051"/>
            <a:ext cx="404278" cy="369332"/>
          </a:xfrm>
          <a:prstGeom prst="rect">
            <a:avLst/>
          </a:prstGeom>
          <a:blipFill rotWithShape="1">
            <a:blip r:embed="rId5" cstate="print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cxnSp>
        <p:nvCxnSpPr>
          <p:cNvPr id="13313" name="Прямая соединительная линия 13312"/>
          <p:cNvCxnSpPr/>
          <p:nvPr/>
        </p:nvCxnSpPr>
        <p:spPr>
          <a:xfrm flipH="1">
            <a:off x="6022975" y="2170113"/>
            <a:ext cx="26988" cy="998537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Блок-схема: узел 62"/>
          <p:cNvSpPr/>
          <p:nvPr/>
        </p:nvSpPr>
        <p:spPr>
          <a:xfrm>
            <a:off x="5967587" y="2088223"/>
            <a:ext cx="166954" cy="107678"/>
          </a:xfrm>
          <a:prstGeom prst="flowChartConnector">
            <a:avLst/>
          </a:prstGeom>
          <a:solidFill>
            <a:srgbClr val="C0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18" name="Блок-схема: узел 13317"/>
          <p:cNvSpPr/>
          <p:nvPr/>
        </p:nvSpPr>
        <p:spPr>
          <a:xfrm>
            <a:off x="5963647" y="3102053"/>
            <a:ext cx="119501" cy="131615"/>
          </a:xfrm>
          <a:prstGeom prst="flowChartConnector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23" name="TextBox 1332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27477" y="3225372"/>
            <a:ext cx="646267" cy="369332"/>
          </a:xfrm>
          <a:prstGeom prst="rect">
            <a:avLst/>
          </a:prstGeom>
          <a:blipFill rotWithShape="1">
            <a:blip r:embed="rId6" cstate="print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cxnSp>
        <p:nvCxnSpPr>
          <p:cNvPr id="13325" name="Прямая соединительная линия 13324"/>
          <p:cNvCxnSpPr/>
          <p:nvPr/>
        </p:nvCxnSpPr>
        <p:spPr>
          <a:xfrm>
            <a:off x="7029450" y="1038225"/>
            <a:ext cx="0" cy="2595563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27" name="Прямая соединительная линия 13326"/>
          <p:cNvCxnSpPr/>
          <p:nvPr/>
        </p:nvCxnSpPr>
        <p:spPr>
          <a:xfrm>
            <a:off x="4711700" y="3594100"/>
            <a:ext cx="226060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28" name="Блок-схема: узел 13327"/>
          <p:cNvSpPr/>
          <p:nvPr/>
        </p:nvSpPr>
        <p:spPr>
          <a:xfrm>
            <a:off x="6978650" y="914400"/>
            <a:ext cx="101600" cy="169863"/>
          </a:xfrm>
          <a:prstGeom prst="flowChartConnector">
            <a:avLst/>
          </a:prstGeom>
          <a:solidFill>
            <a:srgbClr val="66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29" name="Блок-схема: узел 13328"/>
          <p:cNvSpPr/>
          <p:nvPr/>
        </p:nvSpPr>
        <p:spPr>
          <a:xfrm flipV="1">
            <a:off x="4711700" y="3509963"/>
            <a:ext cx="114300" cy="123825"/>
          </a:xfrm>
          <a:prstGeom prst="flowChartConnector">
            <a:avLst/>
          </a:prstGeom>
          <a:solidFill>
            <a:srgbClr val="66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30" name="Блок-схема: узел 13329"/>
          <p:cNvSpPr/>
          <p:nvPr/>
        </p:nvSpPr>
        <p:spPr>
          <a:xfrm>
            <a:off x="6997700" y="3527425"/>
            <a:ext cx="125413" cy="127000"/>
          </a:xfrm>
          <a:prstGeom prst="flowChartConnector">
            <a:avLst/>
          </a:prstGeom>
          <a:solidFill>
            <a:srgbClr val="66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33" name="Прямоугольный треугольник 13332"/>
          <p:cNvSpPr/>
          <p:nvPr/>
        </p:nvSpPr>
        <p:spPr>
          <a:xfrm>
            <a:off x="6997700" y="3594100"/>
            <a:ext cx="46038" cy="46038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34" name="Прямоугольный треугольник 13333"/>
          <p:cNvSpPr/>
          <p:nvPr/>
        </p:nvSpPr>
        <p:spPr>
          <a:xfrm rot="16200000">
            <a:off x="4689475" y="1208088"/>
            <a:ext cx="2486025" cy="2193925"/>
          </a:xfrm>
          <a:prstGeom prst="rtTriangle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3336" name="Объект 13335"/>
          <p:cNvGraphicFramePr>
            <a:graphicFrameLocks noChangeAspect="1"/>
          </p:cNvGraphicFramePr>
          <p:nvPr/>
        </p:nvGraphicFramePr>
        <p:xfrm>
          <a:off x="4867275" y="5029200"/>
          <a:ext cx="3079750" cy="903288"/>
        </p:xfrm>
        <a:graphic>
          <a:graphicData uri="http://schemas.openxmlformats.org/presentationml/2006/ole">
            <p:oleObj spid="_x0000_s72706" name="Формула" r:id="rId7" imgW="990170" imgH="393529" progId="Equation.3">
              <p:embed/>
            </p:oleObj>
          </a:graphicData>
        </a:graphic>
      </p:graphicFrame>
      <p:sp>
        <p:nvSpPr>
          <p:cNvPr id="13337" name="TextBox 1333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12715" y="5029200"/>
            <a:ext cx="3998997" cy="954107"/>
          </a:xfrm>
          <a:prstGeom prst="rect">
            <a:avLst/>
          </a:prstGeom>
          <a:blipFill rotWithShape="1">
            <a:blip r:embed="rId8" cstate="print"/>
            <a:stretch>
              <a:fillRect b="-16561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2" name="Правая фигурная скобка 1"/>
          <p:cNvSpPr/>
          <p:nvPr/>
        </p:nvSpPr>
        <p:spPr>
          <a:xfrm>
            <a:off x="7123113" y="998538"/>
            <a:ext cx="374650" cy="2571750"/>
          </a:xfrm>
          <a:prstGeom prst="rightBrac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Левая фигурная скобка 12"/>
          <p:cNvSpPr/>
          <p:nvPr/>
        </p:nvSpPr>
        <p:spPr>
          <a:xfrm rot="16200000">
            <a:off x="5684837" y="2751138"/>
            <a:ext cx="473075" cy="2279650"/>
          </a:xfrm>
          <a:prstGeom prst="leftBrac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8" grpId="0" animBg="1"/>
      <p:bldP spid="13329" grpId="0" animBg="1"/>
      <p:bldP spid="13330" grpId="0" animBg="1"/>
      <p:bldP spid="13334" grpId="0" animBg="1"/>
      <p:bldP spid="2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" y="-66675"/>
            <a:ext cx="9105900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0354" name="Group 7"/>
          <p:cNvGrpSpPr>
            <a:grpSpLocks/>
          </p:cNvGrpSpPr>
          <p:nvPr/>
        </p:nvGrpSpPr>
        <p:grpSpPr bwMode="auto">
          <a:xfrm>
            <a:off x="4067175" y="635000"/>
            <a:ext cx="4772025" cy="4408488"/>
            <a:chOff x="2562" y="845"/>
            <a:chExt cx="2495" cy="2316"/>
          </a:xfrm>
        </p:grpSpPr>
        <p:grpSp>
          <p:nvGrpSpPr>
            <p:cNvPr id="100372" name="Group 8"/>
            <p:cNvGrpSpPr>
              <a:grpSpLocks/>
            </p:cNvGrpSpPr>
            <p:nvPr/>
          </p:nvGrpSpPr>
          <p:grpSpPr bwMode="auto">
            <a:xfrm>
              <a:off x="2562" y="845"/>
              <a:ext cx="2495" cy="2316"/>
              <a:chOff x="2562" y="845"/>
              <a:chExt cx="2495" cy="2316"/>
            </a:xfrm>
          </p:grpSpPr>
          <p:sp>
            <p:nvSpPr>
              <p:cNvPr id="6" name="Line 9"/>
              <p:cNvSpPr>
                <a:spLocks noChangeShapeType="1"/>
              </p:cNvSpPr>
              <p:nvPr/>
            </p:nvSpPr>
            <p:spPr bwMode="auto">
              <a:xfrm>
                <a:off x="2562" y="2432"/>
                <a:ext cx="2495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7" name="Line 10"/>
              <p:cNvSpPr>
                <a:spLocks noChangeShapeType="1"/>
              </p:cNvSpPr>
              <p:nvPr/>
            </p:nvSpPr>
            <p:spPr bwMode="auto">
              <a:xfrm>
                <a:off x="2562" y="978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8" name="Line 11"/>
              <p:cNvSpPr>
                <a:spLocks noChangeShapeType="1"/>
              </p:cNvSpPr>
              <p:nvPr/>
            </p:nvSpPr>
            <p:spPr bwMode="auto">
              <a:xfrm>
                <a:off x="2562" y="3161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9" name="Line 12"/>
              <p:cNvSpPr>
                <a:spLocks noChangeShapeType="1"/>
              </p:cNvSpPr>
              <p:nvPr/>
            </p:nvSpPr>
            <p:spPr bwMode="auto">
              <a:xfrm>
                <a:off x="501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0" name="Line 13"/>
              <p:cNvSpPr>
                <a:spLocks noChangeShapeType="1"/>
              </p:cNvSpPr>
              <p:nvPr/>
            </p:nvSpPr>
            <p:spPr bwMode="auto">
              <a:xfrm>
                <a:off x="2562" y="1220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1" name="Line 14"/>
              <p:cNvSpPr>
                <a:spLocks noChangeShapeType="1"/>
              </p:cNvSpPr>
              <p:nvPr/>
            </p:nvSpPr>
            <p:spPr bwMode="auto">
              <a:xfrm>
                <a:off x="280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2" name="Line 15"/>
              <p:cNvSpPr>
                <a:spLocks noChangeShapeType="1"/>
              </p:cNvSpPr>
              <p:nvPr/>
            </p:nvSpPr>
            <p:spPr bwMode="auto">
              <a:xfrm>
                <a:off x="305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3" name="Line 16"/>
              <p:cNvSpPr>
                <a:spLocks noChangeShapeType="1"/>
              </p:cNvSpPr>
              <p:nvPr/>
            </p:nvSpPr>
            <p:spPr bwMode="auto">
              <a:xfrm>
                <a:off x="329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4" name="Line 17"/>
              <p:cNvSpPr>
                <a:spLocks noChangeShapeType="1"/>
              </p:cNvSpPr>
              <p:nvPr/>
            </p:nvSpPr>
            <p:spPr bwMode="auto">
              <a:xfrm>
                <a:off x="354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5" name="Line 18"/>
              <p:cNvSpPr>
                <a:spLocks noChangeShapeType="1"/>
              </p:cNvSpPr>
              <p:nvPr/>
            </p:nvSpPr>
            <p:spPr bwMode="auto">
              <a:xfrm>
                <a:off x="403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6" name="Line 19"/>
              <p:cNvSpPr>
                <a:spLocks noChangeShapeType="1"/>
              </p:cNvSpPr>
              <p:nvPr/>
            </p:nvSpPr>
            <p:spPr bwMode="auto">
              <a:xfrm>
                <a:off x="427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7" name="Line 20"/>
              <p:cNvSpPr>
                <a:spLocks noChangeShapeType="1"/>
              </p:cNvSpPr>
              <p:nvPr/>
            </p:nvSpPr>
            <p:spPr bwMode="auto">
              <a:xfrm>
                <a:off x="4522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8" name="Line 21"/>
              <p:cNvSpPr>
                <a:spLocks noChangeShapeType="1"/>
              </p:cNvSpPr>
              <p:nvPr/>
            </p:nvSpPr>
            <p:spPr bwMode="auto">
              <a:xfrm>
                <a:off x="4768" y="978"/>
                <a:ext cx="0" cy="2183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19" name="Line 22"/>
              <p:cNvSpPr>
                <a:spLocks noChangeShapeType="1"/>
              </p:cNvSpPr>
              <p:nvPr/>
            </p:nvSpPr>
            <p:spPr bwMode="auto">
              <a:xfrm>
                <a:off x="2562" y="1463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0" name="Line 23"/>
              <p:cNvSpPr>
                <a:spLocks noChangeShapeType="1"/>
              </p:cNvSpPr>
              <p:nvPr/>
            </p:nvSpPr>
            <p:spPr bwMode="auto">
              <a:xfrm>
                <a:off x="2562" y="1705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1" name="Line 24"/>
              <p:cNvSpPr>
                <a:spLocks noChangeShapeType="1"/>
              </p:cNvSpPr>
              <p:nvPr/>
            </p:nvSpPr>
            <p:spPr bwMode="auto">
              <a:xfrm>
                <a:off x="2562" y="1948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2" name="Line 25"/>
              <p:cNvSpPr>
                <a:spLocks noChangeShapeType="1"/>
              </p:cNvSpPr>
              <p:nvPr/>
            </p:nvSpPr>
            <p:spPr bwMode="auto">
              <a:xfrm>
                <a:off x="2562" y="2191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3" name="Line 26"/>
              <p:cNvSpPr>
                <a:spLocks noChangeShapeType="1"/>
              </p:cNvSpPr>
              <p:nvPr/>
            </p:nvSpPr>
            <p:spPr bwMode="auto">
              <a:xfrm>
                <a:off x="2562" y="2676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4" name="Line 27"/>
              <p:cNvSpPr>
                <a:spLocks noChangeShapeType="1"/>
              </p:cNvSpPr>
              <p:nvPr/>
            </p:nvSpPr>
            <p:spPr bwMode="auto">
              <a:xfrm>
                <a:off x="2562" y="2919"/>
                <a:ext cx="2450" cy="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5" name="Line 28"/>
              <p:cNvSpPr>
                <a:spLocks noChangeShapeType="1"/>
              </p:cNvSpPr>
              <p:nvPr/>
            </p:nvSpPr>
            <p:spPr bwMode="auto">
              <a:xfrm flipV="1">
                <a:off x="3788" y="845"/>
                <a:ext cx="0" cy="2316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>
                  <a:solidFill>
                    <a:sysClr val="windowText" lastClr="000000"/>
                  </a:solidFill>
                  <a:latin typeface="Arial" pitchFamily="34" charset="0"/>
                  <a:cs typeface="+mn-cs"/>
                </a:endParaRPr>
              </a:p>
            </p:txBody>
          </p:sp>
        </p:grpSp>
        <p:sp>
          <p:nvSpPr>
            <p:cNvPr id="5" name="Line 29"/>
            <p:cNvSpPr>
              <a:spLocks noChangeShapeType="1"/>
            </p:cNvSpPr>
            <p:nvPr/>
          </p:nvSpPr>
          <p:spPr bwMode="auto">
            <a:xfrm flipV="1">
              <a:off x="2562" y="935"/>
              <a:ext cx="0" cy="2223"/>
            </a:xfrm>
            <a:prstGeom prst="line">
              <a:avLst/>
            </a:prstGeom>
            <a:noFill/>
            <a:ln w="9525">
              <a:solidFill>
                <a:srgbClr val="333333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ysClr val="windowText" lastClr="000000"/>
                </a:solidFill>
                <a:latin typeface="Arial" pitchFamily="34" charset="0"/>
                <a:cs typeface="+mn-cs"/>
              </a:endParaRPr>
            </a:p>
          </p:txBody>
        </p:sp>
      </p:grpSp>
      <p:sp>
        <p:nvSpPr>
          <p:cNvPr id="26" name="Прямоугольник 25"/>
          <p:cNvSpPr/>
          <p:nvPr/>
        </p:nvSpPr>
        <p:spPr>
          <a:xfrm>
            <a:off x="722595" y="264316"/>
            <a:ext cx="1521570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Пример </a:t>
            </a:r>
            <a:r>
              <a:rPr lang="en-U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28600" y="810381"/>
            <a:ext cx="3734168" cy="3970318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100357" name="Прямоугольник 27"/>
          <p:cNvSpPr>
            <a:spLocks noChangeArrowheads="1"/>
          </p:cNvSpPr>
          <p:nvPr/>
        </p:nvSpPr>
        <p:spPr bwMode="auto">
          <a:xfrm>
            <a:off x="6007100" y="495300"/>
            <a:ext cx="346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TruthCYR Black"/>
              </a:rPr>
              <a:t>y</a:t>
            </a:r>
            <a:endParaRPr lang="ru-RU">
              <a:latin typeface="TruthCYR Black"/>
            </a:endParaRPr>
          </a:p>
        </p:txBody>
      </p:sp>
      <p:sp>
        <p:nvSpPr>
          <p:cNvPr id="100358" name="Прямоугольник 28"/>
          <p:cNvSpPr>
            <a:spLocks noChangeArrowheads="1"/>
          </p:cNvSpPr>
          <p:nvPr/>
        </p:nvSpPr>
        <p:spPr bwMode="auto">
          <a:xfrm rot="10800000" flipV="1">
            <a:off x="8382000" y="3155950"/>
            <a:ext cx="3714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TruthCYR Black"/>
              </a:rPr>
              <a:t>x</a:t>
            </a:r>
            <a:endParaRPr lang="ru-RU">
              <a:latin typeface="TruthCYR Black"/>
            </a:endParaRPr>
          </a:p>
        </p:txBody>
      </p:sp>
      <p:sp>
        <p:nvSpPr>
          <p:cNvPr id="100359" name="Прямоугольник 29"/>
          <p:cNvSpPr>
            <a:spLocks noChangeArrowheads="1"/>
          </p:cNvSpPr>
          <p:nvPr/>
        </p:nvSpPr>
        <p:spPr bwMode="auto">
          <a:xfrm>
            <a:off x="6096000" y="3656013"/>
            <a:ext cx="3476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TruthCYR Black"/>
              </a:rPr>
              <a:t>0</a:t>
            </a:r>
            <a:endParaRPr lang="ru-RU">
              <a:latin typeface="TruthCYR Black"/>
            </a:endParaRPr>
          </a:p>
        </p:txBody>
      </p:sp>
      <p:sp>
        <p:nvSpPr>
          <p:cNvPr id="2" name="Полилиния 1"/>
          <p:cNvSpPr/>
          <p:nvPr/>
        </p:nvSpPr>
        <p:spPr>
          <a:xfrm>
            <a:off x="4648200" y="1419225"/>
            <a:ext cx="3949700" cy="2530475"/>
          </a:xfrm>
          <a:custGeom>
            <a:avLst/>
            <a:gdLst>
              <a:gd name="connsiteX0" fmla="*/ 3949700 w 3949700"/>
              <a:gd name="connsiteY0" fmla="*/ 2530524 h 2530524"/>
              <a:gd name="connsiteX1" fmla="*/ 2933700 w 3949700"/>
              <a:gd name="connsiteY1" fmla="*/ 320724 h 2530524"/>
              <a:gd name="connsiteX2" fmla="*/ 1816100 w 3949700"/>
              <a:gd name="connsiteY2" fmla="*/ 193724 h 2530524"/>
              <a:gd name="connsiteX3" fmla="*/ 850900 w 3949700"/>
              <a:gd name="connsiteY3" fmla="*/ 2047924 h 2530524"/>
              <a:gd name="connsiteX4" fmla="*/ 0 w 3949700"/>
              <a:gd name="connsiteY4" fmla="*/ 930324 h 2530524"/>
              <a:gd name="connsiteX5" fmla="*/ 0 w 3949700"/>
              <a:gd name="connsiteY5" fmla="*/ 930324 h 2530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949700" h="2530524">
                <a:moveTo>
                  <a:pt x="3949700" y="2530524"/>
                </a:moveTo>
                <a:cubicBezTo>
                  <a:pt x="3619500" y="1620357"/>
                  <a:pt x="3289300" y="710191"/>
                  <a:pt x="2933700" y="320724"/>
                </a:cubicBezTo>
                <a:cubicBezTo>
                  <a:pt x="2578100" y="-68743"/>
                  <a:pt x="2163233" y="-94143"/>
                  <a:pt x="1816100" y="193724"/>
                </a:cubicBezTo>
                <a:cubicBezTo>
                  <a:pt x="1468967" y="481591"/>
                  <a:pt x="1153583" y="1925157"/>
                  <a:pt x="850900" y="2047924"/>
                </a:cubicBezTo>
                <a:cubicBezTo>
                  <a:pt x="548217" y="2170691"/>
                  <a:pt x="0" y="930324"/>
                  <a:pt x="0" y="930324"/>
                </a:cubicBezTo>
                <a:lnTo>
                  <a:pt x="0" y="930324"/>
                </a:lnTo>
              </a:path>
            </a:pathLst>
          </a:cu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0241" name="Прямая соединительная линия 10240"/>
          <p:cNvCxnSpPr/>
          <p:nvPr/>
        </p:nvCxnSpPr>
        <p:spPr>
          <a:xfrm>
            <a:off x="4648200" y="1419225"/>
            <a:ext cx="4214813" cy="0"/>
          </a:xfrm>
          <a:prstGeom prst="line">
            <a:avLst/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4" name="Прямая соединительная линия 10243"/>
          <p:cNvCxnSpPr/>
          <p:nvPr/>
        </p:nvCxnSpPr>
        <p:spPr>
          <a:xfrm>
            <a:off x="7015163" y="1498600"/>
            <a:ext cx="0" cy="2109788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Блок-схема: узел 30"/>
          <p:cNvSpPr/>
          <p:nvPr/>
        </p:nvSpPr>
        <p:spPr>
          <a:xfrm>
            <a:off x="6878750" y="1293481"/>
            <a:ext cx="273648" cy="251390"/>
          </a:xfrm>
          <a:prstGeom prst="flowChartConnector">
            <a:avLst/>
          </a:prstGeom>
          <a:solidFill>
            <a:srgbClr val="C0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245" name="Блок-схема: узел 10244"/>
          <p:cNvSpPr/>
          <p:nvPr/>
        </p:nvSpPr>
        <p:spPr>
          <a:xfrm>
            <a:off x="6922025" y="3576942"/>
            <a:ext cx="230373" cy="157800"/>
          </a:xfrm>
          <a:prstGeom prst="flowChartConnector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246" name="TextBox 1024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878750" y="3793760"/>
            <a:ext cx="741250" cy="461665"/>
          </a:xfrm>
          <a:prstGeom prst="rect">
            <a:avLst/>
          </a:prstGeom>
          <a:blipFill rotWithShape="1">
            <a:blip r:embed="rId4" cstate="print"/>
            <a:stretch>
              <a:fillRect b="-3947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10247" name="Прямоугольник 10246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1755" y="5131087"/>
            <a:ext cx="3284820" cy="584775"/>
          </a:xfrm>
          <a:prstGeom prst="rect">
            <a:avLst/>
          </a:prstGeom>
          <a:blipFill rotWithShape="1">
            <a:blip r:embed="rId5" cstate="print"/>
            <a:stretch>
              <a:fillRect/>
            </a:stretch>
          </a:blipFill>
          <a:ln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10248" name="Прямоугольник 10247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065646" y="5763401"/>
            <a:ext cx="3086752" cy="584775"/>
          </a:xfrm>
          <a:prstGeom prst="rect">
            <a:avLst/>
          </a:prstGeom>
          <a:blipFill rotWithShape="1">
            <a:blip r:embed="rId6" cstate="print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 10"/>
          <p:cNvSpPr/>
          <p:nvPr/>
        </p:nvSpPr>
        <p:spPr>
          <a:xfrm>
            <a:off x="1765300" y="2606675"/>
            <a:ext cx="5791200" cy="2455863"/>
          </a:xfrm>
          <a:custGeom>
            <a:avLst/>
            <a:gdLst>
              <a:gd name="connsiteX0" fmla="*/ 0 w 5791200"/>
              <a:gd name="connsiteY0" fmla="*/ 1711048 h 2456279"/>
              <a:gd name="connsiteX1" fmla="*/ 749300 w 5791200"/>
              <a:gd name="connsiteY1" fmla="*/ 21948 h 2456279"/>
              <a:gd name="connsiteX2" fmla="*/ 2654300 w 5791200"/>
              <a:gd name="connsiteY2" fmla="*/ 2346048 h 2456279"/>
              <a:gd name="connsiteX3" fmla="*/ 3822700 w 5791200"/>
              <a:gd name="connsiteY3" fmla="*/ 1876148 h 2456279"/>
              <a:gd name="connsiteX4" fmla="*/ 5156200 w 5791200"/>
              <a:gd name="connsiteY4" fmla="*/ 72748 h 2456279"/>
              <a:gd name="connsiteX5" fmla="*/ 5778500 w 5791200"/>
              <a:gd name="connsiteY5" fmla="*/ 326748 h 2456279"/>
              <a:gd name="connsiteX6" fmla="*/ 5778500 w 5791200"/>
              <a:gd name="connsiteY6" fmla="*/ 326748 h 2456279"/>
              <a:gd name="connsiteX7" fmla="*/ 5791200 w 5791200"/>
              <a:gd name="connsiteY7" fmla="*/ 314048 h 2456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91200" h="2456279">
                <a:moveTo>
                  <a:pt x="0" y="1711048"/>
                </a:moveTo>
                <a:cubicBezTo>
                  <a:pt x="153458" y="813581"/>
                  <a:pt x="306917" y="-83885"/>
                  <a:pt x="749300" y="21948"/>
                </a:cubicBezTo>
                <a:cubicBezTo>
                  <a:pt x="1191683" y="127781"/>
                  <a:pt x="2142067" y="2037015"/>
                  <a:pt x="2654300" y="2346048"/>
                </a:cubicBezTo>
                <a:cubicBezTo>
                  <a:pt x="3166533" y="2655081"/>
                  <a:pt x="3405717" y="2255031"/>
                  <a:pt x="3822700" y="1876148"/>
                </a:cubicBezTo>
                <a:cubicBezTo>
                  <a:pt x="4239683" y="1497265"/>
                  <a:pt x="4830233" y="330981"/>
                  <a:pt x="5156200" y="72748"/>
                </a:cubicBezTo>
                <a:cubicBezTo>
                  <a:pt x="5482167" y="-185485"/>
                  <a:pt x="5778500" y="326748"/>
                  <a:pt x="5778500" y="326748"/>
                </a:cubicBezTo>
                <a:lnTo>
                  <a:pt x="5778500" y="326748"/>
                </a:lnTo>
                <a:lnTo>
                  <a:pt x="5791200" y="314048"/>
                </a:lnTo>
              </a:path>
            </a:pathLst>
          </a:custGeom>
          <a:noFill/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 flipV="1">
            <a:off x="4953000" y="1828800"/>
            <a:ext cx="2628900" cy="3292475"/>
          </a:xfrm>
          <a:prstGeom prst="line">
            <a:avLst/>
          </a:prstGeom>
          <a:ln w="571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2667000" y="5062538"/>
            <a:ext cx="4572000" cy="0"/>
          </a:xfrm>
          <a:prstGeom prst="line">
            <a:avLst/>
          </a:prstGeom>
          <a:ln w="571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2057400" y="1828800"/>
            <a:ext cx="2182813" cy="2819400"/>
          </a:xfrm>
          <a:prstGeom prst="line">
            <a:avLst/>
          </a:prstGeom>
          <a:ln w="571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82" name="Прямая соединительная линия 11281"/>
          <p:cNvCxnSpPr/>
          <p:nvPr/>
        </p:nvCxnSpPr>
        <p:spPr>
          <a:xfrm flipV="1">
            <a:off x="500063" y="2584450"/>
            <a:ext cx="3740150" cy="22225"/>
          </a:xfrm>
          <a:prstGeom prst="line">
            <a:avLst/>
          </a:prstGeom>
          <a:ln w="571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688975" y="320675"/>
            <a:ext cx="7620000" cy="64633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№1   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какой из указанных точек производная функции,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график которой изображен на рисунке, отрицательна?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3962400" y="1371600"/>
            <a:ext cx="0" cy="40386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1873250" y="4122738"/>
            <a:ext cx="563880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49"/>
          <p:cNvSpPr>
            <a:spLocks noChangeArrowheads="1"/>
          </p:cNvSpPr>
          <p:nvPr/>
        </p:nvSpPr>
        <p:spPr bwMode="auto">
          <a:xfrm flipV="1">
            <a:off x="2975967" y="3005276"/>
            <a:ext cx="104378" cy="136248"/>
          </a:xfrm>
          <a:prstGeom prst="ellipse">
            <a:avLst/>
          </a:prstGeom>
          <a:solidFill>
            <a:srgbClr val="C00000"/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Oval 49"/>
          <p:cNvSpPr>
            <a:spLocks noChangeArrowheads="1"/>
          </p:cNvSpPr>
          <p:nvPr/>
        </p:nvSpPr>
        <p:spPr bwMode="auto">
          <a:xfrm>
            <a:off x="4686300" y="5004925"/>
            <a:ext cx="93861" cy="116612"/>
          </a:xfrm>
          <a:prstGeom prst="ellipse">
            <a:avLst/>
          </a:prstGeom>
          <a:solidFill>
            <a:srgbClr val="C00000"/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Oval 49"/>
          <p:cNvSpPr>
            <a:spLocks noChangeArrowheads="1"/>
          </p:cNvSpPr>
          <p:nvPr/>
        </p:nvSpPr>
        <p:spPr bwMode="auto">
          <a:xfrm flipV="1">
            <a:off x="6477000" y="3073400"/>
            <a:ext cx="104378" cy="136248"/>
          </a:xfrm>
          <a:prstGeom prst="ellipse">
            <a:avLst/>
          </a:prstGeom>
          <a:solidFill>
            <a:srgbClr val="C00000"/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Oval 49"/>
          <p:cNvSpPr>
            <a:spLocks noChangeArrowheads="1"/>
          </p:cNvSpPr>
          <p:nvPr/>
        </p:nvSpPr>
        <p:spPr bwMode="auto">
          <a:xfrm flipV="1">
            <a:off x="2391818" y="2538828"/>
            <a:ext cx="104378" cy="136248"/>
          </a:xfrm>
          <a:prstGeom prst="ellipse">
            <a:avLst/>
          </a:prstGeom>
          <a:solidFill>
            <a:srgbClr val="C00000"/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2444750" y="2773363"/>
            <a:ext cx="0" cy="1389062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3014663" y="3141663"/>
            <a:ext cx="12700" cy="973137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69" name="Прямая соединительная линия 11268"/>
          <p:cNvCxnSpPr/>
          <p:nvPr/>
        </p:nvCxnSpPr>
        <p:spPr>
          <a:xfrm flipV="1">
            <a:off x="4733925" y="4008438"/>
            <a:ext cx="0" cy="962025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71" name="Прямая соединительная линия 11270"/>
          <p:cNvCxnSpPr/>
          <p:nvPr/>
        </p:nvCxnSpPr>
        <p:spPr>
          <a:xfrm>
            <a:off x="6529388" y="3209925"/>
            <a:ext cx="0" cy="892175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4" name="Блок-схема: узел 11273"/>
          <p:cNvSpPr/>
          <p:nvPr/>
        </p:nvSpPr>
        <p:spPr>
          <a:xfrm>
            <a:off x="2404865" y="4069986"/>
            <a:ext cx="104377" cy="92161"/>
          </a:xfrm>
          <a:prstGeom prst="flowChartConnector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275" name="Блок-схема: узел 11274"/>
          <p:cNvSpPr/>
          <p:nvPr/>
        </p:nvSpPr>
        <p:spPr>
          <a:xfrm>
            <a:off x="2975967" y="4055476"/>
            <a:ext cx="104377" cy="93247"/>
          </a:xfrm>
          <a:prstGeom prst="flowChartConnector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276" name="Блок-схема: узел 11275"/>
          <p:cNvSpPr/>
          <p:nvPr/>
        </p:nvSpPr>
        <p:spPr>
          <a:xfrm>
            <a:off x="4692650" y="4055476"/>
            <a:ext cx="92075" cy="106672"/>
          </a:xfrm>
          <a:prstGeom prst="flowChartConnector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277" name="Блок-схема: узел 11276"/>
          <p:cNvSpPr/>
          <p:nvPr/>
        </p:nvSpPr>
        <p:spPr>
          <a:xfrm flipV="1">
            <a:off x="6467078" y="4066345"/>
            <a:ext cx="104378" cy="95802"/>
          </a:xfrm>
          <a:prstGeom prst="flowChartConnector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01413" name="Group 17"/>
          <p:cNvGrpSpPr>
            <a:grpSpLocks/>
          </p:cNvGrpSpPr>
          <p:nvPr/>
        </p:nvGrpSpPr>
        <p:grpSpPr bwMode="auto">
          <a:xfrm>
            <a:off x="-65088" y="-11113"/>
            <a:ext cx="9209088" cy="6869113"/>
            <a:chOff x="14" y="0"/>
            <a:chExt cx="5728" cy="4306"/>
          </a:xfrm>
        </p:grpSpPr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357" y="70"/>
              <a:ext cx="5047" cy="5"/>
            </a:xfrm>
            <a:custGeom>
              <a:avLst/>
              <a:gdLst>
                <a:gd name="T0" fmla="*/ 5040 w 5040"/>
                <a:gd name="T1" fmla="*/ 0 h 5"/>
                <a:gd name="T2" fmla="*/ 0 w 5040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5">
                  <a:moveTo>
                    <a:pt x="5040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327" y="29"/>
              <a:ext cx="5102" cy="3"/>
            </a:xfrm>
            <a:custGeom>
              <a:avLst/>
              <a:gdLst>
                <a:gd name="T0" fmla="*/ 5102 w 5102"/>
                <a:gd name="T1" fmla="*/ 0 h 3"/>
                <a:gd name="T2" fmla="*/ 0 w 5102"/>
                <a:gd name="T3" fmla="*/ 3 h 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2" h="3">
                  <a:moveTo>
                    <a:pt x="5102" y="0"/>
                  </a:moveTo>
                  <a:lnTo>
                    <a:pt x="0" y="3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71" y="362"/>
              <a:ext cx="6" cy="3580"/>
            </a:xfrm>
            <a:custGeom>
              <a:avLst/>
              <a:gdLst>
                <a:gd name="T0" fmla="*/ 6 w 6"/>
                <a:gd name="T1" fmla="*/ 3580 h 3580"/>
                <a:gd name="T2" fmla="*/ 0 w 6"/>
                <a:gd name="T3" fmla="*/ 0 h 358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" h="3580">
                  <a:moveTo>
                    <a:pt x="6" y="3580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2" y="336"/>
              <a:ext cx="3" cy="3634"/>
            </a:xfrm>
            <a:custGeom>
              <a:avLst/>
              <a:gdLst>
                <a:gd name="T0" fmla="*/ 3 w 3"/>
                <a:gd name="T1" fmla="*/ 3641 h 3641"/>
                <a:gd name="T2" fmla="*/ 0 w 3"/>
                <a:gd name="T3" fmla="*/ 0 h 364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641">
                  <a:moveTo>
                    <a:pt x="3" y="3641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59" y="4224"/>
              <a:ext cx="5047" cy="2"/>
            </a:xfrm>
            <a:custGeom>
              <a:avLst/>
              <a:gdLst>
                <a:gd name="T0" fmla="*/ 5040 w 5040"/>
                <a:gd name="T1" fmla="*/ 0 h 2"/>
                <a:gd name="T2" fmla="*/ 0 w 5040"/>
                <a:gd name="T3" fmla="*/ 2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2">
                  <a:moveTo>
                    <a:pt x="5040" y="0"/>
                  </a:moveTo>
                  <a:lnTo>
                    <a:pt x="0" y="2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27" y="4272"/>
              <a:ext cx="5105" cy="5"/>
            </a:xfrm>
            <a:custGeom>
              <a:avLst/>
              <a:gdLst>
                <a:gd name="T0" fmla="*/ 5105 w 5105"/>
                <a:gd name="T1" fmla="*/ 0 h 5"/>
                <a:gd name="T2" fmla="*/ 0 w 5105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5" h="5">
                  <a:moveTo>
                    <a:pt x="5105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101430" name="Group 24"/>
            <p:cNvGrpSpPr>
              <a:grpSpLocks/>
            </p:cNvGrpSpPr>
            <p:nvPr/>
          </p:nvGrpSpPr>
          <p:grpSpPr bwMode="auto">
            <a:xfrm>
              <a:off x="5417" y="3921"/>
              <a:ext cx="325" cy="380"/>
              <a:chOff x="5417" y="3921"/>
              <a:chExt cx="325" cy="380"/>
            </a:xfrm>
          </p:grpSpPr>
          <p:sp>
            <p:nvSpPr>
              <p:cNvPr id="44" name="Arc 25"/>
              <p:cNvSpPr>
                <a:spLocks/>
              </p:cNvSpPr>
              <p:nvPr/>
            </p:nvSpPr>
            <p:spPr bwMode="auto">
              <a:xfrm rot="5937534" flipH="1" flipV="1">
                <a:off x="5404" y="3934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45" name="Arc 26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33" name="Freeform 27"/>
            <p:cNvSpPr>
              <a:spLocks/>
            </p:cNvSpPr>
            <p:nvPr/>
          </p:nvSpPr>
          <p:spPr bwMode="auto">
            <a:xfrm>
              <a:off x="5678" y="360"/>
              <a:ext cx="3" cy="3582"/>
            </a:xfrm>
            <a:custGeom>
              <a:avLst/>
              <a:gdLst>
                <a:gd name="T0" fmla="*/ 3 w 3"/>
                <a:gd name="T1" fmla="*/ 3582 h 3582"/>
                <a:gd name="T2" fmla="*/ 0 w 3"/>
                <a:gd name="T3" fmla="*/ 0 h 358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582">
                  <a:moveTo>
                    <a:pt x="3" y="358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4" name="Freeform 28"/>
            <p:cNvSpPr>
              <a:spLocks/>
            </p:cNvSpPr>
            <p:nvPr/>
          </p:nvSpPr>
          <p:spPr bwMode="auto">
            <a:xfrm>
              <a:off x="5723" y="327"/>
              <a:ext cx="1" cy="3635"/>
            </a:xfrm>
            <a:custGeom>
              <a:avLst/>
              <a:gdLst>
                <a:gd name="T0" fmla="*/ 1 w 1"/>
                <a:gd name="T1" fmla="*/ 3642 h 3642"/>
                <a:gd name="T2" fmla="*/ 0 w 1"/>
                <a:gd name="T3" fmla="*/ 0 h 364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3642">
                  <a:moveTo>
                    <a:pt x="1" y="364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101433" name="Group 29"/>
            <p:cNvGrpSpPr>
              <a:grpSpLocks/>
            </p:cNvGrpSpPr>
            <p:nvPr/>
          </p:nvGrpSpPr>
          <p:grpSpPr bwMode="auto">
            <a:xfrm flipH="1" flipV="1">
              <a:off x="14" y="2"/>
              <a:ext cx="325" cy="380"/>
              <a:chOff x="5417" y="3921"/>
              <a:chExt cx="325" cy="380"/>
            </a:xfrm>
          </p:grpSpPr>
          <p:sp>
            <p:nvSpPr>
              <p:cNvPr id="42" name="Arc 30"/>
              <p:cNvSpPr>
                <a:spLocks/>
              </p:cNvSpPr>
              <p:nvPr/>
            </p:nvSpPr>
            <p:spPr bwMode="auto">
              <a:xfrm rot="5937534" flipH="1" flipV="1">
                <a:off x="5404" y="3934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43" name="Arc 31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01434" name="Group 32"/>
            <p:cNvGrpSpPr>
              <a:grpSpLocks/>
            </p:cNvGrpSpPr>
            <p:nvPr/>
          </p:nvGrpSpPr>
          <p:grpSpPr bwMode="auto">
            <a:xfrm flipV="1">
              <a:off x="5415" y="0"/>
              <a:ext cx="325" cy="380"/>
              <a:chOff x="5417" y="3921"/>
              <a:chExt cx="325" cy="380"/>
            </a:xfrm>
          </p:grpSpPr>
          <p:sp>
            <p:nvSpPr>
              <p:cNvPr id="40" name="Arc 33"/>
              <p:cNvSpPr>
                <a:spLocks/>
              </p:cNvSpPr>
              <p:nvPr/>
            </p:nvSpPr>
            <p:spPr bwMode="auto">
              <a:xfrm rot="5937534" flipH="1" flipV="1">
                <a:off x="5406" y="3934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41" name="Arc 34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01435" name="Group 35"/>
            <p:cNvGrpSpPr>
              <a:grpSpLocks/>
            </p:cNvGrpSpPr>
            <p:nvPr/>
          </p:nvGrpSpPr>
          <p:grpSpPr bwMode="auto">
            <a:xfrm flipH="1">
              <a:off x="16" y="3926"/>
              <a:ext cx="325" cy="380"/>
              <a:chOff x="5417" y="3921"/>
              <a:chExt cx="325" cy="380"/>
            </a:xfrm>
          </p:grpSpPr>
          <p:sp>
            <p:nvSpPr>
              <p:cNvPr id="38" name="Arc 36"/>
              <p:cNvSpPr>
                <a:spLocks/>
              </p:cNvSpPr>
              <p:nvPr/>
            </p:nvSpPr>
            <p:spPr bwMode="auto">
              <a:xfrm rot="5937534" flipH="1" flipV="1">
                <a:off x="5406" y="3934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39" name="Arc 37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55" name="TextBox 5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369516" y="4193659"/>
            <a:ext cx="471988" cy="369332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6" name="TextBox 5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975967" y="4190484"/>
            <a:ext cx="477310" cy="369332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7" name="TextBox 5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760119" y="4193659"/>
            <a:ext cx="477310" cy="369332"/>
          </a:xfrm>
          <a:prstGeom prst="rect">
            <a:avLst/>
          </a:prstGeom>
          <a:blipFill rotWithShape="1">
            <a:blip r:embed="rId4" cstate="print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8" name="TextBox 5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519267" y="4278868"/>
            <a:ext cx="477310" cy="369332"/>
          </a:xfrm>
          <a:prstGeom prst="rect">
            <a:avLst/>
          </a:prstGeom>
          <a:blipFill rotWithShape="1">
            <a:blip r:embed="rId5" cstate="print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62" name="Прямоугольник 61"/>
          <p:cNvSpPr/>
          <p:nvPr/>
        </p:nvSpPr>
        <p:spPr>
          <a:xfrm>
            <a:off x="7512050" y="4008438"/>
            <a:ext cx="3914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spc="50" dirty="0">
                <a:ln w="11430"/>
                <a:gradFill>
                  <a:gsLst>
                    <a:gs pos="25000">
                      <a:srgbClr val="333399">
                        <a:satMod val="155000"/>
                      </a:srgbClr>
                    </a:gs>
                    <a:gs pos="100000">
                      <a:srgbClr val="33339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x</a:t>
            </a:r>
            <a:endParaRPr lang="ru-RU" dirty="0">
              <a:latin typeface="+mn-lt"/>
              <a:cs typeface="+mn-cs"/>
            </a:endParaRPr>
          </a:p>
        </p:txBody>
      </p:sp>
      <p:sp>
        <p:nvSpPr>
          <p:cNvPr id="11265" name="Прямоугольник 11264"/>
          <p:cNvSpPr/>
          <p:nvPr/>
        </p:nvSpPr>
        <p:spPr>
          <a:xfrm>
            <a:off x="3453277" y="1169342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y</a:t>
            </a:r>
            <a:endParaRPr lang="ru-RU" sz="24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1266" name="TextBox 11265"/>
          <p:cNvSpPr txBox="1"/>
          <p:nvPr/>
        </p:nvSpPr>
        <p:spPr>
          <a:xfrm>
            <a:off x="4953000" y="5791200"/>
            <a:ext cx="914400" cy="369332"/>
          </a:xfrm>
          <a:prstGeom prst="rect">
            <a:avLst/>
          </a:prstGeom>
          <a:solidFill>
            <a:srgbClr val="FF00F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Ответ: </a:t>
            </a:r>
          </a:p>
        </p:txBody>
      </p:sp>
      <p:sp>
        <p:nvSpPr>
          <p:cNvPr id="74" name="TextBox 7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957689" y="5767288"/>
            <a:ext cx="561578" cy="400110"/>
          </a:xfrm>
          <a:prstGeom prst="rect">
            <a:avLst/>
          </a:prstGeom>
          <a:blipFill rotWithShape="1">
            <a:blip r:embed="rId6" cstate="print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545" name="Group 17"/>
          <p:cNvGrpSpPr>
            <a:grpSpLocks/>
          </p:cNvGrpSpPr>
          <p:nvPr/>
        </p:nvGrpSpPr>
        <p:grpSpPr bwMode="auto">
          <a:xfrm>
            <a:off x="0" y="-11113"/>
            <a:ext cx="9144000" cy="6869113"/>
            <a:chOff x="14" y="0"/>
            <a:chExt cx="5728" cy="4306"/>
          </a:xfrm>
        </p:grpSpPr>
        <p:sp>
          <p:nvSpPr>
            <p:cNvPr id="3" name="Freeform 18"/>
            <p:cNvSpPr>
              <a:spLocks/>
            </p:cNvSpPr>
            <p:nvPr/>
          </p:nvSpPr>
          <p:spPr bwMode="auto">
            <a:xfrm>
              <a:off x="357" y="70"/>
              <a:ext cx="5043" cy="5"/>
            </a:xfrm>
            <a:custGeom>
              <a:avLst/>
              <a:gdLst>
                <a:gd name="T0" fmla="*/ 5040 w 5040"/>
                <a:gd name="T1" fmla="*/ 0 h 5"/>
                <a:gd name="T2" fmla="*/ 0 w 5040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5">
                  <a:moveTo>
                    <a:pt x="5040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4" name="Freeform 19"/>
            <p:cNvSpPr>
              <a:spLocks/>
            </p:cNvSpPr>
            <p:nvPr/>
          </p:nvSpPr>
          <p:spPr bwMode="auto">
            <a:xfrm>
              <a:off x="327" y="29"/>
              <a:ext cx="5102" cy="3"/>
            </a:xfrm>
            <a:custGeom>
              <a:avLst/>
              <a:gdLst>
                <a:gd name="T0" fmla="*/ 5102 w 5102"/>
                <a:gd name="T1" fmla="*/ 0 h 3"/>
                <a:gd name="T2" fmla="*/ 0 w 5102"/>
                <a:gd name="T3" fmla="*/ 3 h 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2" h="3">
                  <a:moveTo>
                    <a:pt x="5102" y="0"/>
                  </a:moveTo>
                  <a:lnTo>
                    <a:pt x="0" y="3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5" name="Freeform 20"/>
            <p:cNvSpPr>
              <a:spLocks/>
            </p:cNvSpPr>
            <p:nvPr/>
          </p:nvSpPr>
          <p:spPr bwMode="auto">
            <a:xfrm>
              <a:off x="71" y="362"/>
              <a:ext cx="6" cy="3580"/>
            </a:xfrm>
            <a:custGeom>
              <a:avLst/>
              <a:gdLst>
                <a:gd name="T0" fmla="*/ 6 w 6"/>
                <a:gd name="T1" fmla="*/ 3580 h 3580"/>
                <a:gd name="T2" fmla="*/ 0 w 6"/>
                <a:gd name="T3" fmla="*/ 0 h 358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" h="3580">
                  <a:moveTo>
                    <a:pt x="6" y="3580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6" name="Freeform 21"/>
            <p:cNvSpPr>
              <a:spLocks/>
            </p:cNvSpPr>
            <p:nvPr/>
          </p:nvSpPr>
          <p:spPr bwMode="auto">
            <a:xfrm>
              <a:off x="32" y="336"/>
              <a:ext cx="3" cy="3634"/>
            </a:xfrm>
            <a:custGeom>
              <a:avLst/>
              <a:gdLst>
                <a:gd name="T0" fmla="*/ 3 w 3"/>
                <a:gd name="T1" fmla="*/ 3641 h 3641"/>
                <a:gd name="T2" fmla="*/ 0 w 3"/>
                <a:gd name="T3" fmla="*/ 0 h 364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641">
                  <a:moveTo>
                    <a:pt x="3" y="3641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7" name="Freeform 22"/>
            <p:cNvSpPr>
              <a:spLocks/>
            </p:cNvSpPr>
            <p:nvPr/>
          </p:nvSpPr>
          <p:spPr bwMode="auto">
            <a:xfrm>
              <a:off x="359" y="4224"/>
              <a:ext cx="5043" cy="2"/>
            </a:xfrm>
            <a:custGeom>
              <a:avLst/>
              <a:gdLst>
                <a:gd name="T0" fmla="*/ 5040 w 5040"/>
                <a:gd name="T1" fmla="*/ 0 h 2"/>
                <a:gd name="T2" fmla="*/ 0 w 5040"/>
                <a:gd name="T3" fmla="*/ 2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2">
                  <a:moveTo>
                    <a:pt x="5040" y="0"/>
                  </a:moveTo>
                  <a:lnTo>
                    <a:pt x="0" y="2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8" name="Freeform 23"/>
            <p:cNvSpPr>
              <a:spLocks/>
            </p:cNvSpPr>
            <p:nvPr/>
          </p:nvSpPr>
          <p:spPr bwMode="auto">
            <a:xfrm>
              <a:off x="327" y="4272"/>
              <a:ext cx="5102" cy="5"/>
            </a:xfrm>
            <a:custGeom>
              <a:avLst/>
              <a:gdLst>
                <a:gd name="T0" fmla="*/ 5105 w 5105"/>
                <a:gd name="T1" fmla="*/ 0 h 5"/>
                <a:gd name="T2" fmla="*/ 0 w 5105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5" h="5">
                  <a:moveTo>
                    <a:pt x="5105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108554" name="Group 24"/>
            <p:cNvGrpSpPr>
              <a:grpSpLocks/>
            </p:cNvGrpSpPr>
            <p:nvPr/>
          </p:nvGrpSpPr>
          <p:grpSpPr bwMode="auto">
            <a:xfrm>
              <a:off x="5417" y="3921"/>
              <a:ext cx="325" cy="380"/>
              <a:chOff x="5417" y="3921"/>
              <a:chExt cx="325" cy="380"/>
            </a:xfrm>
          </p:grpSpPr>
          <p:sp>
            <p:nvSpPr>
              <p:cNvPr id="21" name="Arc 25"/>
              <p:cNvSpPr>
                <a:spLocks/>
              </p:cNvSpPr>
              <p:nvPr/>
            </p:nvSpPr>
            <p:spPr bwMode="auto">
              <a:xfrm rot="5937534" flipH="1" flipV="1">
                <a:off x="5404" y="3933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22" name="Arc 26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0" name="Freeform 27"/>
            <p:cNvSpPr>
              <a:spLocks/>
            </p:cNvSpPr>
            <p:nvPr/>
          </p:nvSpPr>
          <p:spPr bwMode="auto">
            <a:xfrm>
              <a:off x="5678" y="360"/>
              <a:ext cx="3" cy="3582"/>
            </a:xfrm>
            <a:custGeom>
              <a:avLst/>
              <a:gdLst>
                <a:gd name="T0" fmla="*/ 3 w 3"/>
                <a:gd name="T1" fmla="*/ 3582 h 3582"/>
                <a:gd name="T2" fmla="*/ 0 w 3"/>
                <a:gd name="T3" fmla="*/ 0 h 358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582">
                  <a:moveTo>
                    <a:pt x="3" y="358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1" name="Freeform 28"/>
            <p:cNvSpPr>
              <a:spLocks/>
            </p:cNvSpPr>
            <p:nvPr/>
          </p:nvSpPr>
          <p:spPr bwMode="auto">
            <a:xfrm>
              <a:off x="5723" y="327"/>
              <a:ext cx="1" cy="3635"/>
            </a:xfrm>
            <a:custGeom>
              <a:avLst/>
              <a:gdLst>
                <a:gd name="T0" fmla="*/ 1 w 1"/>
                <a:gd name="T1" fmla="*/ 3642 h 3642"/>
                <a:gd name="T2" fmla="*/ 0 w 1"/>
                <a:gd name="T3" fmla="*/ 0 h 364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3642">
                  <a:moveTo>
                    <a:pt x="1" y="364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108557" name="Group 29"/>
            <p:cNvGrpSpPr>
              <a:grpSpLocks/>
            </p:cNvGrpSpPr>
            <p:nvPr/>
          </p:nvGrpSpPr>
          <p:grpSpPr bwMode="auto">
            <a:xfrm flipH="1" flipV="1">
              <a:off x="14" y="2"/>
              <a:ext cx="325" cy="380"/>
              <a:chOff x="5417" y="3921"/>
              <a:chExt cx="325" cy="380"/>
            </a:xfrm>
          </p:grpSpPr>
          <p:sp>
            <p:nvSpPr>
              <p:cNvPr id="19" name="Arc 30"/>
              <p:cNvSpPr>
                <a:spLocks/>
              </p:cNvSpPr>
              <p:nvPr/>
            </p:nvSpPr>
            <p:spPr bwMode="auto">
              <a:xfrm rot="5937534" flipH="1" flipV="1">
                <a:off x="5404" y="3933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20" name="Arc 31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08558" name="Group 32"/>
            <p:cNvGrpSpPr>
              <a:grpSpLocks/>
            </p:cNvGrpSpPr>
            <p:nvPr/>
          </p:nvGrpSpPr>
          <p:grpSpPr bwMode="auto">
            <a:xfrm flipV="1">
              <a:off x="5415" y="0"/>
              <a:ext cx="325" cy="380"/>
              <a:chOff x="5417" y="3921"/>
              <a:chExt cx="325" cy="380"/>
            </a:xfrm>
          </p:grpSpPr>
          <p:sp>
            <p:nvSpPr>
              <p:cNvPr id="17" name="Arc 33"/>
              <p:cNvSpPr>
                <a:spLocks/>
              </p:cNvSpPr>
              <p:nvPr/>
            </p:nvSpPr>
            <p:spPr bwMode="auto">
              <a:xfrm rot="5937534" flipH="1" flipV="1">
                <a:off x="5405" y="3933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18" name="Arc 34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08559" name="Group 35"/>
            <p:cNvGrpSpPr>
              <a:grpSpLocks/>
            </p:cNvGrpSpPr>
            <p:nvPr/>
          </p:nvGrpSpPr>
          <p:grpSpPr bwMode="auto">
            <a:xfrm flipH="1">
              <a:off x="16" y="3926"/>
              <a:ext cx="325" cy="380"/>
              <a:chOff x="5417" y="3921"/>
              <a:chExt cx="325" cy="380"/>
            </a:xfrm>
          </p:grpSpPr>
          <p:sp>
            <p:nvSpPr>
              <p:cNvPr id="15" name="Arc 36"/>
              <p:cNvSpPr>
                <a:spLocks/>
              </p:cNvSpPr>
              <p:nvPr/>
            </p:nvSpPr>
            <p:spPr bwMode="auto">
              <a:xfrm rot="5937534" flipH="1" flipV="1">
                <a:off x="5405" y="3933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16" name="Arc 37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23" name="Прямоугольник 22"/>
          <p:cNvSpPr/>
          <p:nvPr/>
        </p:nvSpPr>
        <p:spPr>
          <a:xfrm>
            <a:off x="533400" y="609600"/>
            <a:ext cx="2286000" cy="4572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ЗАДАЧА № 10</a:t>
            </a:r>
          </a:p>
        </p:txBody>
      </p:sp>
      <p:pic>
        <p:nvPicPr>
          <p:cNvPr id="24" name="Рисунок 23"/>
          <p:cNvPicPr/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39552" y="1556792"/>
            <a:ext cx="8280920" cy="43924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9569" name="Group 17"/>
          <p:cNvGrpSpPr>
            <a:grpSpLocks/>
          </p:cNvGrpSpPr>
          <p:nvPr/>
        </p:nvGrpSpPr>
        <p:grpSpPr bwMode="auto">
          <a:xfrm>
            <a:off x="0" y="-11113"/>
            <a:ext cx="9144000" cy="6869113"/>
            <a:chOff x="14" y="0"/>
            <a:chExt cx="5728" cy="4306"/>
          </a:xfrm>
        </p:grpSpPr>
        <p:sp>
          <p:nvSpPr>
            <p:cNvPr id="3" name="Freeform 18"/>
            <p:cNvSpPr>
              <a:spLocks/>
            </p:cNvSpPr>
            <p:nvPr/>
          </p:nvSpPr>
          <p:spPr bwMode="auto">
            <a:xfrm>
              <a:off x="357" y="70"/>
              <a:ext cx="5043" cy="5"/>
            </a:xfrm>
            <a:custGeom>
              <a:avLst/>
              <a:gdLst>
                <a:gd name="T0" fmla="*/ 5040 w 5040"/>
                <a:gd name="T1" fmla="*/ 0 h 5"/>
                <a:gd name="T2" fmla="*/ 0 w 5040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5">
                  <a:moveTo>
                    <a:pt x="5040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4" name="Freeform 19"/>
            <p:cNvSpPr>
              <a:spLocks/>
            </p:cNvSpPr>
            <p:nvPr/>
          </p:nvSpPr>
          <p:spPr bwMode="auto">
            <a:xfrm>
              <a:off x="327" y="29"/>
              <a:ext cx="5102" cy="3"/>
            </a:xfrm>
            <a:custGeom>
              <a:avLst/>
              <a:gdLst>
                <a:gd name="T0" fmla="*/ 5102 w 5102"/>
                <a:gd name="T1" fmla="*/ 0 h 3"/>
                <a:gd name="T2" fmla="*/ 0 w 5102"/>
                <a:gd name="T3" fmla="*/ 3 h 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2" h="3">
                  <a:moveTo>
                    <a:pt x="5102" y="0"/>
                  </a:moveTo>
                  <a:lnTo>
                    <a:pt x="0" y="3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5" name="Freeform 20"/>
            <p:cNvSpPr>
              <a:spLocks/>
            </p:cNvSpPr>
            <p:nvPr/>
          </p:nvSpPr>
          <p:spPr bwMode="auto">
            <a:xfrm>
              <a:off x="71" y="362"/>
              <a:ext cx="6" cy="3580"/>
            </a:xfrm>
            <a:custGeom>
              <a:avLst/>
              <a:gdLst>
                <a:gd name="T0" fmla="*/ 6 w 6"/>
                <a:gd name="T1" fmla="*/ 3580 h 3580"/>
                <a:gd name="T2" fmla="*/ 0 w 6"/>
                <a:gd name="T3" fmla="*/ 0 h 358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" h="3580">
                  <a:moveTo>
                    <a:pt x="6" y="3580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6" name="Freeform 21"/>
            <p:cNvSpPr>
              <a:spLocks/>
            </p:cNvSpPr>
            <p:nvPr/>
          </p:nvSpPr>
          <p:spPr bwMode="auto">
            <a:xfrm>
              <a:off x="32" y="336"/>
              <a:ext cx="3" cy="3634"/>
            </a:xfrm>
            <a:custGeom>
              <a:avLst/>
              <a:gdLst>
                <a:gd name="T0" fmla="*/ 3 w 3"/>
                <a:gd name="T1" fmla="*/ 3641 h 3641"/>
                <a:gd name="T2" fmla="*/ 0 w 3"/>
                <a:gd name="T3" fmla="*/ 0 h 364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641">
                  <a:moveTo>
                    <a:pt x="3" y="3641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7" name="Freeform 22"/>
            <p:cNvSpPr>
              <a:spLocks/>
            </p:cNvSpPr>
            <p:nvPr/>
          </p:nvSpPr>
          <p:spPr bwMode="auto">
            <a:xfrm>
              <a:off x="359" y="4224"/>
              <a:ext cx="5043" cy="2"/>
            </a:xfrm>
            <a:custGeom>
              <a:avLst/>
              <a:gdLst>
                <a:gd name="T0" fmla="*/ 5040 w 5040"/>
                <a:gd name="T1" fmla="*/ 0 h 2"/>
                <a:gd name="T2" fmla="*/ 0 w 5040"/>
                <a:gd name="T3" fmla="*/ 2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2">
                  <a:moveTo>
                    <a:pt x="5040" y="0"/>
                  </a:moveTo>
                  <a:lnTo>
                    <a:pt x="0" y="2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8" name="Freeform 23"/>
            <p:cNvSpPr>
              <a:spLocks/>
            </p:cNvSpPr>
            <p:nvPr/>
          </p:nvSpPr>
          <p:spPr bwMode="auto">
            <a:xfrm>
              <a:off x="327" y="4272"/>
              <a:ext cx="5102" cy="5"/>
            </a:xfrm>
            <a:custGeom>
              <a:avLst/>
              <a:gdLst>
                <a:gd name="T0" fmla="*/ 5105 w 5105"/>
                <a:gd name="T1" fmla="*/ 0 h 5"/>
                <a:gd name="T2" fmla="*/ 0 w 5105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5" h="5">
                  <a:moveTo>
                    <a:pt x="5105" y="0"/>
                  </a:moveTo>
                  <a:lnTo>
                    <a:pt x="0" y="5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109578" name="Group 24"/>
            <p:cNvGrpSpPr>
              <a:grpSpLocks/>
            </p:cNvGrpSpPr>
            <p:nvPr/>
          </p:nvGrpSpPr>
          <p:grpSpPr bwMode="auto">
            <a:xfrm>
              <a:off x="5417" y="3921"/>
              <a:ext cx="325" cy="380"/>
              <a:chOff x="5417" y="3921"/>
              <a:chExt cx="325" cy="380"/>
            </a:xfrm>
          </p:grpSpPr>
          <p:sp>
            <p:nvSpPr>
              <p:cNvPr id="21" name="Arc 25"/>
              <p:cNvSpPr>
                <a:spLocks/>
              </p:cNvSpPr>
              <p:nvPr/>
            </p:nvSpPr>
            <p:spPr bwMode="auto">
              <a:xfrm rot="5937534" flipH="1" flipV="1">
                <a:off x="5404" y="3933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22" name="Arc 26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0" name="Freeform 27"/>
            <p:cNvSpPr>
              <a:spLocks/>
            </p:cNvSpPr>
            <p:nvPr/>
          </p:nvSpPr>
          <p:spPr bwMode="auto">
            <a:xfrm>
              <a:off x="5678" y="360"/>
              <a:ext cx="3" cy="3582"/>
            </a:xfrm>
            <a:custGeom>
              <a:avLst/>
              <a:gdLst>
                <a:gd name="T0" fmla="*/ 3 w 3"/>
                <a:gd name="T1" fmla="*/ 3582 h 3582"/>
                <a:gd name="T2" fmla="*/ 0 w 3"/>
                <a:gd name="T3" fmla="*/ 0 h 358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582">
                  <a:moveTo>
                    <a:pt x="3" y="358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1" name="Freeform 28"/>
            <p:cNvSpPr>
              <a:spLocks/>
            </p:cNvSpPr>
            <p:nvPr/>
          </p:nvSpPr>
          <p:spPr bwMode="auto">
            <a:xfrm>
              <a:off x="5723" y="327"/>
              <a:ext cx="1" cy="3635"/>
            </a:xfrm>
            <a:custGeom>
              <a:avLst/>
              <a:gdLst>
                <a:gd name="T0" fmla="*/ 1 w 1"/>
                <a:gd name="T1" fmla="*/ 3642 h 3642"/>
                <a:gd name="T2" fmla="*/ 0 w 1"/>
                <a:gd name="T3" fmla="*/ 0 h 364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3642">
                  <a:moveTo>
                    <a:pt x="1" y="3642"/>
                  </a:move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grpSp>
          <p:nvGrpSpPr>
            <p:cNvPr id="109581" name="Group 29"/>
            <p:cNvGrpSpPr>
              <a:grpSpLocks/>
            </p:cNvGrpSpPr>
            <p:nvPr/>
          </p:nvGrpSpPr>
          <p:grpSpPr bwMode="auto">
            <a:xfrm flipH="1" flipV="1">
              <a:off x="14" y="2"/>
              <a:ext cx="325" cy="380"/>
              <a:chOff x="5417" y="3921"/>
              <a:chExt cx="325" cy="380"/>
            </a:xfrm>
          </p:grpSpPr>
          <p:sp>
            <p:nvSpPr>
              <p:cNvPr id="19" name="Arc 30"/>
              <p:cNvSpPr>
                <a:spLocks/>
              </p:cNvSpPr>
              <p:nvPr/>
            </p:nvSpPr>
            <p:spPr bwMode="auto">
              <a:xfrm rot="5937534" flipH="1" flipV="1">
                <a:off x="5404" y="3933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20" name="Arc 31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09582" name="Group 32"/>
            <p:cNvGrpSpPr>
              <a:grpSpLocks/>
            </p:cNvGrpSpPr>
            <p:nvPr/>
          </p:nvGrpSpPr>
          <p:grpSpPr bwMode="auto">
            <a:xfrm flipV="1">
              <a:off x="5415" y="0"/>
              <a:ext cx="325" cy="380"/>
              <a:chOff x="5417" y="3921"/>
              <a:chExt cx="325" cy="380"/>
            </a:xfrm>
          </p:grpSpPr>
          <p:sp>
            <p:nvSpPr>
              <p:cNvPr id="17" name="Arc 33"/>
              <p:cNvSpPr>
                <a:spLocks/>
              </p:cNvSpPr>
              <p:nvPr/>
            </p:nvSpPr>
            <p:spPr bwMode="auto">
              <a:xfrm rot="5937534" flipH="1" flipV="1">
                <a:off x="5405" y="3933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18" name="Arc 34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09583" name="Group 35"/>
            <p:cNvGrpSpPr>
              <a:grpSpLocks/>
            </p:cNvGrpSpPr>
            <p:nvPr/>
          </p:nvGrpSpPr>
          <p:grpSpPr bwMode="auto">
            <a:xfrm flipH="1">
              <a:off x="16" y="3926"/>
              <a:ext cx="325" cy="380"/>
              <a:chOff x="5417" y="3921"/>
              <a:chExt cx="325" cy="380"/>
            </a:xfrm>
          </p:grpSpPr>
          <p:sp>
            <p:nvSpPr>
              <p:cNvPr id="15" name="Arc 36"/>
              <p:cNvSpPr>
                <a:spLocks/>
              </p:cNvSpPr>
              <p:nvPr/>
            </p:nvSpPr>
            <p:spPr bwMode="auto">
              <a:xfrm rot="5937534" flipH="1" flipV="1">
                <a:off x="5405" y="3933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-1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  <p:sp>
            <p:nvSpPr>
              <p:cNvPr id="16" name="Arc 37"/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-1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23" name="Прямоугольник 22"/>
          <p:cNvSpPr/>
          <p:nvPr/>
        </p:nvSpPr>
        <p:spPr>
          <a:xfrm>
            <a:off x="533400" y="609600"/>
            <a:ext cx="2286000" cy="4572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ЗАДАЧА № 11</a:t>
            </a:r>
          </a:p>
        </p:txBody>
      </p:sp>
      <p:pic>
        <p:nvPicPr>
          <p:cNvPr id="24" name="Рисунок 23"/>
          <p:cNvPicPr/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67544" y="1484784"/>
            <a:ext cx="8280919" cy="46085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1555</TotalTime>
  <Words>440</Words>
  <Application>Microsoft Office PowerPoint</Application>
  <PresentationFormat>Экран (4:3)</PresentationFormat>
  <Paragraphs>145</Paragraphs>
  <Slides>25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11</vt:i4>
      </vt:variant>
      <vt:variant>
        <vt:lpstr>Шаблон оформления</vt:lpstr>
      </vt:variant>
      <vt:variant>
        <vt:i4>5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25</vt:i4>
      </vt:variant>
    </vt:vector>
  </HeadingPairs>
  <TitlesOfParts>
    <vt:vector size="44" baseType="lpstr">
      <vt:lpstr>Arial</vt:lpstr>
      <vt:lpstr>Calibri</vt:lpstr>
      <vt:lpstr>Cambria</vt:lpstr>
      <vt:lpstr>Wingdings 2</vt:lpstr>
      <vt:lpstr>Perpetua</vt:lpstr>
      <vt:lpstr>Times New Roman</vt:lpstr>
      <vt:lpstr>David</vt:lpstr>
      <vt:lpstr>Aharoni</vt:lpstr>
      <vt:lpstr>Wingdings</vt:lpstr>
      <vt:lpstr>Arial Black</vt:lpstr>
      <vt:lpstr>TruthCYR Black</vt:lpstr>
      <vt:lpstr>Справедливость</vt:lpstr>
      <vt:lpstr>Справедливость</vt:lpstr>
      <vt:lpstr>Справедливость</vt:lpstr>
      <vt:lpstr>Справедливость</vt:lpstr>
      <vt:lpstr>Справедливость</vt:lpstr>
      <vt:lpstr>Презентация</vt:lpstr>
      <vt:lpstr>Формула</vt:lpstr>
      <vt:lpstr>Рисунок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Учитель</cp:lastModifiedBy>
  <cp:revision>167</cp:revision>
  <dcterms:created xsi:type="dcterms:W3CDTF">2010-02-22T13:18:29Z</dcterms:created>
  <dcterms:modified xsi:type="dcterms:W3CDTF">2020-11-20T07:20:08Z</dcterms:modified>
</cp:coreProperties>
</file>