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293" r:id="rId3"/>
    <p:sldId id="258" r:id="rId4"/>
    <p:sldId id="299" r:id="rId5"/>
    <p:sldId id="286" r:id="rId6"/>
    <p:sldId id="297" r:id="rId7"/>
    <p:sldId id="301" r:id="rId8"/>
    <p:sldId id="266" r:id="rId9"/>
    <p:sldId id="300" r:id="rId10"/>
    <p:sldId id="306" r:id="rId11"/>
    <p:sldId id="287" r:id="rId12"/>
    <p:sldId id="294" r:id="rId13"/>
    <p:sldId id="259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askerville Old Face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4730"/>
    <a:srgbClr val="291F15"/>
    <a:srgbClr val="EDE2CF"/>
    <a:srgbClr val="FCDCA2"/>
    <a:srgbClr val="FDF9A1"/>
    <a:srgbClr val="2E0808"/>
    <a:srgbClr val="F9EFE3"/>
    <a:srgbClr val="170A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662" autoAdjust="0"/>
    <p:restoredTop sz="94660"/>
  </p:normalViewPr>
  <p:slideViewPr>
    <p:cSldViewPr>
      <p:cViewPr varScale="1">
        <p:scale>
          <a:sx n="59" d="100"/>
          <a:sy n="59" d="100"/>
        </p:scale>
        <p:origin x="53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98A5E-945F-4360-B166-B83AC14C9DB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3DED1-9328-444A-9CF7-D8E8F26499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EB8A3-8262-4256-B7D9-0FB855FBFC3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63CDA-D60D-4E69-A7F6-37FDA11D9A1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7B2918-DBC8-4B03-9CE2-EDB1BFDC1E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7B3BC-A956-4BD1-AB48-1E3336A909F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AE7B0-21D3-4FDD-AC2D-B44E9583D42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B08C9-67B0-4586-978C-B11271072BF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1537E-4AF9-43C5-BFFC-C541E9B3E97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6710BA-C19D-436D-95FE-3756E744D6C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E8585-07AC-4556-85CA-5D098FADC2C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D2C08C4B-09B5-4FE4-854D-B993AC6DDB2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sukachev.irk.ru/private/1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ПЕРВОБЫТНОЕ ИСКУССТВО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280214"/>
      </p:ext>
    </p:extLst>
  </p:cSld>
  <p:clrMapOvr>
    <a:masterClrMapping/>
  </p:clrMapOvr>
  <p:transition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81" name="Picture 49" descr="tim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81000"/>
            <a:ext cx="1447800" cy="1447800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05000" y="228600"/>
            <a:ext cx="7239000" cy="1881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marL="427038" indent="25400" defTabSz="449263">
              <a:lnSpc>
                <a:spcPct val="95000"/>
              </a:lnSpc>
              <a:spcAft>
                <a:spcPts val="1413"/>
              </a:spcAft>
              <a:buClr>
                <a:srgbClr val="E6E6E6"/>
              </a:buClr>
              <a:tabLst>
                <a:tab pos="427038" algn="l"/>
                <a:tab pos="874713" algn="l"/>
                <a:tab pos="1323975" algn="l"/>
                <a:tab pos="1773238" algn="l"/>
                <a:tab pos="2222500" algn="l"/>
                <a:tab pos="2671763" algn="l"/>
                <a:tab pos="3121025" algn="l"/>
                <a:tab pos="3570288" algn="l"/>
                <a:tab pos="4019550" algn="l"/>
                <a:tab pos="4468813" algn="l"/>
                <a:tab pos="4918075" algn="l"/>
                <a:tab pos="5367338" algn="l"/>
                <a:tab pos="5816600" algn="l"/>
                <a:tab pos="6265863" algn="l"/>
                <a:tab pos="6715125" algn="l"/>
                <a:tab pos="7164388" algn="l"/>
                <a:tab pos="7613650" algn="l"/>
                <a:tab pos="8062913" algn="l"/>
                <a:tab pos="8512175" algn="l"/>
                <a:tab pos="8961438" algn="l"/>
                <a:tab pos="9410700" algn="l"/>
              </a:tabLst>
            </a:pPr>
            <a:r>
              <a:rPr lang="ru-RU" sz="2400" b="1" dirty="0">
                <a:solidFill>
                  <a:schemeClr val="tx2"/>
                </a:solidFill>
                <a:latin typeface="Arial" charset="0"/>
              </a:rPr>
              <a:t>Первобытная эпоха</a:t>
            </a:r>
            <a:r>
              <a:rPr lang="ru-RU" sz="2000" dirty="0">
                <a:solidFill>
                  <a:schemeClr val="tx2"/>
                </a:solidFill>
                <a:latin typeface="Arial" charset="0"/>
              </a:rPr>
              <a:t> — это наибольший период в истории человечества — от возникновения человека и до появления государственности. </a:t>
            </a:r>
            <a:endParaRPr lang="en-GB" sz="20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4091" name="WordArt 59"/>
          <p:cNvSpPr>
            <a:spLocks noChangeArrowheads="1" noChangeShapeType="1" noTextEdit="1"/>
          </p:cNvSpPr>
          <p:nvPr/>
        </p:nvSpPr>
        <p:spPr bwMode="auto">
          <a:xfrm>
            <a:off x="1752600" y="2286000"/>
            <a:ext cx="6019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491903"/>
                  </a:solidFill>
                  <a:round/>
                  <a:headEnd/>
                  <a:tailEnd/>
                </a:ln>
                <a:solidFill>
                  <a:srgbClr val="58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cs typeface="David"/>
              </a:rPr>
              <a:t>Периодизация первобытной культуры</a:t>
            </a:r>
          </a:p>
        </p:txBody>
      </p:sp>
      <p:sp>
        <p:nvSpPr>
          <p:cNvPr id="44092" name="Line 60"/>
          <p:cNvSpPr>
            <a:spLocks noChangeShapeType="1"/>
          </p:cNvSpPr>
          <p:nvPr/>
        </p:nvSpPr>
        <p:spPr bwMode="auto">
          <a:xfrm>
            <a:off x="685800" y="381000"/>
            <a:ext cx="0" cy="6324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4093" name="Line 61"/>
          <p:cNvSpPr>
            <a:spLocks noChangeShapeType="1"/>
          </p:cNvSpPr>
          <p:nvPr/>
        </p:nvSpPr>
        <p:spPr bwMode="auto">
          <a:xfrm flipH="1">
            <a:off x="685800" y="381000"/>
            <a:ext cx="8305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" name="Line 111"/>
          <p:cNvSpPr>
            <a:spLocks noChangeShapeType="1"/>
          </p:cNvSpPr>
          <p:nvPr/>
        </p:nvSpPr>
        <p:spPr bwMode="auto">
          <a:xfrm>
            <a:off x="1066800" y="6858000"/>
            <a:ext cx="74168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44149" name="Group 117"/>
          <p:cNvGrpSpPr>
            <a:grpSpLocks/>
          </p:cNvGrpSpPr>
          <p:nvPr/>
        </p:nvGrpSpPr>
        <p:grpSpPr bwMode="auto">
          <a:xfrm>
            <a:off x="914400" y="3048000"/>
            <a:ext cx="7924800" cy="3505200"/>
            <a:chOff x="672" y="1920"/>
            <a:chExt cx="4704" cy="2145"/>
          </a:xfrm>
        </p:grpSpPr>
        <p:sp>
          <p:nvSpPr>
            <p:cNvPr id="4" name="Rectangle 97"/>
            <p:cNvSpPr>
              <a:spLocks noChangeArrowheads="1"/>
            </p:cNvSpPr>
            <p:nvPr/>
          </p:nvSpPr>
          <p:spPr bwMode="auto">
            <a:xfrm>
              <a:off x="1776" y="1920"/>
              <a:ext cx="1263" cy="479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200" b="1">
                  <a:solidFill>
                    <a:srgbClr val="FFFFFF"/>
                  </a:solidFill>
                  <a:latin typeface="Arial" charset="0"/>
                </a:rPr>
                <a:t>  </a:t>
              </a:r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мезолит</a:t>
              </a:r>
            </a:p>
          </p:txBody>
        </p:sp>
        <p:sp>
          <p:nvSpPr>
            <p:cNvPr id="5" name="Rectangle 98"/>
            <p:cNvSpPr>
              <a:spLocks noChangeArrowheads="1"/>
            </p:cNvSpPr>
            <p:nvPr/>
          </p:nvSpPr>
          <p:spPr bwMode="auto">
            <a:xfrm>
              <a:off x="3024" y="1920"/>
              <a:ext cx="1152" cy="479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    неолит</a:t>
              </a:r>
            </a:p>
          </p:txBody>
        </p:sp>
        <p:sp>
          <p:nvSpPr>
            <p:cNvPr id="6" name="Rectangle 99"/>
            <p:cNvSpPr>
              <a:spLocks noChangeArrowheads="1"/>
            </p:cNvSpPr>
            <p:nvPr/>
          </p:nvSpPr>
          <p:spPr bwMode="auto">
            <a:xfrm>
              <a:off x="4176" y="1920"/>
              <a:ext cx="1200" cy="479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200" b="1">
                  <a:solidFill>
                    <a:srgbClr val="FFFFFF"/>
                  </a:solidFill>
                  <a:latin typeface="Arial" charset="0"/>
                </a:rPr>
                <a:t>  </a:t>
              </a:r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энеолит </a:t>
              </a:r>
            </a:p>
            <a:p>
              <a:r>
                <a:rPr lang="ru-RU" sz="1400" b="1">
                  <a:solidFill>
                    <a:srgbClr val="2C2C2C"/>
                  </a:solidFill>
                  <a:latin typeface="Arial" charset="0"/>
                </a:rPr>
                <a:t>(ранний металл) </a:t>
              </a:r>
            </a:p>
          </p:txBody>
        </p:sp>
        <p:sp>
          <p:nvSpPr>
            <p:cNvPr id="7" name="Rectangle 101"/>
            <p:cNvSpPr>
              <a:spLocks noChangeArrowheads="1"/>
            </p:cNvSpPr>
            <p:nvPr/>
          </p:nvSpPr>
          <p:spPr bwMode="auto">
            <a:xfrm>
              <a:off x="1824" y="2352"/>
              <a:ext cx="1200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2C2C2C"/>
                  </a:solidFill>
                  <a:latin typeface="Arial" charset="0"/>
                </a:rPr>
                <a:t>Средний каменный век</a:t>
              </a:r>
              <a:r>
                <a:rPr lang="ru-RU" sz="1600" b="1">
                  <a:solidFill>
                    <a:srgbClr val="984204"/>
                  </a:solidFill>
                  <a:latin typeface="Arial" charset="0"/>
                </a:rPr>
                <a:t>, </a:t>
              </a:r>
            </a:p>
            <a:p>
              <a:r>
                <a:rPr lang="ru-RU" sz="1600" i="1">
                  <a:solidFill>
                    <a:srgbClr val="170A01"/>
                  </a:solidFill>
                  <a:latin typeface="Arial" charset="0"/>
                </a:rPr>
                <a:t>переходный период</a:t>
              </a:r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 между </a:t>
              </a:r>
            </a:p>
            <a:p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палеолитом и неолитом. </a:t>
              </a:r>
            </a:p>
            <a:p>
              <a:endParaRPr lang="ru-RU" sz="1600">
                <a:solidFill>
                  <a:srgbClr val="170A01"/>
                </a:solidFill>
                <a:latin typeface="Arial" charset="0"/>
              </a:endParaRPr>
            </a:p>
            <a:p>
              <a:pPr algn="ctr"/>
              <a:r>
                <a:rPr lang="ru-RU" sz="1400" b="1">
                  <a:latin typeface="Arial" charset="0"/>
                </a:rPr>
                <a:t>10 – 5 тыс. лет </a:t>
              </a:r>
            </a:p>
            <a:p>
              <a:pPr algn="ctr"/>
              <a:r>
                <a:rPr lang="ru-RU" sz="1400" b="1">
                  <a:latin typeface="Arial" charset="0"/>
                </a:rPr>
                <a:t>до н. э. </a:t>
              </a:r>
            </a:p>
          </p:txBody>
        </p:sp>
        <p:sp>
          <p:nvSpPr>
            <p:cNvPr id="8" name="Rectangle 102"/>
            <p:cNvSpPr>
              <a:spLocks noChangeArrowheads="1"/>
            </p:cNvSpPr>
            <p:nvPr/>
          </p:nvSpPr>
          <p:spPr bwMode="auto">
            <a:xfrm>
              <a:off x="3024" y="2352"/>
              <a:ext cx="1169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2C2C2C"/>
                  </a:solidFill>
                  <a:latin typeface="Arial" charset="0"/>
                </a:rPr>
                <a:t>Новый каменный </a:t>
              </a:r>
            </a:p>
            <a:p>
              <a:r>
                <a:rPr lang="ru-RU" sz="1600" b="1">
                  <a:solidFill>
                    <a:srgbClr val="2C2C2C"/>
                  </a:solidFill>
                  <a:latin typeface="Arial" charset="0"/>
                </a:rPr>
                <a:t>век</a:t>
              </a:r>
              <a:r>
                <a:rPr lang="ru-RU" sz="1600">
                  <a:solidFill>
                    <a:srgbClr val="984204"/>
                  </a:solidFill>
                  <a:latin typeface="Arial" charset="0"/>
                </a:rPr>
                <a:t> - </a:t>
              </a:r>
              <a:r>
                <a:rPr lang="ru-RU" sz="1600" i="1">
                  <a:solidFill>
                    <a:srgbClr val="170A01"/>
                  </a:solidFill>
                  <a:latin typeface="Arial" charset="0"/>
                </a:rPr>
                <a:t>последний </a:t>
              </a:r>
            </a:p>
            <a:p>
              <a:r>
                <a:rPr lang="ru-RU" sz="1600" i="1">
                  <a:solidFill>
                    <a:srgbClr val="170A01"/>
                  </a:solidFill>
                  <a:latin typeface="Arial" charset="0"/>
                </a:rPr>
                <a:t>период каменного века</a:t>
              </a:r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, </a:t>
              </a:r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за которым следует эпоха </a:t>
              </a:r>
            </a:p>
            <a:p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металла. </a:t>
              </a:r>
            </a:p>
            <a:p>
              <a:endParaRPr lang="ru-RU" sz="1400">
                <a:latin typeface="Arial" charset="0"/>
              </a:endParaRPr>
            </a:p>
            <a:p>
              <a:pPr algn="ctr"/>
              <a:r>
                <a:rPr lang="ru-RU" sz="1400" b="1">
                  <a:latin typeface="Arial" charset="0"/>
                </a:rPr>
                <a:t>9,5 -  2 тыс. лет  </a:t>
              </a:r>
            </a:p>
            <a:p>
              <a:pPr algn="ctr"/>
              <a:r>
                <a:rPr lang="ru-RU" sz="1400" b="1">
                  <a:latin typeface="Arial" charset="0"/>
                </a:rPr>
                <a:t>до н. э. </a:t>
              </a:r>
              <a:endParaRPr lang="ru-RU" sz="1400" b="1">
                <a:solidFill>
                  <a:srgbClr val="170A01"/>
                </a:solidFill>
                <a:latin typeface="Arial" charset="0"/>
              </a:endParaRPr>
            </a:p>
            <a:p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  </a:t>
              </a:r>
            </a:p>
          </p:txBody>
        </p:sp>
        <p:sp>
          <p:nvSpPr>
            <p:cNvPr id="9" name="Rectangle 103"/>
            <p:cNvSpPr>
              <a:spLocks noChangeArrowheads="1"/>
            </p:cNvSpPr>
            <p:nvPr/>
          </p:nvSpPr>
          <p:spPr bwMode="auto">
            <a:xfrm>
              <a:off x="4176" y="2352"/>
              <a:ext cx="1200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Медный век. </a:t>
              </a:r>
            </a:p>
            <a:p>
              <a:r>
                <a:rPr lang="ru-RU" sz="1600" i="1">
                  <a:solidFill>
                    <a:srgbClr val="170A01"/>
                  </a:solidFill>
                  <a:latin typeface="Arial" charset="0"/>
                </a:rPr>
                <a:t>Переходный период</a:t>
              </a:r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 </a:t>
              </a:r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от каменного века </a:t>
              </a:r>
            </a:p>
            <a:p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к бронзовому.</a:t>
              </a:r>
            </a:p>
            <a:p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 </a:t>
              </a:r>
            </a:p>
            <a:p>
              <a:pPr algn="ctr"/>
              <a:endParaRPr lang="ru-RU" sz="1400">
                <a:solidFill>
                  <a:srgbClr val="170A01"/>
                </a:solidFill>
                <a:latin typeface="Arial" charset="0"/>
              </a:endParaRPr>
            </a:p>
            <a:p>
              <a:pPr algn="ctr"/>
              <a:r>
                <a:rPr lang="ru-RU" sz="1400" b="1">
                  <a:solidFill>
                    <a:srgbClr val="170A01"/>
                  </a:solidFill>
                  <a:latin typeface="Arial" charset="0"/>
                </a:rPr>
                <a:t>4 - 3 тыс. лет </a:t>
              </a:r>
            </a:p>
            <a:p>
              <a:pPr algn="ctr"/>
              <a:r>
                <a:rPr lang="ru-RU" sz="1400" b="1">
                  <a:solidFill>
                    <a:srgbClr val="170A01"/>
                  </a:solidFill>
                  <a:latin typeface="Arial" charset="0"/>
                </a:rPr>
                <a:t>до н. э.</a:t>
              </a:r>
            </a:p>
          </p:txBody>
        </p:sp>
        <p:sp>
          <p:nvSpPr>
            <p:cNvPr id="10" name="Rectangle 100"/>
            <p:cNvSpPr>
              <a:spLocks noChangeArrowheads="1"/>
            </p:cNvSpPr>
            <p:nvPr/>
          </p:nvSpPr>
          <p:spPr bwMode="auto">
            <a:xfrm>
              <a:off x="672" y="2352"/>
              <a:ext cx="1169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2C2C2C"/>
                  </a:solidFill>
                  <a:latin typeface="Arial" charset="0"/>
                </a:rPr>
                <a:t>Древний каменный век</a:t>
              </a:r>
              <a:r>
                <a:rPr lang="ru-RU" sz="1600" b="1">
                  <a:solidFill>
                    <a:srgbClr val="984204"/>
                  </a:solidFill>
                  <a:latin typeface="Arial" charset="0"/>
                </a:rPr>
                <a:t> </a:t>
              </a:r>
            </a:p>
            <a:p>
              <a:endParaRPr lang="ru-RU" sz="1600" b="1">
                <a:solidFill>
                  <a:srgbClr val="984204"/>
                </a:solidFill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900">
                <a:latin typeface="Arial" charset="0"/>
              </a:endParaRPr>
            </a:p>
            <a:p>
              <a:pPr algn="ctr"/>
              <a:r>
                <a:rPr lang="ru-RU" sz="1400" b="1">
                  <a:latin typeface="Arial" charset="0"/>
                </a:rPr>
                <a:t>2,4 млн. - 10 тыс. </a:t>
              </a:r>
            </a:p>
            <a:p>
              <a:pPr algn="ctr"/>
              <a:r>
                <a:rPr lang="ru-RU" sz="1400" b="1">
                  <a:latin typeface="Arial" charset="0"/>
                </a:rPr>
                <a:t>лет до н. э. </a:t>
              </a:r>
              <a:endParaRPr lang="ru-RU" sz="1400" b="1">
                <a:solidFill>
                  <a:srgbClr val="170A01"/>
                </a:solidFill>
                <a:latin typeface="Arial" charset="0"/>
              </a:endParaRPr>
            </a:p>
            <a:p>
              <a:endParaRPr lang="ru-RU" sz="1400" b="1">
                <a:solidFill>
                  <a:srgbClr val="170A01"/>
                </a:solidFill>
                <a:latin typeface="Arial" charset="0"/>
              </a:endParaRPr>
            </a:p>
            <a:p>
              <a:endParaRPr lang="ru-RU" sz="1600" b="1">
                <a:solidFill>
                  <a:srgbClr val="170A01"/>
                </a:solidFill>
                <a:latin typeface="Arial" charset="0"/>
              </a:endParaRPr>
            </a:p>
          </p:txBody>
        </p:sp>
        <p:sp>
          <p:nvSpPr>
            <p:cNvPr id="11" name="Line 104"/>
            <p:cNvSpPr>
              <a:spLocks noChangeShapeType="1"/>
            </p:cNvSpPr>
            <p:nvPr/>
          </p:nvSpPr>
          <p:spPr bwMode="auto">
            <a:xfrm>
              <a:off x="1841" y="1920"/>
              <a:ext cx="0" cy="214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Line 108"/>
            <p:cNvSpPr>
              <a:spLocks noChangeShapeType="1"/>
            </p:cNvSpPr>
            <p:nvPr/>
          </p:nvSpPr>
          <p:spPr bwMode="auto">
            <a:xfrm>
              <a:off x="672" y="1920"/>
              <a:ext cx="0" cy="214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Rectangle 96"/>
            <p:cNvSpPr>
              <a:spLocks noChangeArrowheads="1"/>
            </p:cNvSpPr>
            <p:nvPr/>
          </p:nvSpPr>
          <p:spPr bwMode="auto">
            <a:xfrm>
              <a:off x="672" y="1920"/>
              <a:ext cx="1169" cy="431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  палеолит </a:t>
              </a:r>
            </a:p>
            <a:p>
              <a:endParaRPr lang="ru-RU" sz="2200" b="1">
                <a:solidFill>
                  <a:srgbClr val="2C2C2C"/>
                </a:solidFill>
                <a:latin typeface="Arial" charset="0"/>
              </a:endParaRPr>
            </a:p>
          </p:txBody>
        </p:sp>
      </p:grpSp>
      <p:grpSp>
        <p:nvGrpSpPr>
          <p:cNvPr id="44150" name="Group 118"/>
          <p:cNvGrpSpPr>
            <a:grpSpLocks/>
          </p:cNvGrpSpPr>
          <p:nvPr/>
        </p:nvGrpSpPr>
        <p:grpSpPr bwMode="auto">
          <a:xfrm>
            <a:off x="914400" y="3048000"/>
            <a:ext cx="7924800" cy="3505200"/>
            <a:chOff x="672" y="1920"/>
            <a:chExt cx="4704" cy="2145"/>
          </a:xfrm>
        </p:grpSpPr>
        <p:sp>
          <p:nvSpPr>
            <p:cNvPr id="14" name="Rectangle 119"/>
            <p:cNvSpPr>
              <a:spLocks noChangeArrowheads="1"/>
            </p:cNvSpPr>
            <p:nvPr/>
          </p:nvSpPr>
          <p:spPr bwMode="auto">
            <a:xfrm>
              <a:off x="1776" y="1920"/>
              <a:ext cx="1263" cy="479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200" b="1">
                  <a:solidFill>
                    <a:srgbClr val="FFFFFF"/>
                  </a:solidFill>
                  <a:latin typeface="Arial" charset="0"/>
                </a:rPr>
                <a:t>  </a:t>
              </a:r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мезолит</a:t>
              </a:r>
            </a:p>
          </p:txBody>
        </p:sp>
        <p:sp>
          <p:nvSpPr>
            <p:cNvPr id="15" name="Rectangle 120"/>
            <p:cNvSpPr>
              <a:spLocks noChangeArrowheads="1"/>
            </p:cNvSpPr>
            <p:nvPr/>
          </p:nvSpPr>
          <p:spPr bwMode="auto">
            <a:xfrm>
              <a:off x="3024" y="1920"/>
              <a:ext cx="1152" cy="479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    неолит</a:t>
              </a:r>
            </a:p>
          </p:txBody>
        </p:sp>
        <p:sp>
          <p:nvSpPr>
            <p:cNvPr id="16" name="Rectangle 121"/>
            <p:cNvSpPr>
              <a:spLocks noChangeArrowheads="1"/>
            </p:cNvSpPr>
            <p:nvPr/>
          </p:nvSpPr>
          <p:spPr bwMode="auto">
            <a:xfrm>
              <a:off x="4176" y="1920"/>
              <a:ext cx="1200" cy="479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200" b="1">
                  <a:solidFill>
                    <a:srgbClr val="FFFFFF"/>
                  </a:solidFill>
                  <a:latin typeface="Arial" charset="0"/>
                </a:rPr>
                <a:t>  </a:t>
              </a:r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энеолит </a:t>
              </a:r>
            </a:p>
            <a:p>
              <a:r>
                <a:rPr lang="ru-RU" sz="1400" b="1">
                  <a:solidFill>
                    <a:srgbClr val="2C2C2C"/>
                  </a:solidFill>
                  <a:latin typeface="Arial" charset="0"/>
                </a:rPr>
                <a:t>(ранний металл) </a:t>
              </a:r>
            </a:p>
          </p:txBody>
        </p:sp>
        <p:sp>
          <p:nvSpPr>
            <p:cNvPr id="17" name="Rectangle 122"/>
            <p:cNvSpPr>
              <a:spLocks noChangeArrowheads="1"/>
            </p:cNvSpPr>
            <p:nvPr/>
          </p:nvSpPr>
          <p:spPr bwMode="auto">
            <a:xfrm>
              <a:off x="1824" y="2352"/>
              <a:ext cx="1200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 dirty="0">
                  <a:solidFill>
                    <a:srgbClr val="2C2C2C"/>
                  </a:solidFill>
                  <a:latin typeface="Arial" charset="0"/>
                </a:rPr>
                <a:t>Средний каменный век</a:t>
              </a:r>
              <a:r>
                <a:rPr lang="ru-RU" sz="1600" b="1" dirty="0">
                  <a:solidFill>
                    <a:srgbClr val="984204"/>
                  </a:solidFill>
                  <a:latin typeface="Arial" charset="0"/>
                </a:rPr>
                <a:t>, </a:t>
              </a:r>
            </a:p>
            <a:p>
              <a:r>
                <a:rPr lang="ru-RU" sz="1600" i="1" dirty="0">
                  <a:solidFill>
                    <a:srgbClr val="170A01"/>
                  </a:solidFill>
                  <a:latin typeface="Arial" charset="0"/>
                </a:rPr>
                <a:t>переходный период</a:t>
              </a:r>
              <a:r>
                <a:rPr lang="ru-RU" sz="1600" dirty="0">
                  <a:solidFill>
                    <a:srgbClr val="170A01"/>
                  </a:solidFill>
                  <a:latin typeface="Arial" charset="0"/>
                </a:rPr>
                <a:t> между </a:t>
              </a:r>
            </a:p>
            <a:p>
              <a:r>
                <a:rPr lang="ru-RU" sz="1600" dirty="0">
                  <a:solidFill>
                    <a:srgbClr val="170A01"/>
                  </a:solidFill>
                  <a:latin typeface="Arial" charset="0"/>
                </a:rPr>
                <a:t>палеолитом и неолитом. </a:t>
              </a:r>
            </a:p>
            <a:p>
              <a:endParaRPr lang="ru-RU" sz="1600" dirty="0">
                <a:solidFill>
                  <a:srgbClr val="170A01"/>
                </a:solidFill>
                <a:latin typeface="Arial" charset="0"/>
              </a:endParaRPr>
            </a:p>
            <a:p>
              <a:pPr algn="ctr"/>
              <a:r>
                <a:rPr lang="ru-RU" sz="1400" b="1" dirty="0">
                  <a:latin typeface="Arial" charset="0"/>
                </a:rPr>
                <a:t>10 – 5 тыс. лет </a:t>
              </a:r>
            </a:p>
            <a:p>
              <a:pPr algn="ctr"/>
              <a:r>
                <a:rPr lang="ru-RU" sz="1400" b="1" dirty="0">
                  <a:latin typeface="Arial" charset="0"/>
                </a:rPr>
                <a:t>до н. э. </a:t>
              </a:r>
            </a:p>
          </p:txBody>
        </p:sp>
        <p:sp>
          <p:nvSpPr>
            <p:cNvPr id="18" name="Rectangle 123"/>
            <p:cNvSpPr>
              <a:spLocks noChangeArrowheads="1"/>
            </p:cNvSpPr>
            <p:nvPr/>
          </p:nvSpPr>
          <p:spPr bwMode="auto">
            <a:xfrm>
              <a:off x="3024" y="2352"/>
              <a:ext cx="1169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2C2C2C"/>
                  </a:solidFill>
                  <a:latin typeface="Arial" charset="0"/>
                </a:rPr>
                <a:t>Новый каменный </a:t>
              </a:r>
            </a:p>
            <a:p>
              <a:r>
                <a:rPr lang="ru-RU" sz="1600" b="1">
                  <a:solidFill>
                    <a:srgbClr val="2C2C2C"/>
                  </a:solidFill>
                  <a:latin typeface="Arial" charset="0"/>
                </a:rPr>
                <a:t>век</a:t>
              </a:r>
              <a:r>
                <a:rPr lang="ru-RU" sz="1600">
                  <a:solidFill>
                    <a:srgbClr val="984204"/>
                  </a:solidFill>
                  <a:latin typeface="Arial" charset="0"/>
                </a:rPr>
                <a:t> - </a:t>
              </a:r>
              <a:r>
                <a:rPr lang="ru-RU" sz="1600" i="1">
                  <a:solidFill>
                    <a:srgbClr val="170A01"/>
                  </a:solidFill>
                  <a:latin typeface="Arial" charset="0"/>
                </a:rPr>
                <a:t>последний </a:t>
              </a:r>
            </a:p>
            <a:p>
              <a:r>
                <a:rPr lang="ru-RU" sz="1600" i="1">
                  <a:solidFill>
                    <a:srgbClr val="170A01"/>
                  </a:solidFill>
                  <a:latin typeface="Arial" charset="0"/>
                </a:rPr>
                <a:t>период каменного века</a:t>
              </a:r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, </a:t>
              </a:r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за которым следует эпоха </a:t>
              </a:r>
            </a:p>
            <a:p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металла. </a:t>
              </a:r>
            </a:p>
            <a:p>
              <a:endParaRPr lang="ru-RU" sz="1400">
                <a:latin typeface="Arial" charset="0"/>
              </a:endParaRPr>
            </a:p>
            <a:p>
              <a:pPr algn="ctr"/>
              <a:r>
                <a:rPr lang="ru-RU" sz="1400" b="1">
                  <a:latin typeface="Arial" charset="0"/>
                </a:rPr>
                <a:t>9,5 -  2 тыс. лет  </a:t>
              </a:r>
            </a:p>
            <a:p>
              <a:pPr algn="ctr"/>
              <a:r>
                <a:rPr lang="ru-RU" sz="1400" b="1">
                  <a:latin typeface="Arial" charset="0"/>
                </a:rPr>
                <a:t>до н. э. </a:t>
              </a:r>
              <a:endParaRPr lang="ru-RU" sz="1400" b="1">
                <a:solidFill>
                  <a:srgbClr val="170A01"/>
                </a:solidFill>
                <a:latin typeface="Arial" charset="0"/>
              </a:endParaRPr>
            </a:p>
            <a:p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  </a:t>
              </a:r>
            </a:p>
          </p:txBody>
        </p:sp>
        <p:sp>
          <p:nvSpPr>
            <p:cNvPr id="19" name="Rectangle 124"/>
            <p:cNvSpPr>
              <a:spLocks noChangeArrowheads="1"/>
            </p:cNvSpPr>
            <p:nvPr/>
          </p:nvSpPr>
          <p:spPr bwMode="auto">
            <a:xfrm>
              <a:off x="4176" y="2352"/>
              <a:ext cx="1200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Медный век. </a:t>
              </a:r>
            </a:p>
            <a:p>
              <a:r>
                <a:rPr lang="ru-RU" sz="1600" i="1">
                  <a:solidFill>
                    <a:srgbClr val="170A01"/>
                  </a:solidFill>
                  <a:latin typeface="Arial" charset="0"/>
                </a:rPr>
                <a:t>Переходный период</a:t>
              </a:r>
              <a:r>
                <a:rPr lang="ru-RU" sz="1600" b="1">
                  <a:solidFill>
                    <a:srgbClr val="170A01"/>
                  </a:solidFill>
                  <a:latin typeface="Arial" charset="0"/>
                </a:rPr>
                <a:t> </a:t>
              </a:r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от каменного века </a:t>
              </a:r>
            </a:p>
            <a:p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к бронзовому.</a:t>
              </a:r>
            </a:p>
            <a:p>
              <a:r>
                <a:rPr lang="ru-RU" sz="1600">
                  <a:solidFill>
                    <a:srgbClr val="170A01"/>
                  </a:solidFill>
                  <a:latin typeface="Arial" charset="0"/>
                </a:rPr>
                <a:t> </a:t>
              </a:r>
            </a:p>
            <a:p>
              <a:pPr algn="ctr"/>
              <a:endParaRPr lang="ru-RU" sz="1400">
                <a:solidFill>
                  <a:srgbClr val="170A01"/>
                </a:solidFill>
                <a:latin typeface="Arial" charset="0"/>
              </a:endParaRPr>
            </a:p>
            <a:p>
              <a:pPr algn="ctr"/>
              <a:r>
                <a:rPr lang="ru-RU" sz="1400" b="1">
                  <a:solidFill>
                    <a:srgbClr val="170A01"/>
                  </a:solidFill>
                  <a:latin typeface="Arial" charset="0"/>
                </a:rPr>
                <a:t>4 - 3 тыс. лет </a:t>
              </a:r>
            </a:p>
            <a:p>
              <a:pPr algn="ctr"/>
              <a:r>
                <a:rPr lang="ru-RU" sz="1400" b="1">
                  <a:solidFill>
                    <a:srgbClr val="170A01"/>
                  </a:solidFill>
                  <a:latin typeface="Arial" charset="0"/>
                </a:rPr>
                <a:t>до н. э.</a:t>
              </a:r>
            </a:p>
          </p:txBody>
        </p:sp>
        <p:sp>
          <p:nvSpPr>
            <p:cNvPr id="20" name="Rectangle 125"/>
            <p:cNvSpPr>
              <a:spLocks noChangeArrowheads="1"/>
            </p:cNvSpPr>
            <p:nvPr/>
          </p:nvSpPr>
          <p:spPr bwMode="auto">
            <a:xfrm>
              <a:off x="672" y="2352"/>
              <a:ext cx="1169" cy="1713"/>
            </a:xfrm>
            <a:prstGeom prst="rect">
              <a:avLst/>
            </a:prstGeom>
            <a:solidFill>
              <a:srgbClr val="FEFB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2C2C2C"/>
                  </a:solidFill>
                  <a:latin typeface="Arial" charset="0"/>
                </a:rPr>
                <a:t>Древний каменный век</a:t>
              </a:r>
              <a:r>
                <a:rPr lang="ru-RU" sz="1600" b="1">
                  <a:solidFill>
                    <a:srgbClr val="984204"/>
                  </a:solidFill>
                  <a:latin typeface="Arial" charset="0"/>
                </a:rPr>
                <a:t> </a:t>
              </a:r>
            </a:p>
            <a:p>
              <a:endParaRPr lang="ru-RU" sz="1600" b="1">
                <a:solidFill>
                  <a:srgbClr val="984204"/>
                </a:solidFill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1400">
                <a:latin typeface="Arial" charset="0"/>
              </a:endParaRPr>
            </a:p>
            <a:p>
              <a:pPr algn="ctr"/>
              <a:endParaRPr lang="ru-RU" sz="900">
                <a:latin typeface="Arial" charset="0"/>
              </a:endParaRPr>
            </a:p>
            <a:p>
              <a:pPr algn="ctr"/>
              <a:r>
                <a:rPr lang="ru-RU" sz="1400" b="1">
                  <a:latin typeface="Arial" charset="0"/>
                </a:rPr>
                <a:t>2,4 млн. - 10 тыс. </a:t>
              </a:r>
            </a:p>
            <a:p>
              <a:pPr algn="ctr"/>
              <a:r>
                <a:rPr lang="ru-RU" sz="1400" b="1">
                  <a:latin typeface="Arial" charset="0"/>
                </a:rPr>
                <a:t>лет до н. э. </a:t>
              </a:r>
              <a:endParaRPr lang="ru-RU" sz="1400" b="1">
                <a:solidFill>
                  <a:srgbClr val="170A01"/>
                </a:solidFill>
                <a:latin typeface="Arial" charset="0"/>
              </a:endParaRPr>
            </a:p>
            <a:p>
              <a:endParaRPr lang="ru-RU" sz="1400" b="1">
                <a:solidFill>
                  <a:srgbClr val="170A01"/>
                </a:solidFill>
                <a:latin typeface="Arial" charset="0"/>
              </a:endParaRPr>
            </a:p>
            <a:p>
              <a:endParaRPr lang="ru-RU" sz="1600" b="1">
                <a:solidFill>
                  <a:srgbClr val="170A01"/>
                </a:solidFill>
                <a:latin typeface="Arial" charset="0"/>
              </a:endParaRPr>
            </a:p>
          </p:txBody>
        </p:sp>
        <p:sp>
          <p:nvSpPr>
            <p:cNvPr id="21" name="Line 126"/>
            <p:cNvSpPr>
              <a:spLocks noChangeShapeType="1"/>
            </p:cNvSpPr>
            <p:nvPr/>
          </p:nvSpPr>
          <p:spPr bwMode="auto">
            <a:xfrm>
              <a:off x="1841" y="1920"/>
              <a:ext cx="0" cy="214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Line 127"/>
            <p:cNvSpPr>
              <a:spLocks noChangeShapeType="1"/>
            </p:cNvSpPr>
            <p:nvPr/>
          </p:nvSpPr>
          <p:spPr bwMode="auto">
            <a:xfrm>
              <a:off x="672" y="1920"/>
              <a:ext cx="0" cy="214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Rectangle 128"/>
            <p:cNvSpPr>
              <a:spLocks noChangeArrowheads="1"/>
            </p:cNvSpPr>
            <p:nvPr/>
          </p:nvSpPr>
          <p:spPr bwMode="auto">
            <a:xfrm>
              <a:off x="672" y="1920"/>
              <a:ext cx="1169" cy="431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2200" b="1">
                  <a:solidFill>
                    <a:srgbClr val="2C2C2C"/>
                  </a:solidFill>
                  <a:latin typeface="Arial" charset="0"/>
                </a:rPr>
                <a:t>  палеолит </a:t>
              </a:r>
            </a:p>
            <a:p>
              <a:endParaRPr lang="ru-RU" sz="2200" b="1">
                <a:solidFill>
                  <a:srgbClr val="2C2C2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838200" y="609600"/>
            <a:ext cx="7543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dirty="0">
                <a:solidFill>
                  <a:srgbClr val="FDFBD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Почему появилось искусство?</a:t>
            </a:r>
          </a:p>
        </p:txBody>
      </p:sp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7177" name="Rectangle 9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178" name="Line 10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7179" name="Line 11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524000" y="1676400"/>
            <a:ext cx="7391400" cy="4630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 defTabSz="449263">
              <a:lnSpc>
                <a:spcPct val="95000"/>
              </a:lnSpc>
              <a:spcBef>
                <a:spcPts val="700"/>
              </a:spcBef>
              <a:spcAft>
                <a:spcPct val="15000"/>
              </a:spcAft>
              <a:buClr>
                <a:srgbClr val="330E03"/>
              </a:buClr>
              <a:buFont typeface="Script MT Bold" pitchFamily="66" charset="0"/>
              <a:buNone/>
              <a:tabLst>
                <a:tab pos="85725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</a:tabLst>
            </a:pPr>
            <a:r>
              <a:rPr lang="en-GB" sz="2400" b="1">
                <a:solidFill>
                  <a:srgbClr val="2A1804"/>
                </a:solidFill>
                <a:latin typeface="Arial" charset="0"/>
              </a:rPr>
              <a:t>Непосредственной причиной возникновения искусства были </a:t>
            </a:r>
            <a:r>
              <a:rPr lang="en-GB" sz="2400" b="1">
                <a:solidFill>
                  <a:srgbClr val="500000"/>
                </a:solidFill>
                <a:latin typeface="Arial" charset="0"/>
              </a:rPr>
              <a:t>реальные потребности повседневной жизни</a:t>
            </a:r>
            <a:r>
              <a:rPr lang="ru-RU" sz="2400" b="1">
                <a:solidFill>
                  <a:srgbClr val="500000"/>
                </a:solidFill>
                <a:latin typeface="Arial" charset="0"/>
              </a:rPr>
              <a:t> человека</a:t>
            </a:r>
            <a:r>
              <a:rPr lang="en-GB" sz="2400" b="1">
                <a:solidFill>
                  <a:srgbClr val="500000"/>
                </a:solidFill>
                <a:latin typeface="Arial" charset="0"/>
              </a:rPr>
              <a:t>.</a:t>
            </a:r>
            <a:r>
              <a:rPr lang="en-GB" sz="2400" i="1">
                <a:solidFill>
                  <a:srgbClr val="2A1804"/>
                </a:solidFill>
                <a:latin typeface="Arial" charset="0"/>
              </a:rPr>
              <a:t> </a:t>
            </a:r>
            <a:endParaRPr lang="ru-RU" sz="2400" i="1">
              <a:solidFill>
                <a:srgbClr val="2A1804"/>
              </a:solidFill>
              <a:latin typeface="Arial" charset="0"/>
            </a:endParaRPr>
          </a:p>
          <a:p>
            <a:pPr defTabSz="449263">
              <a:lnSpc>
                <a:spcPct val="76000"/>
              </a:lnSpc>
              <a:spcBef>
                <a:spcPts val="700"/>
              </a:spcBef>
              <a:spcAft>
                <a:spcPct val="15000"/>
              </a:spcAft>
              <a:buClr>
                <a:srgbClr val="330E03"/>
              </a:buClr>
              <a:buFont typeface="Wingdings" pitchFamily="2" charset="2"/>
              <a:buChar char="v"/>
              <a:tabLst>
                <a:tab pos="85725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</a:tabLst>
            </a:pPr>
            <a:endParaRPr lang="ru-RU" sz="2400" i="1">
              <a:solidFill>
                <a:srgbClr val="2A1804"/>
              </a:solidFill>
              <a:latin typeface="Arial" charset="0"/>
            </a:endParaRPr>
          </a:p>
        </p:txBody>
      </p:sp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676400"/>
            <a:ext cx="350838" cy="762000"/>
          </a:xfrm>
          <a:prstGeom prst="rect">
            <a:avLst/>
          </a:prstGeom>
          <a:solidFill>
            <a:srgbClr val="FBECD5"/>
          </a:solidFill>
          <a:ln w="28575">
            <a:solidFill>
              <a:srgbClr val="FEF2DA"/>
            </a:solidFill>
            <a:miter lim="800000"/>
            <a:headEnd/>
            <a:tailEnd/>
          </a:ln>
        </p:spPr>
      </p:pic>
      <p:grpSp>
        <p:nvGrpSpPr>
          <p:cNvPr id="7185" name="Group 17"/>
          <p:cNvGrpSpPr>
            <a:grpSpLocks/>
          </p:cNvGrpSpPr>
          <p:nvPr/>
        </p:nvGrpSpPr>
        <p:grpSpPr bwMode="auto">
          <a:xfrm>
            <a:off x="990600" y="3276600"/>
            <a:ext cx="228600" cy="2133600"/>
            <a:chOff x="768" y="1920"/>
            <a:chExt cx="144" cy="672"/>
          </a:xfrm>
        </p:grpSpPr>
        <p:sp>
          <p:nvSpPr>
            <p:cNvPr id="7183" name="Rectangle 15"/>
            <p:cNvSpPr>
              <a:spLocks noChangeArrowheads="1"/>
            </p:cNvSpPr>
            <p:nvPr/>
          </p:nvSpPr>
          <p:spPr bwMode="auto">
            <a:xfrm>
              <a:off x="768" y="1920"/>
              <a:ext cx="144" cy="672"/>
            </a:xfrm>
            <a:prstGeom prst="rect">
              <a:avLst/>
            </a:prstGeom>
            <a:solidFill>
              <a:schemeClr val="bg1">
                <a:alpha val="63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184" name="Line 16"/>
            <p:cNvSpPr>
              <a:spLocks noChangeShapeType="1"/>
            </p:cNvSpPr>
            <p:nvPr/>
          </p:nvSpPr>
          <p:spPr bwMode="auto">
            <a:xfrm>
              <a:off x="768" y="1920"/>
              <a:ext cx="0" cy="672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1371600" y="3276600"/>
            <a:ext cx="464820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tabLst>
                <a:tab pos="363538" algn="l"/>
              </a:tabLst>
            </a:pPr>
            <a:r>
              <a:rPr lang="ru-RU" sz="2000" b="1" i="1" dirty="0">
                <a:solidFill>
                  <a:srgbClr val="5F5F5F"/>
                </a:solidFill>
              </a:rPr>
              <a:t>Например</a:t>
            </a:r>
            <a:r>
              <a:rPr lang="ru-RU" sz="2000" dirty="0"/>
              <a:t>, часто изображались промысловые животные, что соответствовало идее привлечения полезных животных на территорию обитания племени или идее размножения этих животных.</a:t>
            </a:r>
            <a:endParaRPr lang="en-GB" sz="2000" dirty="0">
              <a:solidFill>
                <a:srgbClr val="2A1804"/>
              </a:solidFill>
            </a:endParaRPr>
          </a:p>
          <a:p>
            <a:pPr>
              <a:spcBef>
                <a:spcPct val="50000"/>
              </a:spcBef>
              <a:tabLst>
                <a:tab pos="363538" algn="l"/>
              </a:tabLst>
            </a:pPr>
            <a:endParaRPr lang="ru-RU" sz="20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1143000" y="4038600"/>
            <a:ext cx="7772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6700"/>
            <a:r>
              <a:rPr lang="ru-RU" sz="2400">
                <a:latin typeface="Arial" charset="0"/>
              </a:rPr>
              <a:t>Первые произведения первобытного искусства - гравировка на кости - найдены в 30-х годах XIX века. Но тогда никто не обратил на них внимания. </a:t>
            </a:r>
          </a:p>
        </p:txBody>
      </p:sp>
      <p:grpSp>
        <p:nvGrpSpPr>
          <p:cNvPr id="51208" name="Group 8"/>
          <p:cNvGrpSpPr>
            <a:grpSpLocks/>
          </p:cNvGrpSpPr>
          <p:nvPr/>
        </p:nvGrpSpPr>
        <p:grpSpPr bwMode="auto">
          <a:xfrm>
            <a:off x="533400" y="0"/>
            <a:ext cx="304800" cy="1000125"/>
            <a:chOff x="576" y="2976"/>
            <a:chExt cx="271" cy="918"/>
          </a:xfrm>
        </p:grpSpPr>
        <p:sp>
          <p:nvSpPr>
            <p:cNvPr id="51209" name="AutoShape 9"/>
            <p:cNvSpPr>
              <a:spLocks noChangeArrowheads="1"/>
            </p:cNvSpPr>
            <p:nvPr/>
          </p:nvSpPr>
          <p:spPr bwMode="auto">
            <a:xfrm rot="2750552">
              <a:off x="240" y="3312"/>
              <a:ext cx="864" cy="192"/>
            </a:xfrm>
            <a:prstGeom prst="roundRect">
              <a:avLst>
                <a:gd name="adj" fmla="val 50000"/>
              </a:avLst>
            </a:prstGeom>
            <a:noFill/>
            <a:ln w="44450">
              <a:solidFill>
                <a:srgbClr val="3A301E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210" name="AutoShape 10"/>
            <p:cNvSpPr>
              <a:spLocks noChangeArrowheads="1"/>
            </p:cNvSpPr>
            <p:nvPr/>
          </p:nvSpPr>
          <p:spPr bwMode="auto">
            <a:xfrm rot="2750552">
              <a:off x="343" y="3390"/>
              <a:ext cx="816" cy="192"/>
            </a:xfrm>
            <a:prstGeom prst="roundRect">
              <a:avLst>
                <a:gd name="adj" fmla="val 50000"/>
              </a:avLst>
            </a:prstGeom>
            <a:noFill/>
            <a:ln w="44450">
              <a:solidFill>
                <a:srgbClr val="3A301E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1211" name="Group 11"/>
          <p:cNvGrpSpPr>
            <a:grpSpLocks/>
          </p:cNvGrpSpPr>
          <p:nvPr/>
        </p:nvGrpSpPr>
        <p:grpSpPr bwMode="auto">
          <a:xfrm rot="10800000" flipH="1">
            <a:off x="990600" y="4114800"/>
            <a:ext cx="152400" cy="1066800"/>
            <a:chOff x="768" y="1920"/>
            <a:chExt cx="144" cy="672"/>
          </a:xfrm>
        </p:grpSpPr>
        <p:sp>
          <p:nvSpPr>
            <p:cNvPr id="51212" name="Rectangle 12"/>
            <p:cNvSpPr>
              <a:spLocks noChangeArrowheads="1"/>
            </p:cNvSpPr>
            <p:nvPr/>
          </p:nvSpPr>
          <p:spPr bwMode="auto">
            <a:xfrm>
              <a:off x="768" y="1920"/>
              <a:ext cx="144" cy="672"/>
            </a:xfrm>
            <a:prstGeom prst="rect">
              <a:avLst/>
            </a:prstGeom>
            <a:solidFill>
              <a:schemeClr val="bg1">
                <a:alpha val="63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768" y="1920"/>
              <a:ext cx="0" cy="672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6248400" y="2819400"/>
            <a:ext cx="26638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6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Рисунки первобытного человека на бивнях мамонта</a:t>
            </a:r>
          </a:p>
        </p:txBody>
      </p:sp>
      <p:pic>
        <p:nvPicPr>
          <p:cNvPr id="51218" name="Picture 18" descr="Новый рисуно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1429" y="615156"/>
            <a:ext cx="4114800" cy="1039813"/>
          </a:xfrm>
          <a:prstGeom prst="rect">
            <a:avLst/>
          </a:prstGeom>
          <a:noFill/>
        </p:spPr>
      </p:pic>
      <p:pic>
        <p:nvPicPr>
          <p:cNvPr id="51219" name="Picture 19" descr="Новый рисунок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1429" y="1851819"/>
            <a:ext cx="4114800" cy="1146175"/>
          </a:xfrm>
          <a:prstGeom prst="rect">
            <a:avLst/>
          </a:prstGeom>
          <a:noFill/>
        </p:spPr>
      </p:pic>
      <p:sp>
        <p:nvSpPr>
          <p:cNvPr id="51221" name="Line 21"/>
          <p:cNvSpPr>
            <a:spLocks noChangeShapeType="1"/>
          </p:cNvSpPr>
          <p:nvPr/>
        </p:nvSpPr>
        <p:spPr bwMode="auto">
          <a:xfrm flipH="1">
            <a:off x="5867400" y="3276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22" name="Line 22"/>
          <p:cNvSpPr>
            <a:spLocks noChangeShapeType="1"/>
          </p:cNvSpPr>
          <p:nvPr/>
        </p:nvSpPr>
        <p:spPr bwMode="auto">
          <a:xfrm flipV="1">
            <a:off x="5867400" y="2895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533400"/>
            <a:ext cx="1608137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2895600"/>
            <a:ext cx="5410200" cy="371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2743200" y="609600"/>
            <a:ext cx="3829050" cy="81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800" kern="10">
                <a:ln w="9525">
                  <a:noFill/>
                  <a:round/>
                  <a:headEnd/>
                  <a:tailEnd/>
                </a:ln>
                <a:solidFill>
                  <a:srgbClr val="3A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mpir Deco"/>
              </a:rPr>
              <a:t>Альтамира</a:t>
            </a: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1295400" y="457200"/>
            <a:ext cx="2514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rgbClr val="330E03"/>
                </a:solidFill>
                <a:latin typeface="Ampir Deco" pitchFamily="2" charset="0"/>
              </a:rPr>
              <a:t>Пещера</a:t>
            </a:r>
          </a:p>
        </p:txBody>
      </p:sp>
      <p:grpSp>
        <p:nvGrpSpPr>
          <p:cNvPr id="36877" name="Group 13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36878" name="Rectangle 14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9" name="Line 15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6880" name="Line 16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6881" name="Rectangle 17"/>
          <p:cNvSpPr>
            <a:spLocks noChangeArrowheads="1"/>
          </p:cNvSpPr>
          <p:nvPr/>
        </p:nvSpPr>
        <p:spPr bwMode="auto">
          <a:xfrm>
            <a:off x="838200" y="1524000"/>
            <a:ext cx="6400800" cy="10922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2100"/>
              <a:t>В </a:t>
            </a:r>
            <a:r>
              <a:rPr lang="ru-RU" sz="2100">
                <a:latin typeface="Arial" charset="0"/>
              </a:rPr>
              <a:t>1876 г</a:t>
            </a:r>
            <a:r>
              <a:rPr lang="ru-RU" sz="2100"/>
              <a:t>. мировая культура обогатилась: испанец </a:t>
            </a:r>
            <a:r>
              <a:rPr lang="ru-RU" sz="2100" b="1"/>
              <a:t>Саутуола</a:t>
            </a:r>
            <a:r>
              <a:rPr lang="ru-RU" sz="2100"/>
              <a:t> обнаружил пещерную живопись</a:t>
            </a:r>
            <a:r>
              <a:rPr lang="ru-RU" sz="2100" i="1"/>
              <a:t> </a:t>
            </a:r>
            <a:r>
              <a:rPr lang="ru-RU" sz="2100"/>
              <a:t>первобытных людей (пещера Альтамира). </a:t>
            </a:r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838200" y="5029200"/>
            <a:ext cx="2819400" cy="15224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latin typeface="Arial" charset="0"/>
              </a:rPr>
              <a:t>К 1914 г. в Испании обнаружили уже 20 больших пещер с рисунками на стенах и столько же во Франции. </a:t>
            </a:r>
          </a:p>
        </p:txBody>
      </p:sp>
      <p:sp>
        <p:nvSpPr>
          <p:cNvPr id="36883" name="Text Box 19"/>
          <p:cNvSpPr txBox="1">
            <a:spLocks noChangeArrowheads="1"/>
          </p:cNvSpPr>
          <p:nvPr/>
        </p:nvSpPr>
        <p:spPr bwMode="auto">
          <a:xfrm>
            <a:off x="838200" y="3048000"/>
            <a:ext cx="2743200" cy="15224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latin typeface="Arial" charset="0"/>
              </a:rPr>
              <a:t>В 1895 г. француз Ривьер открывает вторую пещеру с рисунками </a:t>
            </a:r>
            <a:r>
              <a:rPr lang="ru-RU" i="1">
                <a:latin typeface="Arial" charset="0"/>
              </a:rPr>
              <a:t>(Ла Мут, </a:t>
            </a:r>
            <a:r>
              <a:rPr lang="ru-RU">
                <a:latin typeface="Arial" charset="0"/>
              </a:rPr>
              <a:t>Франция) </a:t>
            </a:r>
          </a:p>
        </p:txBody>
      </p:sp>
      <p:sp>
        <p:nvSpPr>
          <p:cNvPr id="36884" name="AutoShape 20"/>
          <p:cNvSpPr>
            <a:spLocks noChangeArrowheads="1"/>
          </p:cNvSpPr>
          <p:nvPr/>
        </p:nvSpPr>
        <p:spPr bwMode="auto">
          <a:xfrm>
            <a:off x="1676400" y="2667000"/>
            <a:ext cx="3810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885" name="AutoShape 21"/>
          <p:cNvSpPr>
            <a:spLocks noChangeArrowheads="1"/>
          </p:cNvSpPr>
          <p:nvPr/>
        </p:nvSpPr>
        <p:spPr bwMode="auto">
          <a:xfrm>
            <a:off x="1600200" y="4648200"/>
            <a:ext cx="3810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1143000" y="533400"/>
            <a:ext cx="6781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000" b="1"/>
              <a:t>Первобытные орнаменты</a:t>
            </a:r>
          </a:p>
        </p:txBody>
      </p:sp>
      <p:grpSp>
        <p:nvGrpSpPr>
          <p:cNvPr id="49158" name="Group 6"/>
          <p:cNvGrpSpPr>
            <a:grpSpLocks/>
          </p:cNvGrpSpPr>
          <p:nvPr/>
        </p:nvGrpSpPr>
        <p:grpSpPr bwMode="auto">
          <a:xfrm>
            <a:off x="533400" y="0"/>
            <a:ext cx="304800" cy="1000125"/>
            <a:chOff x="576" y="2976"/>
            <a:chExt cx="271" cy="918"/>
          </a:xfrm>
        </p:grpSpPr>
        <p:sp>
          <p:nvSpPr>
            <p:cNvPr id="49159" name="AutoShape 7"/>
            <p:cNvSpPr>
              <a:spLocks noChangeArrowheads="1"/>
            </p:cNvSpPr>
            <p:nvPr/>
          </p:nvSpPr>
          <p:spPr bwMode="auto">
            <a:xfrm rot="2750552">
              <a:off x="240" y="3312"/>
              <a:ext cx="864" cy="192"/>
            </a:xfrm>
            <a:prstGeom prst="roundRect">
              <a:avLst>
                <a:gd name="adj" fmla="val 50000"/>
              </a:avLst>
            </a:prstGeom>
            <a:noFill/>
            <a:ln w="44450">
              <a:solidFill>
                <a:srgbClr val="3A301E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160" name="AutoShape 8"/>
            <p:cNvSpPr>
              <a:spLocks noChangeArrowheads="1"/>
            </p:cNvSpPr>
            <p:nvPr/>
          </p:nvSpPr>
          <p:spPr bwMode="auto">
            <a:xfrm rot="2750552">
              <a:off x="343" y="3390"/>
              <a:ext cx="816" cy="192"/>
            </a:xfrm>
            <a:prstGeom prst="roundRect">
              <a:avLst>
                <a:gd name="adj" fmla="val 50000"/>
              </a:avLst>
            </a:prstGeom>
            <a:noFill/>
            <a:ln w="44450">
              <a:solidFill>
                <a:srgbClr val="3A301E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4916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905000"/>
            <a:ext cx="5410200" cy="36576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9163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4038600"/>
            <a:ext cx="2343150" cy="251460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49164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685800"/>
            <a:ext cx="2209800" cy="312420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2" name="Group 4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53253" name="Rectangle 5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254" name="Line 6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3255" name="Line 7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838200" y="533400"/>
            <a:ext cx="5715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>
                <a:solidFill>
                  <a:srgbClr val="FEFBE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Скульптура</a:t>
            </a: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1143000" y="1752600"/>
            <a:ext cx="7467600" cy="292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200602"/>
                </a:solidFill>
                <a:latin typeface="Arial" charset="0"/>
              </a:rPr>
              <a:t>Искусство миниатюрной скульптуры достигло высокого уровня около 25 тыс. лет. тому назад. </a:t>
            </a:r>
          </a:p>
          <a:p>
            <a:pPr>
              <a:spcBef>
                <a:spcPct val="50000"/>
              </a:spcBef>
            </a:pPr>
            <a:endParaRPr lang="ru-RU" sz="2000">
              <a:solidFill>
                <a:srgbClr val="200602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2100">
                <a:solidFill>
                  <a:srgbClr val="111111"/>
                </a:solidFill>
                <a:latin typeface="Arial" charset="0"/>
              </a:rPr>
              <a:t>К этой эпохе относятся так называемые </a:t>
            </a:r>
            <a:r>
              <a:rPr lang="ru-RU" sz="2100" b="1">
                <a:solidFill>
                  <a:srgbClr val="111111"/>
                </a:solidFill>
                <a:latin typeface="Arial" charset="0"/>
              </a:rPr>
              <a:t>«венеры»</a:t>
            </a:r>
            <a:r>
              <a:rPr lang="ru-RU" sz="2100">
                <a:solidFill>
                  <a:srgbClr val="111111"/>
                </a:solidFill>
                <a:latin typeface="Arial" charset="0"/>
              </a:rPr>
              <a:t> — фигурки женщин высотой 10—15 см, обычно подчеркнуто массивных форм. Подобные «венеры» найдены во Франции, Италии, Австрии, Чехии, России и во многих других районах мира. </a:t>
            </a:r>
          </a:p>
        </p:txBody>
      </p:sp>
      <p:pic>
        <p:nvPicPr>
          <p:cNvPr id="53258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33400"/>
            <a:ext cx="885825" cy="1143000"/>
          </a:xfrm>
          <a:prstGeom prst="rect">
            <a:avLst/>
          </a:prstGeom>
          <a:noFill/>
          <a:ln w="38227">
            <a:solidFill>
              <a:srgbClr val="EFD1AF"/>
            </a:solidFill>
            <a:miter lim="800000"/>
            <a:headEnd/>
            <a:tailEnd/>
          </a:ln>
        </p:spPr>
      </p:pic>
      <p:pic>
        <p:nvPicPr>
          <p:cNvPr id="53260" name="Picture 12" descr="Риысунок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4419600"/>
            <a:ext cx="3886200" cy="2089150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819400" y="685800"/>
            <a:ext cx="487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Наскальные рисунки</a:t>
            </a: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447800"/>
            <a:ext cx="762000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5366" name="Group 6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15367" name="Rectangle 7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368" name="Line 8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5369" name="Line 9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47800"/>
            <a:ext cx="3886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371600"/>
            <a:ext cx="3733800" cy="2667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2230" name="WordArt 6"/>
          <p:cNvSpPr>
            <a:spLocks noChangeArrowheads="1" noChangeShapeType="1" noTextEdit="1"/>
          </p:cNvSpPr>
          <p:nvPr/>
        </p:nvSpPr>
        <p:spPr bwMode="auto">
          <a:xfrm>
            <a:off x="1143000" y="609600"/>
            <a:ext cx="3324225" cy="552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kern="10">
                <a:ln w="9525">
                  <a:noFill/>
                  <a:round/>
                  <a:headEnd/>
                  <a:tailEnd/>
                </a:ln>
                <a:solidFill>
                  <a:srgbClr val="3A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mpir Deco"/>
              </a:rPr>
              <a:t>Капова пещера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4724400" y="685800"/>
            <a:ext cx="2133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rgbClr val="2B090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 России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2743200" y="4495800"/>
            <a:ext cx="3048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Графика</a:t>
            </a:r>
          </a:p>
        </p:txBody>
      </p:sp>
      <p:pic>
        <p:nvPicPr>
          <p:cNvPr id="5223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4114800"/>
            <a:ext cx="3733800" cy="25177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grpSp>
        <p:nvGrpSpPr>
          <p:cNvPr id="52234" name="Group 10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52235" name="Rectangle 11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236" name="Line 12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2237" name="Line 13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94" name="Line 26"/>
          <p:cNvSpPr>
            <a:spLocks noChangeShapeType="1"/>
          </p:cNvSpPr>
          <p:nvPr/>
        </p:nvSpPr>
        <p:spPr bwMode="auto">
          <a:xfrm>
            <a:off x="7467600" y="2209800"/>
            <a:ext cx="0" cy="3429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8393" name="Line 25"/>
          <p:cNvSpPr>
            <a:spLocks noChangeShapeType="1"/>
          </p:cNvSpPr>
          <p:nvPr/>
        </p:nvSpPr>
        <p:spPr bwMode="auto">
          <a:xfrm>
            <a:off x="4343400" y="2057400"/>
            <a:ext cx="0" cy="3581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8392" name="Line 24"/>
          <p:cNvSpPr>
            <a:spLocks noChangeShapeType="1"/>
          </p:cNvSpPr>
          <p:nvPr/>
        </p:nvSpPr>
        <p:spPr bwMode="auto">
          <a:xfrm>
            <a:off x="1524000" y="2209800"/>
            <a:ext cx="0" cy="419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58372" name="Group 4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58373" name="Rectangle 5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374" name="Line 6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8375" name="Line 7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685800" y="381000"/>
            <a:ext cx="84582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FDE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Отличительные особенности искусства</a:t>
            </a:r>
            <a:r>
              <a:rPr lang="ru-RU" sz="2800" b="1">
                <a:solidFill>
                  <a:srgbClr val="FFFDE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r>
              <a:rPr lang="ru-RU" sz="1600" b="1">
                <a:solidFill>
                  <a:srgbClr val="FFFDE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палеолита, мезолита и неолита</a:t>
            </a:r>
          </a:p>
          <a:p>
            <a:pPr>
              <a:spcBef>
                <a:spcPct val="50000"/>
              </a:spcBef>
            </a:pPr>
            <a:endParaRPr lang="ru-RU" sz="1600">
              <a:solidFill>
                <a:srgbClr val="FFFDE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755650" y="1704975"/>
            <a:ext cx="1728788" cy="46672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>
                <a:solidFill>
                  <a:srgbClr val="2E0808"/>
                </a:solidFill>
                <a:latin typeface="Arial" charset="0"/>
              </a:rPr>
              <a:t>Палеолит</a:t>
            </a:r>
          </a:p>
        </p:txBody>
      </p:sp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3581400" y="1676400"/>
            <a:ext cx="1728788" cy="46672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>
                <a:solidFill>
                  <a:srgbClr val="2E0808"/>
                </a:solidFill>
                <a:latin typeface="Arial" charset="0"/>
              </a:rPr>
              <a:t>Мезолит</a:t>
            </a:r>
          </a:p>
        </p:txBody>
      </p:sp>
      <p:sp>
        <p:nvSpPr>
          <p:cNvPr id="58379" name="Text Box 11"/>
          <p:cNvSpPr txBox="1">
            <a:spLocks noChangeArrowheads="1"/>
          </p:cNvSpPr>
          <p:nvPr/>
        </p:nvSpPr>
        <p:spPr bwMode="auto">
          <a:xfrm>
            <a:off x="6705600" y="1676400"/>
            <a:ext cx="1728788" cy="46672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>
                <a:solidFill>
                  <a:srgbClr val="2E0808"/>
                </a:solidFill>
                <a:latin typeface="Arial" charset="0"/>
              </a:rPr>
              <a:t>Неолит</a:t>
            </a:r>
          </a:p>
        </p:txBody>
      </p:sp>
      <p:sp>
        <p:nvSpPr>
          <p:cNvPr id="58381" name="Прямоугольник 7"/>
          <p:cNvSpPr>
            <a:spLocks noChangeArrowheads="1"/>
          </p:cNvSpPr>
          <p:nvPr/>
        </p:nvSpPr>
        <p:spPr bwMode="auto">
          <a:xfrm>
            <a:off x="381000" y="2362200"/>
            <a:ext cx="2667000" cy="1387475"/>
          </a:xfrm>
          <a:prstGeom prst="rect">
            <a:avLst/>
          </a:prstGeom>
          <a:gradFill rotWithShape="1">
            <a:gsLst>
              <a:gs pos="0">
                <a:srgbClr val="FDF9A1"/>
              </a:gs>
              <a:gs pos="50000">
                <a:schemeClr val="bg1"/>
              </a:gs>
              <a:gs pos="100000">
                <a:srgbClr val="FDF9A1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Основную массу сюжетов составляют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изображения животных, главным образом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крупных травоядных (мамонт, бизон)  </a:t>
            </a:r>
          </a:p>
        </p:txBody>
      </p:sp>
      <p:sp>
        <p:nvSpPr>
          <p:cNvPr id="58382" name="TextBox 4"/>
          <p:cNvSpPr txBox="1">
            <a:spLocks noChangeArrowheads="1"/>
          </p:cNvSpPr>
          <p:nvPr/>
        </p:nvSpPr>
        <p:spPr bwMode="auto">
          <a:xfrm>
            <a:off x="457200" y="5638800"/>
            <a:ext cx="2590800" cy="749300"/>
          </a:xfrm>
          <a:prstGeom prst="rect">
            <a:avLst/>
          </a:prstGeom>
          <a:gradFill rotWithShape="1">
            <a:gsLst>
              <a:gs pos="0">
                <a:srgbClr val="FDF9A1"/>
              </a:gs>
              <a:gs pos="50000">
                <a:schemeClr val="bg1"/>
              </a:gs>
              <a:gs pos="100000">
                <a:srgbClr val="FDF9A1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В палеолите находят только фигурки женщин и животных.</a:t>
            </a:r>
          </a:p>
        </p:txBody>
      </p:sp>
      <p:sp>
        <p:nvSpPr>
          <p:cNvPr id="58383" name="TextBox 4"/>
          <p:cNvSpPr txBox="1">
            <a:spLocks noChangeArrowheads="1"/>
          </p:cNvSpPr>
          <p:nvPr/>
        </p:nvSpPr>
        <p:spPr bwMode="auto">
          <a:xfrm>
            <a:off x="381000" y="3962400"/>
            <a:ext cx="2667000" cy="1387475"/>
          </a:xfrm>
          <a:prstGeom prst="rect">
            <a:avLst/>
          </a:prstGeom>
          <a:gradFill rotWithShape="1">
            <a:gsLst>
              <a:gs pos="0">
                <a:srgbClr val="FDF9A1"/>
              </a:gs>
              <a:gs pos="50000">
                <a:schemeClr val="bg1"/>
              </a:gs>
              <a:gs pos="100000">
                <a:srgbClr val="FDF9A1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Образ человека представлен 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скульптурными статуэтками,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преимущественно женскими. </a:t>
            </a:r>
          </a:p>
        </p:txBody>
      </p:sp>
      <p:sp>
        <p:nvSpPr>
          <p:cNvPr id="58384" name="TextBox 18"/>
          <p:cNvSpPr txBox="1">
            <a:spLocks noChangeArrowheads="1"/>
          </p:cNvSpPr>
          <p:nvPr/>
        </p:nvSpPr>
        <p:spPr bwMode="auto">
          <a:xfrm>
            <a:off x="3200400" y="3352800"/>
            <a:ext cx="2514600" cy="749300"/>
          </a:xfrm>
          <a:prstGeom prst="rect">
            <a:avLst/>
          </a:prstGeom>
          <a:gradFill rotWithShape="1">
            <a:gsLst>
              <a:gs pos="0">
                <a:srgbClr val="FCDCA2"/>
              </a:gs>
              <a:gs pos="50000">
                <a:schemeClr val="bg1"/>
              </a:gs>
              <a:gs pos="100000">
                <a:srgbClr val="FCDCA2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Усиливается тенденция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 к схематизму, меняются сюжеты.</a:t>
            </a:r>
          </a:p>
        </p:txBody>
      </p:sp>
      <p:sp>
        <p:nvSpPr>
          <p:cNvPr id="58385" name="Прямоугольник 20"/>
          <p:cNvSpPr>
            <a:spLocks noChangeArrowheads="1"/>
          </p:cNvSpPr>
          <p:nvPr/>
        </p:nvSpPr>
        <p:spPr bwMode="auto">
          <a:xfrm>
            <a:off x="3352800" y="2286000"/>
            <a:ext cx="2209800" cy="962025"/>
          </a:xfrm>
          <a:prstGeom prst="rect">
            <a:avLst/>
          </a:prstGeom>
          <a:gradFill rotWithShape="1">
            <a:gsLst>
              <a:gs pos="0">
                <a:srgbClr val="FCDCA2"/>
              </a:gs>
              <a:gs pos="50000">
                <a:schemeClr val="bg1"/>
              </a:gs>
              <a:gs pos="100000">
                <a:srgbClr val="FCDCA2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Не зверь, а человек занимает 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центральное место  в изображениях.</a:t>
            </a:r>
          </a:p>
        </p:txBody>
      </p:sp>
      <p:sp>
        <p:nvSpPr>
          <p:cNvPr id="58386" name="TextBox 21"/>
          <p:cNvSpPr txBox="1">
            <a:spLocks noChangeArrowheads="1"/>
          </p:cNvSpPr>
          <p:nvPr/>
        </p:nvSpPr>
        <p:spPr bwMode="auto">
          <a:xfrm>
            <a:off x="3200400" y="4495800"/>
            <a:ext cx="2667000" cy="1174750"/>
          </a:xfrm>
          <a:prstGeom prst="rect">
            <a:avLst/>
          </a:prstGeom>
          <a:gradFill rotWithShape="1">
            <a:gsLst>
              <a:gs pos="0">
                <a:srgbClr val="FCDCA2"/>
              </a:gs>
              <a:gs pos="50000">
                <a:schemeClr val="bg1"/>
              </a:gs>
              <a:gs pos="100000">
                <a:srgbClr val="FCDCA2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Яркие композиции включают людей и бегущих животных.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Все внимание поглощено действием, движением.</a:t>
            </a:r>
          </a:p>
        </p:txBody>
      </p:sp>
      <p:sp>
        <p:nvSpPr>
          <p:cNvPr id="58388" name="TextBox 24"/>
          <p:cNvSpPr txBox="1">
            <a:spLocks noChangeArrowheads="1"/>
          </p:cNvSpPr>
          <p:nvPr/>
        </p:nvSpPr>
        <p:spPr bwMode="auto">
          <a:xfrm>
            <a:off x="6019800" y="3505200"/>
            <a:ext cx="2881313" cy="1206500"/>
          </a:xfrm>
          <a:prstGeom prst="rect">
            <a:avLst/>
          </a:prstGeom>
          <a:gradFill rotWithShape="1">
            <a:gsLst>
              <a:gs pos="0">
                <a:srgbClr val="EDE2CF"/>
              </a:gs>
              <a:gs pos="50000">
                <a:schemeClr val="bg1"/>
              </a:gs>
              <a:gs pos="100000">
                <a:srgbClr val="EDE2CF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Усложняется тематика изображений,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 развивается тенденция к условности.</a:t>
            </a:r>
          </a:p>
          <a:p>
            <a:r>
              <a:rPr lang="ru-RU" sz="1600">
                <a:latin typeface="Arial" charset="0"/>
              </a:rPr>
              <a:t> </a:t>
            </a:r>
          </a:p>
        </p:txBody>
      </p:sp>
      <p:sp>
        <p:nvSpPr>
          <p:cNvPr id="58390" name="TextBox 25"/>
          <p:cNvSpPr txBox="1">
            <a:spLocks noChangeArrowheads="1"/>
          </p:cNvSpPr>
          <p:nvPr/>
        </p:nvSpPr>
        <p:spPr bwMode="auto">
          <a:xfrm>
            <a:off x="6096000" y="5105400"/>
            <a:ext cx="2776538" cy="536575"/>
          </a:xfrm>
          <a:prstGeom prst="rect">
            <a:avLst/>
          </a:prstGeom>
          <a:gradFill rotWithShape="1">
            <a:gsLst>
              <a:gs pos="0">
                <a:srgbClr val="EDE2CF"/>
              </a:gs>
              <a:gs pos="50000">
                <a:schemeClr val="bg1"/>
              </a:gs>
              <a:gs pos="100000">
                <a:srgbClr val="EDE2CF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Наскальная живопись встречается повсеместно.</a:t>
            </a:r>
          </a:p>
        </p:txBody>
      </p:sp>
      <p:sp>
        <p:nvSpPr>
          <p:cNvPr id="58391" name="TextBox 27"/>
          <p:cNvSpPr txBox="1">
            <a:spLocks noChangeArrowheads="1"/>
          </p:cNvSpPr>
          <p:nvPr/>
        </p:nvSpPr>
        <p:spPr bwMode="auto">
          <a:xfrm>
            <a:off x="5791200" y="2362200"/>
            <a:ext cx="3200400" cy="962025"/>
          </a:xfrm>
          <a:prstGeom prst="rect">
            <a:avLst/>
          </a:prstGeom>
          <a:gradFill rotWithShape="1">
            <a:gsLst>
              <a:gs pos="0">
                <a:srgbClr val="EDE2CF"/>
              </a:gs>
              <a:gs pos="50000">
                <a:schemeClr val="bg1"/>
              </a:gs>
              <a:gs pos="100000">
                <a:srgbClr val="EDE2CF"/>
              </a:gs>
            </a:gsLst>
            <a:lin ang="5400000" scaled="1"/>
          </a:gradFill>
          <a:ln w="19050">
            <a:solidFill>
              <a:srgbClr val="291F1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Появляются сложнейшие композиции, включающие животных (чаще всего быков), </a:t>
            </a:r>
          </a:p>
          <a:p>
            <a:pPr algn="ctr"/>
            <a:r>
              <a:rPr lang="ru-RU" sz="1400" b="1">
                <a:solidFill>
                  <a:srgbClr val="000000"/>
                </a:solidFill>
                <a:latin typeface="Arial" charset="0"/>
              </a:rPr>
              <a:t>мужчин, женщин.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066800" y="503238"/>
            <a:ext cx="7696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ru-RU" sz="3200" b="1">
                <a:solidFill>
                  <a:srgbClr val="FEF6E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Первобытная архитектура</a:t>
            </a:r>
          </a:p>
        </p:txBody>
      </p:sp>
      <p:pic>
        <p:nvPicPr>
          <p:cNvPr id="37898" name="Рисунок 3" descr="Menhirs_carna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4648200"/>
            <a:ext cx="8458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9" name="Содержимое 2"/>
          <p:cNvSpPr>
            <a:spLocks/>
          </p:cNvSpPr>
          <p:nvPr/>
        </p:nvSpPr>
        <p:spPr bwMode="auto">
          <a:xfrm>
            <a:off x="685800" y="2590800"/>
            <a:ext cx="82296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7675">
              <a:spcBef>
                <a:spcPct val="20000"/>
              </a:spcBef>
            </a:pPr>
            <a:endParaRPr lang="ru-RU" sz="2000">
              <a:latin typeface="Arial" charset="0"/>
            </a:endParaRPr>
          </a:p>
        </p:txBody>
      </p:sp>
      <p:grpSp>
        <p:nvGrpSpPr>
          <p:cNvPr id="37900" name="Group 12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37901" name="Rectangle 13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2" name="Line 14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7903" name="Line 15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7904" name="Содержимое 2"/>
          <p:cNvSpPr>
            <a:spLocks/>
          </p:cNvSpPr>
          <p:nvPr/>
        </p:nvSpPr>
        <p:spPr bwMode="auto">
          <a:xfrm>
            <a:off x="914400" y="2133600"/>
            <a:ext cx="7772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7675" indent="-382588">
              <a:spcBef>
                <a:spcPct val="20000"/>
              </a:spcBef>
              <a:buFontTx/>
              <a:buChar char="-"/>
            </a:pPr>
            <a:r>
              <a:rPr lang="ru-RU" sz="2500" b="1">
                <a:latin typeface="Arial" charset="0"/>
              </a:rPr>
              <a:t>культовые сооружения 3-2 тысячелетия до н.э., сделанные из огромных камней.</a:t>
            </a:r>
          </a:p>
          <a:p>
            <a:pPr marL="447675" indent="-382588">
              <a:spcBef>
                <a:spcPct val="20000"/>
              </a:spcBef>
              <a:buFontTx/>
              <a:buChar char="-"/>
            </a:pPr>
            <a:endParaRPr lang="ru-RU" sz="2500" b="1">
              <a:latin typeface="Arial" charset="0"/>
            </a:endParaRPr>
          </a:p>
        </p:txBody>
      </p:sp>
      <p:sp>
        <p:nvSpPr>
          <p:cNvPr id="37906" name="WordArt 18"/>
          <p:cNvSpPr>
            <a:spLocks noChangeArrowheads="1" noChangeShapeType="1" noTextEdit="1"/>
          </p:cNvSpPr>
          <p:nvPr/>
        </p:nvSpPr>
        <p:spPr bwMode="auto">
          <a:xfrm>
            <a:off x="1447800" y="1600200"/>
            <a:ext cx="35052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A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mpir Deco"/>
              </a:rPr>
              <a:t>Мегалиты</a:t>
            </a:r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1295400" y="3505200"/>
            <a:ext cx="7239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000"/>
              <a:t>Их назначение до конца не изучено, наиболее вероятные версии – религиозные или погребальные.</a:t>
            </a:r>
          </a:p>
          <a:p>
            <a:pPr>
              <a:spcBef>
                <a:spcPct val="50000"/>
              </a:spcBef>
            </a:pPr>
            <a:endParaRPr lang="ru-RU" sz="200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838200" y="838200"/>
            <a:ext cx="48006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3538" indent="-187325">
              <a:spcBef>
                <a:spcPct val="80000"/>
              </a:spcBef>
              <a:spcAft>
                <a:spcPct val="80000"/>
              </a:spcAft>
            </a:pPr>
            <a:endParaRPr lang="ru-RU" sz="2400" b="1"/>
          </a:p>
          <a:p>
            <a:pPr marL="363538" indent="-187325">
              <a:spcBef>
                <a:spcPct val="80000"/>
              </a:spcBef>
              <a:spcAft>
                <a:spcPct val="80000"/>
              </a:spcAft>
              <a:buFontTx/>
              <a:buChar char="•"/>
            </a:pPr>
            <a:r>
              <a:rPr lang="ru-RU" sz="2500" b="1" i="1">
                <a:solidFill>
                  <a:srgbClr val="500000"/>
                </a:solidFill>
              </a:rPr>
              <a:t>менгир</a:t>
            </a:r>
            <a:r>
              <a:rPr lang="ru-RU" sz="2400"/>
              <a:t> </a:t>
            </a:r>
            <a:r>
              <a:rPr lang="ru-RU" sz="2000"/>
              <a:t>— одиночный вертикально стоящий камень</a:t>
            </a:r>
            <a:r>
              <a:rPr lang="ru-RU" sz="2400"/>
              <a:t> </a:t>
            </a:r>
          </a:p>
          <a:p>
            <a:pPr marL="363538" indent="-187325">
              <a:spcBef>
                <a:spcPct val="80000"/>
              </a:spcBef>
              <a:spcAft>
                <a:spcPct val="80000"/>
              </a:spcAft>
              <a:buFontTx/>
              <a:buChar char="•"/>
            </a:pPr>
            <a:r>
              <a:rPr lang="ru-RU" sz="2500" b="1" i="1">
                <a:solidFill>
                  <a:srgbClr val="500000"/>
                </a:solidFill>
              </a:rPr>
              <a:t>кромлех</a:t>
            </a:r>
            <a:r>
              <a:rPr lang="ru-RU" sz="2400">
                <a:solidFill>
                  <a:srgbClr val="500000"/>
                </a:solidFill>
              </a:rPr>
              <a:t> </a:t>
            </a:r>
            <a:r>
              <a:rPr lang="ru-RU" sz="2000"/>
              <a:t>— группа менгиров, образующая круг или полукруг </a:t>
            </a:r>
          </a:p>
          <a:p>
            <a:pPr marL="363538" indent="-187325">
              <a:spcBef>
                <a:spcPct val="80000"/>
              </a:spcBef>
              <a:spcAft>
                <a:spcPct val="80000"/>
              </a:spcAft>
              <a:buFontTx/>
              <a:buChar char="•"/>
            </a:pPr>
            <a:r>
              <a:rPr lang="ru-RU" sz="2500" b="1" i="1">
                <a:solidFill>
                  <a:srgbClr val="500000"/>
                </a:solidFill>
              </a:rPr>
              <a:t>дольмен</a:t>
            </a:r>
            <a:r>
              <a:rPr lang="ru-RU" sz="2400" b="1">
                <a:solidFill>
                  <a:srgbClr val="500000"/>
                </a:solidFill>
              </a:rPr>
              <a:t> </a:t>
            </a:r>
            <a:r>
              <a:rPr lang="ru-RU" sz="2000"/>
              <a:t>— сооружение из огромного камня, поставленного на несколько других камней</a:t>
            </a:r>
          </a:p>
          <a:p>
            <a:pPr marL="363538" indent="-187325">
              <a:spcBef>
                <a:spcPct val="50000"/>
              </a:spcBef>
              <a:buFontTx/>
              <a:buChar char="•"/>
            </a:pPr>
            <a:endParaRPr lang="ru-RU" sz="2000"/>
          </a:p>
        </p:txBody>
      </p:sp>
      <p:grpSp>
        <p:nvGrpSpPr>
          <p:cNvPr id="45061" name="Group 5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45062" name="Rectangle 6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5064" name="Line 8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685800" y="685800"/>
            <a:ext cx="84582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FFFDE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Основные типы мегалитических сооружений:</a:t>
            </a:r>
          </a:p>
          <a:p>
            <a:pPr>
              <a:spcBef>
                <a:spcPct val="50000"/>
              </a:spcBef>
            </a:pPr>
            <a:endParaRPr lang="ru-RU" sz="2800">
              <a:solidFill>
                <a:srgbClr val="FFFDE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5071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800" y="1600200"/>
            <a:ext cx="2133600" cy="160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72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3276600"/>
            <a:ext cx="2133600" cy="155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73" name="Picture 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953000"/>
            <a:ext cx="22860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074" name="Line 18"/>
          <p:cNvSpPr>
            <a:spLocks noChangeShapeType="1"/>
          </p:cNvSpPr>
          <p:nvPr/>
        </p:nvSpPr>
        <p:spPr bwMode="auto">
          <a:xfrm>
            <a:off x="4419600" y="2133600"/>
            <a:ext cx="685800" cy="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5075" name="Line 19"/>
          <p:cNvSpPr>
            <a:spLocks noChangeShapeType="1"/>
          </p:cNvSpPr>
          <p:nvPr/>
        </p:nvSpPr>
        <p:spPr bwMode="auto">
          <a:xfrm>
            <a:off x="5105400" y="3733800"/>
            <a:ext cx="1447800" cy="15240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5076" name="Line 20"/>
          <p:cNvSpPr>
            <a:spLocks noChangeShapeType="1"/>
          </p:cNvSpPr>
          <p:nvPr/>
        </p:nvSpPr>
        <p:spPr bwMode="auto">
          <a:xfrm>
            <a:off x="4495800" y="5334000"/>
            <a:ext cx="1066800" cy="60960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8229600" cy="1143000"/>
          </a:xfrm>
          <a:ln/>
        </p:spPr>
        <p:txBody>
          <a:bodyPr/>
          <a:lstStyle/>
          <a:p>
            <a:pPr algn="l" defTabSz="449263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FDFB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Таким образом, первобытное</a:t>
            </a:r>
            <a:r>
              <a:rPr lang="en-GB" sz="2400" b="1">
                <a:solidFill>
                  <a:srgbClr val="FDFB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искусство </a:t>
            </a:r>
            <a:r>
              <a:rPr lang="ru-RU" sz="2400" b="1">
                <a:solidFill>
                  <a:srgbClr val="FDFB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было </a:t>
            </a:r>
            <a:r>
              <a:rPr lang="en-GB" sz="2400" b="1">
                <a:solidFill>
                  <a:srgbClr val="FDFB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представлено в следующих основных видах:</a:t>
            </a:r>
          </a:p>
        </p:txBody>
      </p:sp>
      <p:sp>
        <p:nvSpPr>
          <p:cNvPr id="4" name="Содержимое 3"/>
          <p:cNvSpPr>
            <a:spLocks/>
          </p:cNvSpPr>
          <p:nvPr/>
        </p:nvSpPr>
        <p:spPr bwMode="auto">
          <a:xfrm>
            <a:off x="685800" y="1600200"/>
            <a:ext cx="8337550" cy="4681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 marL="427038" indent="-322263" defTabSz="449263">
              <a:spcBef>
                <a:spcPct val="20000"/>
              </a:spcBef>
              <a:spcAft>
                <a:spcPct val="65000"/>
              </a:spcAft>
              <a:buClr>
                <a:srgbClr val="561A02"/>
              </a:buClr>
              <a:buFont typeface="Wingdings" pitchFamily="2" charset="2"/>
              <a:buChar char="Ø"/>
            </a:pPr>
            <a:r>
              <a:rPr lang="en-GB" sz="2400" b="1">
                <a:solidFill>
                  <a:srgbClr val="3A1300"/>
                </a:solidFill>
                <a:latin typeface="Arial" charset="0"/>
              </a:rPr>
              <a:t>графика</a:t>
            </a:r>
            <a:r>
              <a:rPr lang="en-GB" sz="2400">
                <a:solidFill>
                  <a:srgbClr val="3A1300"/>
                </a:solidFill>
                <a:latin typeface="Arial" charset="0"/>
              </a:rPr>
              <a:t> </a:t>
            </a:r>
            <a:r>
              <a:rPr lang="en-GB" sz="1600">
                <a:solidFill>
                  <a:srgbClr val="3A1300"/>
                </a:solidFill>
                <a:latin typeface="Arial" charset="0"/>
              </a:rPr>
              <a:t>(рисунки и силуэты);</a:t>
            </a:r>
            <a:endParaRPr lang="ru-RU" sz="1600">
              <a:solidFill>
                <a:srgbClr val="3A1300"/>
              </a:solidFill>
              <a:latin typeface="Arial" charset="0"/>
            </a:endParaRPr>
          </a:p>
          <a:p>
            <a:pPr marL="427038" indent="-322263" defTabSz="449263">
              <a:spcBef>
                <a:spcPct val="20000"/>
              </a:spcBef>
              <a:spcAft>
                <a:spcPct val="65000"/>
              </a:spcAft>
              <a:buClr>
                <a:srgbClr val="561A02"/>
              </a:buClr>
              <a:buFont typeface="Wingdings" pitchFamily="2" charset="2"/>
              <a:buChar char="Ø"/>
            </a:pPr>
            <a:r>
              <a:rPr lang="en-GB" sz="2400" b="1">
                <a:solidFill>
                  <a:srgbClr val="3A1300"/>
                </a:solidFill>
                <a:latin typeface="Arial" charset="0"/>
              </a:rPr>
              <a:t>живопись</a:t>
            </a:r>
            <a:r>
              <a:rPr lang="en-GB" sz="2400">
                <a:solidFill>
                  <a:srgbClr val="3A1300"/>
                </a:solidFill>
                <a:latin typeface="Arial" charset="0"/>
              </a:rPr>
              <a:t> </a:t>
            </a:r>
            <a:r>
              <a:rPr lang="en-GB" sz="1600">
                <a:solidFill>
                  <a:srgbClr val="3A1300"/>
                </a:solidFill>
                <a:latin typeface="Arial" charset="0"/>
              </a:rPr>
              <a:t>(изображения в цвете, выполненные минеральными красками);</a:t>
            </a:r>
            <a:endParaRPr lang="ru-RU" sz="1600">
              <a:solidFill>
                <a:srgbClr val="3A1300"/>
              </a:solidFill>
              <a:latin typeface="Arial" charset="0"/>
            </a:endParaRPr>
          </a:p>
          <a:p>
            <a:pPr marL="427038" indent="-322263" defTabSz="449263">
              <a:spcBef>
                <a:spcPct val="20000"/>
              </a:spcBef>
              <a:spcAft>
                <a:spcPct val="65000"/>
              </a:spcAft>
              <a:buClr>
                <a:srgbClr val="561A02"/>
              </a:buClr>
              <a:buFont typeface="Wingdings" pitchFamily="2" charset="2"/>
              <a:buChar char="Ø"/>
            </a:pPr>
            <a:r>
              <a:rPr lang="en-GB" sz="2400" b="1">
                <a:solidFill>
                  <a:srgbClr val="3A1300"/>
                </a:solidFill>
                <a:latin typeface="Arial" charset="0"/>
              </a:rPr>
              <a:t>скульптур</a:t>
            </a:r>
            <a:r>
              <a:rPr lang="ru-RU" sz="2400" b="1">
                <a:solidFill>
                  <a:srgbClr val="3A1300"/>
                </a:solidFill>
                <a:latin typeface="Arial" charset="0"/>
              </a:rPr>
              <a:t>а</a:t>
            </a:r>
            <a:r>
              <a:rPr lang="en-GB" sz="2400">
                <a:solidFill>
                  <a:srgbClr val="3A1300"/>
                </a:solidFill>
                <a:latin typeface="Arial" charset="0"/>
              </a:rPr>
              <a:t> </a:t>
            </a:r>
            <a:r>
              <a:rPr lang="en-GB" sz="1600">
                <a:solidFill>
                  <a:srgbClr val="3A1300"/>
                </a:solidFill>
                <a:latin typeface="Arial" charset="0"/>
              </a:rPr>
              <a:t>(фигуры, высеченные из камня или вылепленные из глины);</a:t>
            </a:r>
            <a:endParaRPr lang="ru-RU" sz="1600">
              <a:solidFill>
                <a:srgbClr val="3A1300"/>
              </a:solidFill>
              <a:latin typeface="Arial" charset="0"/>
            </a:endParaRPr>
          </a:p>
          <a:p>
            <a:pPr marL="427038" indent="-322263" defTabSz="449263">
              <a:spcBef>
                <a:spcPct val="20000"/>
              </a:spcBef>
              <a:spcAft>
                <a:spcPct val="65000"/>
              </a:spcAft>
              <a:buClr>
                <a:srgbClr val="561A02"/>
              </a:buClr>
              <a:buFont typeface="Wingdings" pitchFamily="2" charset="2"/>
              <a:buChar char="Ø"/>
            </a:pPr>
            <a:r>
              <a:rPr lang="en-GB" sz="2400" b="1">
                <a:solidFill>
                  <a:srgbClr val="3A1300"/>
                </a:solidFill>
                <a:latin typeface="Arial" charset="0"/>
              </a:rPr>
              <a:t>декоративное искусство</a:t>
            </a:r>
            <a:r>
              <a:rPr lang="en-GB" sz="2400">
                <a:solidFill>
                  <a:srgbClr val="3A1300"/>
                </a:solidFill>
                <a:latin typeface="Arial" charset="0"/>
              </a:rPr>
              <a:t> </a:t>
            </a:r>
            <a:r>
              <a:rPr lang="en-GB" sz="1600">
                <a:solidFill>
                  <a:srgbClr val="3A1300"/>
                </a:solidFill>
                <a:latin typeface="Arial" charset="0"/>
              </a:rPr>
              <a:t>(резьба по камню и кости); </a:t>
            </a:r>
            <a:endParaRPr lang="ru-RU" sz="1600">
              <a:solidFill>
                <a:srgbClr val="3A1300"/>
              </a:solidFill>
              <a:latin typeface="Arial" charset="0"/>
            </a:endParaRPr>
          </a:p>
          <a:p>
            <a:pPr marL="427038" indent="-322263" defTabSz="449263">
              <a:spcBef>
                <a:spcPct val="20000"/>
              </a:spcBef>
              <a:spcAft>
                <a:spcPct val="65000"/>
              </a:spcAft>
              <a:buClr>
                <a:srgbClr val="561A02"/>
              </a:buClr>
              <a:buFont typeface="Wingdings" pitchFamily="2" charset="2"/>
              <a:buChar char="Ø"/>
            </a:pPr>
            <a:r>
              <a:rPr lang="en-GB" sz="2400" b="1">
                <a:solidFill>
                  <a:srgbClr val="3A1300"/>
                </a:solidFill>
                <a:latin typeface="Arial" charset="0"/>
              </a:rPr>
              <a:t>рельефы и барельефы</a:t>
            </a:r>
            <a:r>
              <a:rPr lang="ru-RU" sz="2400" b="1">
                <a:solidFill>
                  <a:srgbClr val="3A1300"/>
                </a:solidFill>
                <a:latin typeface="Arial" charset="0"/>
              </a:rPr>
              <a:t>;</a:t>
            </a:r>
          </a:p>
          <a:p>
            <a:pPr marL="427038" indent="-322263" defTabSz="449263">
              <a:spcBef>
                <a:spcPct val="20000"/>
              </a:spcBef>
              <a:spcAft>
                <a:spcPct val="65000"/>
              </a:spcAft>
              <a:buClr>
                <a:srgbClr val="561A02"/>
              </a:buClr>
              <a:buFont typeface="Wingdings" pitchFamily="2" charset="2"/>
              <a:buChar char="Ø"/>
            </a:pPr>
            <a:r>
              <a:rPr lang="ru-RU" sz="2400" b="1">
                <a:solidFill>
                  <a:srgbClr val="3A1300"/>
                </a:solidFill>
                <a:latin typeface="Arial" charset="0"/>
              </a:rPr>
              <a:t>архитектура;</a:t>
            </a:r>
          </a:p>
        </p:txBody>
      </p:sp>
      <p:grpSp>
        <p:nvGrpSpPr>
          <p:cNvPr id="8203" name="Group 11"/>
          <p:cNvGrpSpPr>
            <a:grpSpLocks/>
          </p:cNvGrpSpPr>
          <p:nvPr/>
        </p:nvGrpSpPr>
        <p:grpSpPr bwMode="auto">
          <a:xfrm>
            <a:off x="533400" y="381000"/>
            <a:ext cx="5410200" cy="1066800"/>
            <a:chOff x="336" y="240"/>
            <a:chExt cx="3408" cy="672"/>
          </a:xfrm>
        </p:grpSpPr>
        <p:sp>
          <p:nvSpPr>
            <p:cNvPr id="8200" name="Rectangle 8"/>
            <p:cNvSpPr>
              <a:spLocks noChangeArrowheads="1"/>
            </p:cNvSpPr>
            <p:nvPr/>
          </p:nvSpPr>
          <p:spPr bwMode="auto">
            <a:xfrm>
              <a:off x="336" y="240"/>
              <a:ext cx="96" cy="624"/>
            </a:xfrm>
            <a:prstGeom prst="rect">
              <a:avLst/>
            </a:prstGeom>
            <a:solidFill>
              <a:srgbClr val="561A02">
                <a:alpha val="6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1" name="Line 9"/>
            <p:cNvSpPr>
              <a:spLocks noChangeShapeType="1"/>
            </p:cNvSpPr>
            <p:nvPr/>
          </p:nvSpPr>
          <p:spPr bwMode="auto">
            <a:xfrm>
              <a:off x="336" y="240"/>
              <a:ext cx="0" cy="67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8202" name="Line 10"/>
            <p:cNvSpPr>
              <a:spLocks noChangeShapeType="1"/>
            </p:cNvSpPr>
            <p:nvPr/>
          </p:nvSpPr>
          <p:spPr bwMode="auto">
            <a:xfrm>
              <a:off x="336" y="864"/>
              <a:ext cx="3408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2066</TotalTime>
  <Words>588</Words>
  <Application>Microsoft Office PowerPoint</Application>
  <PresentationFormat>Экран (4:3)</PresentationFormat>
  <Paragraphs>132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Ampir Deco</vt:lpstr>
      <vt:lpstr>Arial</vt:lpstr>
      <vt:lpstr>Baskerville Old Face</vt:lpstr>
      <vt:lpstr>David</vt:lpstr>
      <vt:lpstr>Script MT Bold</vt:lpstr>
      <vt:lpstr>Times New Roman</vt:lpstr>
      <vt:lpstr>Wingdings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Таким образом, первобытное искусство было представлено в следующих основных видах: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Владимир</dc:creator>
  <cp:lastModifiedBy>Рита</cp:lastModifiedBy>
  <cp:revision>189</cp:revision>
  <cp:lastPrinted>1601-01-01T00:00:00Z</cp:lastPrinted>
  <dcterms:created xsi:type="dcterms:W3CDTF">2010-09-15T16:21:46Z</dcterms:created>
  <dcterms:modified xsi:type="dcterms:W3CDTF">2022-10-11T00:10:31Z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