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handoutMasterIdLst>
    <p:handoutMasterId r:id="rId29"/>
  </p:handoutMasterIdLst>
  <p:sldIdLst>
    <p:sldId id="256" r:id="rId2"/>
    <p:sldId id="257" r:id="rId3"/>
    <p:sldId id="258" r:id="rId4"/>
    <p:sldId id="259" r:id="rId5"/>
    <p:sldId id="260" r:id="rId6"/>
    <p:sldId id="280" r:id="rId7"/>
    <p:sldId id="261" r:id="rId8"/>
    <p:sldId id="279" r:id="rId9"/>
    <p:sldId id="262" r:id="rId10"/>
    <p:sldId id="263" r:id="rId11"/>
    <p:sldId id="264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4" r:id="rId21"/>
    <p:sldId id="275" r:id="rId22"/>
    <p:sldId id="285" r:id="rId23"/>
    <p:sldId id="286" r:id="rId24"/>
    <p:sldId id="287" r:id="rId25"/>
    <p:sldId id="282" r:id="rId26"/>
    <p:sldId id="283" r:id="rId27"/>
    <p:sldId id="281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815" autoAdjust="0"/>
    <p:restoredTop sz="90870" autoAdjust="0"/>
  </p:normalViewPr>
  <p:slideViewPr>
    <p:cSldViewPr>
      <p:cViewPr varScale="1">
        <p:scale>
          <a:sx n="98" d="100"/>
          <a:sy n="98" d="100"/>
        </p:scale>
        <p:origin x="-15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FA7216B-A577-442E-8652-C9C38861E8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>
            <a:grpSpLocks/>
          </p:cNvGrpSpPr>
          <p:nvPr/>
        </p:nvGrpSpPr>
        <p:grpSpPr bwMode="auto">
          <a:xfrm>
            <a:off x="0" y="0"/>
            <a:ext cx="6362700" cy="6858000"/>
            <a:chOff x="0" y="0"/>
            <a:chExt cx="4008" cy="4320"/>
          </a:xfrm>
        </p:grpSpPr>
        <p:pic>
          <p:nvPicPr>
            <p:cNvPr id="5" name="Picture 8" descr="C:\My Documents\bits\Expbanna.png"/>
            <p:cNvPicPr>
              <a:picLocks noChangeAspect="1" noChangeArrowheads="1"/>
            </p:cNvPicPr>
            <p:nvPr/>
          </p:nvPicPr>
          <p:blipFill>
            <a:blip r:embed="rId2" cstate="email"/>
            <a:srcRect/>
            <a:stretch>
              <a:fillRect/>
            </a:stretch>
          </p:blipFill>
          <p:spPr bwMode="invGray">
            <a:xfrm>
              <a:off x="0" y="0"/>
              <a:ext cx="432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D:\FRONTPAGE THEMES\EXPEDITN\EXPHORSA.PNG"/>
            <p:cNvPicPr>
              <a:picLocks noChangeAspect="1" noChangeArrowheads="1"/>
            </p:cNvPicPr>
            <p:nvPr/>
          </p:nvPicPr>
          <p:blipFill>
            <a:blip r:embed="rId3" cstate="email"/>
            <a:srcRect/>
            <a:stretch>
              <a:fillRect/>
            </a:stretch>
          </p:blipFill>
          <p:spPr bwMode="auto">
            <a:xfrm>
              <a:off x="2208" y="3600"/>
              <a:ext cx="1800" cy="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7" name="Picture 10" descr="P:\!Themes\Expedition\EXPHORSA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81200" y="3657600"/>
            <a:ext cx="5715000" cy="9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52600" y="990600"/>
            <a:ext cx="6400800" cy="2514600"/>
          </a:xfrm>
          <a:ln w="76200" cmpd="tri"/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886200"/>
            <a:ext cx="6400800" cy="1752600"/>
          </a:xfrm>
          <a:ln w="6350"/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914400" y="6400800"/>
            <a:ext cx="1905000" cy="45720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505200" y="6400800"/>
            <a:ext cx="2895600" cy="45720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27F49A56-391E-4D38-9B0F-CA6B469050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757C5-C5FC-4767-A0F4-E6B002FF1A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69BC4-AA0B-4638-B389-35A101017B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2038" y="1766888"/>
            <a:ext cx="3808412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22850" y="1766888"/>
            <a:ext cx="3808413" cy="41132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A4964-61AF-4E0F-973E-CA31905B89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3A4D0-0E45-4BD8-A023-46BCAFD0C3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0413E-4412-4328-91B4-03B3DFE587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BE1FF-D9BE-42C5-AB28-1F8F036C85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11AB1-B666-4115-89CA-AF331BEFCE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10484-FEE1-4099-8D1A-BEDE485517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6C8DA-24FF-4B7C-A2BE-15D320C1A8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6100" y="381000"/>
            <a:ext cx="1943100" cy="54991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2038" y="381000"/>
            <a:ext cx="5681662" cy="54991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FD314-CB0E-4394-A271-0A2433381C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My Documents\bits\Expbanna.png"/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invGray">
          <a:xfrm>
            <a:off x="0" y="0"/>
            <a:ext cx="685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810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400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fld id="{7EAB3B42-C928-458C-A74C-6530027DC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Picture 7" descr="P:\!Themes\Expedition\EXPHORSA.GIF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1066800" y="1574800"/>
            <a:ext cx="7772400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2038" y="1766888"/>
            <a:ext cx="7769225" cy="4113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</p:sldLayoutIdLst>
  <p:transition>
    <p:wip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6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Blip>
          <a:blip r:embed="rId17"/>
        </a:buBlip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Font typeface="Wingdings" pitchFamily="2" charset="2"/>
        <a:buChar char="s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&#1056;&#1072;&#1084;&#1072;&#1085;\Desktop\stihi%20YUriya%20Sergeeva%20-%20.mp3" TargetMode="Externa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900igr.net/datai/istorija/ZHizn-slavjan/0003-002-Rasselenie-drevnikh-slavjan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tihi YUriya Sergeeva - 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8215313" y="50006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14500" y="785813"/>
            <a:ext cx="5572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/>
              <a:t>Тема</a:t>
            </a:r>
            <a:r>
              <a:rPr lang="ru-RU"/>
              <a:t>  </a:t>
            </a:r>
            <a:r>
              <a:rPr lang="ru-RU" sz="4800"/>
              <a:t>урока</a:t>
            </a:r>
            <a:r>
              <a:rPr lang="ru-RU"/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75" y="1928813"/>
            <a:ext cx="2643188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600" dirty="0">
                <a:solidFill>
                  <a:schemeClr val="accent6">
                    <a:lumMod val="50000"/>
                  </a:schemeClr>
                </a:solidFill>
              </a:rPr>
              <a:t>Жизнь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86063" y="3143250"/>
            <a:ext cx="3643312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600" dirty="0">
                <a:solidFill>
                  <a:schemeClr val="accent6">
                    <a:lumMod val="50000"/>
                  </a:schemeClr>
                </a:solidFill>
              </a:rPr>
              <a:t>Древних</a:t>
            </a:r>
            <a:r>
              <a:rPr lang="ru-RU" dirty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0688" y="4286250"/>
            <a:ext cx="342900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600" dirty="0">
                <a:solidFill>
                  <a:schemeClr val="accent6">
                    <a:lumMod val="50000"/>
                  </a:schemeClr>
                </a:solidFill>
              </a:rPr>
              <a:t>Славян</a:t>
            </a:r>
            <a:r>
              <a:rPr lang="ru-RU" dirty="0"/>
              <a:t> </a:t>
            </a:r>
          </a:p>
        </p:txBody>
      </p:sp>
      <p:pic>
        <p:nvPicPr>
          <p:cNvPr id="13" name="Рисунок 12" descr="k6875821.jpg"/>
          <p:cNvPicPr>
            <a:picLocks noChangeAspect="1"/>
          </p:cNvPicPr>
          <p:nvPr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5643570" y="357166"/>
            <a:ext cx="2786082" cy="2870509"/>
          </a:xfrm>
          <a:prstGeom prst="ellipse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</a:rPr>
              <a:t>Славяне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Славяне – это обширная группа племен и народов, принадлежащих к одной языковой семье, т.е. их язык был очень похожим. По особенностям языка славян разделили на группы: западные, восточные, южные.</a:t>
            </a:r>
            <a:endParaRPr lang="ru-RU" sz="2800" smtClean="0">
              <a:cs typeface="Times New Roman" pitchFamily="18" charset="0"/>
            </a:endParaRPr>
          </a:p>
          <a:p>
            <a:pPr eaLnBrk="1" hangingPunct="1"/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Мы с вами тоже славяне, и сегодня мы познакомимся с жизнью восточных славян, к которым в наше время относятся русские, украинцы и белорусы.</a:t>
            </a:r>
            <a:r>
              <a:rPr lang="ru-RU" sz="2800" smtClean="0"/>
              <a:t>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Карта "Расселение славян"</a:t>
            </a:r>
            <a:r>
              <a:rPr lang="ru-RU" smtClean="0"/>
              <a:t>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19600" y="1766888"/>
            <a:ext cx="4411663" cy="4557712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1.5 тысячи лет назад на огромном пространстве Восточной Европы от самого юга до Северных земель по берегам рек Западная Двина, Днепр, Дон, Волга, Ока жили восточные славяне.</a:t>
            </a:r>
            <a:endParaRPr lang="ru-RU" sz="2800" smtClean="0">
              <a:cs typeface="Times New Roman" pitchFamily="18" charset="0"/>
            </a:endParaRPr>
          </a:p>
        </p:txBody>
      </p:sp>
      <p:pic>
        <p:nvPicPr>
          <p:cNvPr id="6149" name="Picture 5" descr="Картинка 18 из 557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62000" y="1600200"/>
            <a:ext cx="3741738" cy="475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4438" y="714375"/>
            <a:ext cx="7434262" cy="952500"/>
          </a:xfrm>
        </p:spPr>
        <p:txBody>
          <a:bodyPr/>
          <a:lstStyle/>
          <a:p>
            <a:pPr algn="ctr" eaLnBrk="1" hangingPunct="1"/>
            <a:r>
              <a:rPr lang="ru-RU" smtClean="0"/>
              <a:t>Славянские племена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8688" y="1928813"/>
            <a:ext cx="7769225" cy="4113212"/>
          </a:xfrm>
        </p:spPr>
        <p:txBody>
          <a:bodyPr/>
          <a:lstStyle/>
          <a:p>
            <a:pPr algn="ctr" eaLnBrk="1" hangingPunct="1"/>
            <a:r>
              <a:rPr lang="ru-RU" smtClean="0">
                <a:latin typeface="Bookman Old Style" pitchFamily="18" charset="0"/>
                <a:cs typeface="Times New Roman" pitchFamily="18" charset="0"/>
              </a:rPr>
              <a:t>Жили славяне племенами. Каждое племя состояло из рода. Род – это семья. Значит, племя состояло из нескольких семей. Несколько племен составляли племенные объединения.</a:t>
            </a:r>
            <a:endParaRPr lang="ru-RU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</a:rPr>
              <a:t>Восточные</a:t>
            </a:r>
            <a:r>
              <a:rPr lang="ru-RU" smtClean="0"/>
              <a:t> </a:t>
            </a:r>
            <a:r>
              <a:rPr lang="ru-RU" b="1" smtClean="0">
                <a:latin typeface="Bookman Old Style" pitchFamily="18" charset="0"/>
              </a:rPr>
              <a:t>славяне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mtClean="0">
                <a:latin typeface="Bookman Old Style" pitchFamily="18" charset="0"/>
                <a:cs typeface="Times New Roman" pitchFamily="18" charset="0"/>
              </a:rPr>
              <a:t>К ним относились следующие племена: словене, кривичи, полочане, вятичи, дреговичи, радимичи, северяне, древляне, поляне, угличи, волыняне.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88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</a:rPr>
              <a:t>Восточные Славяне.</a:t>
            </a:r>
          </a:p>
        </p:txBody>
      </p:sp>
      <p:pic>
        <p:nvPicPr>
          <p:cNvPr id="4" name="Содержимое 3" descr="slav6_0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785813" y="1028700"/>
            <a:ext cx="8072437" cy="5829300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Поселение</a:t>
            </a:r>
            <a:r>
              <a:rPr lang="ru-RU" smtClean="0"/>
              <a:t> 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357313"/>
            <a:ext cx="8715375" cy="49291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ru-RU" smtClean="0">
              <a:latin typeface="Bookman Old Style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mtClean="0">
                <a:latin typeface="Bookman Old Style" pitchFamily="18" charset="0"/>
                <a:cs typeface="Times New Roman" pitchFamily="18" charset="0"/>
              </a:rPr>
              <a:t>Время было беспокойное, жители соседних поселков часто воевали между собой, поэтому селились славяне обычно в местах, окруженных крутыми склонами, глубокими оврагами или водой. Они возводили вокруг поселений земляные валы, копали рвы, ставили частокол</a:t>
            </a:r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. </a:t>
            </a:r>
            <a:endParaRPr lang="ru-RU" sz="2800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048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4" name="Рисунок 3" descr="0004-004-Poselenie-drevnikh-slavjan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Жилище и быт</a:t>
            </a:r>
            <a:r>
              <a:rPr lang="ru-RU" smtClean="0"/>
              <a:t> 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Дома древних славян были углублены в землю. Строились они из тонких слоев деревьев – жердей, очищенных от веток и коры, крыша тоже из жердей и покрыта соломой. Внутри такого дома было всегда прохладно, темно и сыро. </a:t>
            </a:r>
            <a:endParaRPr lang="ru-RU" sz="2400" smtClean="0"/>
          </a:p>
        </p:txBody>
      </p:sp>
      <p:pic>
        <p:nvPicPr>
          <p:cNvPr id="6" name="Рисунок 5" descr="bit_ghilishe_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57250" y="3836988"/>
            <a:ext cx="7715250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Занятия древних славян</a:t>
            </a:r>
            <a:r>
              <a:rPr lang="ru-RU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u="sng" smtClean="0">
                <a:latin typeface="Bookman Old Style" pitchFamily="18" charset="0"/>
                <a:cs typeface="Times New Roman" pitchFamily="18" charset="0"/>
              </a:rPr>
              <a:t>Рыболовство</a:t>
            </a:r>
            <a:r>
              <a:rPr lang="ru-RU" smtClean="0">
                <a:latin typeface="Bookman Old Style" pitchFamily="18" charset="0"/>
                <a:cs typeface="Times New Roman" pitchFamily="18" charset="0"/>
              </a:rPr>
              <a:t> – в озерах и реках было много рыбы. Брали только крупную рыбу. Ловили гарпуном и сетями.</a:t>
            </a:r>
            <a:endParaRPr lang="ru-RU" smtClean="0"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</a:pPr>
            <a:r>
              <a:rPr lang="ru-RU" u="sng" smtClean="0">
                <a:latin typeface="Bookman Old Style" pitchFamily="18" charset="0"/>
                <a:cs typeface="Times New Roman" pitchFamily="18" charset="0"/>
              </a:rPr>
              <a:t>Охота</a:t>
            </a:r>
            <a:r>
              <a:rPr lang="ru-RU" smtClean="0">
                <a:latin typeface="Bookman Old Style" pitchFamily="18" charset="0"/>
                <a:cs typeface="Times New Roman" pitchFamily="18" charset="0"/>
              </a:rPr>
              <a:t> – в лесах много всяких зверей: медведей, кабанов, лис, волков…Их шкуры служили одеждой и одеялом.</a:t>
            </a:r>
            <a:endParaRPr lang="ru-RU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u="sng" smtClean="0">
                <a:latin typeface="Bookman Old Style" pitchFamily="18" charset="0"/>
                <a:cs typeface="Times New Roman" pitchFamily="18" charset="0"/>
              </a:rPr>
              <a:t>Гончарное дело</a:t>
            </a:r>
            <a:r>
              <a:rPr lang="ru-RU" smtClean="0">
                <a:latin typeface="Bookman Old Style" pitchFamily="18" charset="0"/>
                <a:cs typeface="Times New Roman" pitchFamily="18" charset="0"/>
              </a:rPr>
              <a:t> – изготавливали глиняную посуду.</a:t>
            </a:r>
            <a:r>
              <a:rPr lang="ru-RU" smtClean="0"/>
              <a:t>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Земледелие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/>
            <a:r>
              <a:rPr lang="ru-RU" u="sng" smtClean="0">
                <a:latin typeface="Bookman Old Style" pitchFamily="18" charset="0"/>
                <a:cs typeface="Times New Roman" pitchFamily="18" charset="0"/>
              </a:rPr>
              <a:t>Земледелие</a:t>
            </a:r>
            <a:r>
              <a:rPr lang="ru-RU" smtClean="0">
                <a:latin typeface="Bookman Old Style" pitchFamily="18" charset="0"/>
                <a:cs typeface="Times New Roman" pitchFamily="18" charset="0"/>
              </a:rPr>
              <a:t> было самым главным занятием. Труд очень тяжелый. Зимой вырубался участок лемма. Весной выжигался. Зола служила удобрением. Землю пахали сохой, рыхлили мотыгой, затем засевали. Человек с ситом ходил и разбрасывал зерна по вспаханному полю. При ветре не сеяли.</a:t>
            </a:r>
            <a:endParaRPr lang="ru-RU" smtClean="0"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Другие занятия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2400" u="sng" smtClean="0">
                <a:latin typeface="Bookman Old Style" pitchFamily="18" charset="0"/>
                <a:cs typeface="Times New Roman" pitchFamily="18" charset="0"/>
              </a:rPr>
              <a:t>Собирательство</a:t>
            </a: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 диких ягод, орехов, грибов, трав, в жизни славян играло большую роль. Весной, когда кончались припасы, собирали молодые побеги и листья лебеды, крапивы. Лебеда часто заменяла хлеб, из нее в голодное время пекли лепешки.</a:t>
            </a:r>
            <a:endParaRPr lang="ru-RU" sz="24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sz="2400" u="sng" smtClean="0">
                <a:latin typeface="Bookman Old Style" pitchFamily="18" charset="0"/>
                <a:cs typeface="Times New Roman" pitchFamily="18" charset="0"/>
              </a:rPr>
              <a:t>Бортничество</a:t>
            </a: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 – славяне занимались сбором меда, так как в леммах обитало много диких пчел. Использовали мед и в пищу и в качестве лекарства. Собирательство меда лесных пчел называлось бортничеством (борть – "дупло дерева", где жили дикие пчелы).</a:t>
            </a:r>
            <a:r>
              <a:rPr lang="ru-RU" sz="2400" smtClean="0"/>
              <a:t>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Вера древних славян</a:t>
            </a:r>
            <a:r>
              <a:rPr lang="ru-RU" smtClean="0"/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sz="2400" smtClean="0">
                <a:latin typeface="Bookman Old Style" pitchFamily="18" charset="0"/>
              </a:rPr>
              <a:t>С</a:t>
            </a: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лавяне считали, что лес, деревья, реки, солнце и ветер – все живое, одушевленные</a:t>
            </a:r>
            <a:r>
              <a:rPr lang="ru-RU" sz="2400" smtClean="0">
                <a:latin typeface="Bookman Old Style" pitchFamily="18" charset="0"/>
              </a:rPr>
              <a:t>. Они</a:t>
            </a: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 не имели представления о науке</a:t>
            </a:r>
            <a:r>
              <a:rPr lang="ru-RU" sz="2400" smtClean="0">
                <a:latin typeface="Bookman Old Style" pitchFamily="18" charset="0"/>
              </a:rPr>
              <a:t>.</a:t>
            </a:r>
            <a:endParaRPr lang="ru-RU" sz="2400" smtClean="0"/>
          </a:p>
          <a:p>
            <a:pPr eaLnBrk="1" hangingPunct="1"/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Славяне считали, что их родную природу населяют духи и фантастические существа. Одни, по мнению славян, были добрыми духами, а другие – злыми.</a:t>
            </a:r>
            <a:endParaRPr lang="ru-RU" sz="2400" smtClean="0">
              <a:cs typeface="Times New Roman" pitchFamily="18" charset="0"/>
            </a:endParaRPr>
          </a:p>
          <a:p>
            <a:pPr eaLnBrk="1" hangingPunct="1"/>
            <a:r>
              <a:rPr lang="ru-RU" sz="2400" smtClean="0">
                <a:latin typeface="Bookman Old Style" pitchFamily="18" charset="0"/>
              </a:rPr>
              <a:t>Славяне</a:t>
            </a:r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 просили у богов дождя, удачной охоты, обильного урожая</a:t>
            </a:r>
            <a:r>
              <a:rPr lang="ru-RU" sz="2400" smtClean="0">
                <a:latin typeface="Bookman Old Style" pitchFamily="18" charset="0"/>
              </a:rPr>
              <a:t>.</a:t>
            </a:r>
            <a:endParaRPr lang="ru-RU" sz="2400" smtClean="0"/>
          </a:p>
          <a:p>
            <a:pPr eaLnBrk="1" hangingPunct="1"/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Чтобы боги были добрее к людям, в их честь устраивали праздники (Ивана Купала 23-24 июня)</a:t>
            </a:r>
            <a:r>
              <a:rPr lang="ru-RU" sz="2400" smtClean="0">
                <a:latin typeface="Bookman Old Style" pitchFamily="18" charset="0"/>
              </a:rPr>
              <a:t>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Перун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714750" y="1766888"/>
            <a:ext cx="5116513" cy="41132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Грозное славянское божество. Он считался покровителем воздушных явлений. Рука его управляла громом и молниями. Это был грозный бог, его считали еще богом войны. В честь него ставились деревянные идолы, сделанные из могучего дуба.</a:t>
            </a:r>
            <a:endParaRPr lang="ru-RU" sz="2800" smtClean="0">
              <a:cs typeface="Times New Roman" pitchFamily="18" charset="0"/>
            </a:endParaRPr>
          </a:p>
        </p:txBody>
      </p:sp>
      <p:pic>
        <p:nvPicPr>
          <p:cNvPr id="7" name="Рисунок 6" descr="a.klimenko._perun.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500" y="1714500"/>
            <a:ext cx="3463925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0"/>
            <a:ext cx="7772400" cy="1143000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Сварог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00125" y="1143000"/>
            <a:ext cx="4367213" cy="5500688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Бог неба ("сваро" – небо). Бог ненастья, ветров, ураганов. По преданию бросил с неба на землю кузнечные клещи и научил людей ковать железо. Послал людям небесный огонь, чтобы люди на нем готовили пищу, грелись около него и использовали для добрых дел. Сварог являлся покровителем кузнецов.</a:t>
            </a:r>
            <a:endParaRPr lang="ru-RU" sz="2400" smtClean="0"/>
          </a:p>
        </p:txBody>
      </p:sp>
      <p:pic>
        <p:nvPicPr>
          <p:cNvPr id="6" name="Рисунок 5" descr="a.klimenko._swarog-praroditelx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86375" y="714375"/>
            <a:ext cx="3857625" cy="592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1945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Даждьбог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2038" y="1766888"/>
            <a:ext cx="3509962" cy="4113212"/>
          </a:xfrm>
        </p:spPr>
        <p:txBody>
          <a:bodyPr/>
          <a:lstStyle/>
          <a:p>
            <a:pPr eaLnBrk="1" hangingPunct="1"/>
            <a:r>
              <a:rPr lang="ru-RU" smtClean="0">
                <a:latin typeface="Bookman Old Style" pitchFamily="18" charset="0"/>
                <a:cs typeface="Times New Roman" pitchFamily="18" charset="0"/>
              </a:rPr>
              <a:t>Сын Сварога. Бог жатвы, хранитель ключей земли. По преданию закрывает землю на зиму, а весной отпирает.</a:t>
            </a:r>
            <a:endParaRPr lang="ru-RU" smtClean="0"/>
          </a:p>
        </p:txBody>
      </p:sp>
      <p:pic>
        <p:nvPicPr>
          <p:cNvPr id="6" name="Рисунок 5" descr="img_6732-v571i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14875" y="714375"/>
            <a:ext cx="44291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Велес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71563" y="1643063"/>
            <a:ext cx="4000500" cy="5376862"/>
          </a:xfrm>
        </p:spPr>
        <p:txBody>
          <a:bodyPr/>
          <a:lstStyle/>
          <a:p>
            <a:pPr eaLnBrk="1" hangingPunct="1"/>
            <a:r>
              <a:rPr lang="ru-RU" smtClean="0">
                <a:latin typeface="Bookman Old Style" pitchFamily="18" charset="0"/>
                <a:cs typeface="Times New Roman" pitchFamily="18" charset="0"/>
              </a:rPr>
              <a:t>Бог-покровитель животных, особенно домашних. Хранил животных от болезней и помогал людям ухаживать за ними.</a:t>
            </a:r>
            <a:endParaRPr lang="ru-RU" smtClean="0"/>
          </a:p>
        </p:txBody>
      </p:sp>
      <p:pic>
        <p:nvPicPr>
          <p:cNvPr id="6" name="Рисунок 5" descr="3415599.jpe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14875" y="2120900"/>
            <a:ext cx="4143375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Макошь</a:t>
            </a:r>
            <a:endParaRPr lang="ru-RU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2038" y="1766888"/>
            <a:ext cx="4295775" cy="4662487"/>
          </a:xfrm>
        </p:spPr>
        <p:txBody>
          <a:bodyPr/>
          <a:lstStyle/>
          <a:p>
            <a:pPr eaLnBrk="1" hangingPunct="1"/>
            <a:r>
              <a:rPr lang="ru-RU" smtClean="0">
                <a:latin typeface="Bookman Old Style" pitchFamily="18" charset="0"/>
                <a:cs typeface="Times New Roman" pitchFamily="18" charset="0"/>
              </a:rPr>
              <a:t>Одни из самых главных богинь восточных славян, "ма"-мать, "кошь"-корзина. Мать хорошего урожая, богиня урожая, подательница благ.</a:t>
            </a:r>
            <a:endParaRPr lang="ru-RU" smtClean="0">
              <a:cs typeface="Times New Roman" pitchFamily="18" charset="0"/>
            </a:endParaRPr>
          </a:p>
        </p:txBody>
      </p:sp>
      <p:pic>
        <p:nvPicPr>
          <p:cNvPr id="6" name="Рисунок 5" descr="10224_or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214938" y="1285875"/>
            <a:ext cx="3929062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1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Ярило</a:t>
            </a:r>
            <a:endParaRPr lang="ru-RU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2038" y="1766888"/>
            <a:ext cx="3938587" cy="4448175"/>
          </a:xfrm>
        </p:spPr>
        <p:txBody>
          <a:bodyPr/>
          <a:lstStyle/>
          <a:p>
            <a:pPr eaLnBrk="1" hangingPunct="1"/>
            <a:r>
              <a:rPr lang="ru-RU" sz="2400" smtClean="0">
                <a:latin typeface="Bookman Old Style" pitchFamily="18" charset="0"/>
                <a:cs typeface="Times New Roman" pitchFamily="18" charset="0"/>
              </a:rPr>
              <a:t>Божество пробуждающейся природы, покровитель растительного мира. Ярило отождествлялся с солнцем. К нему обращались люди в своих песнях и просьбах о теплом лете, хорошем урожае.</a:t>
            </a:r>
            <a:endParaRPr lang="ru-RU" sz="2400" smtClean="0">
              <a:cs typeface="Times New Roman" pitchFamily="18" charset="0"/>
            </a:endParaRPr>
          </a:p>
        </p:txBody>
      </p:sp>
      <p:pic>
        <p:nvPicPr>
          <p:cNvPr id="6" name="Рисунок 5" descr="post-3-12462811718505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86313" y="633413"/>
            <a:ext cx="4357687" cy="622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75" y="0"/>
            <a:ext cx="7715250" cy="1500188"/>
          </a:xfrm>
        </p:spPr>
        <p:txBody>
          <a:bodyPr/>
          <a:lstStyle/>
          <a:p>
            <a:r>
              <a:rPr lang="ru-RU" sz="4800" b="1" smtClean="0">
                <a:latin typeface="Bookman Old Style" pitchFamily="18" charset="0"/>
              </a:rPr>
              <a:t>Духи, божества природы.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8" y="1785938"/>
            <a:ext cx="4857750" cy="4113212"/>
          </a:xfrm>
        </p:spPr>
        <p:txBody>
          <a:bodyPr/>
          <a:lstStyle/>
          <a:p>
            <a:r>
              <a:rPr lang="ru-RU" b="1" smtClean="0"/>
              <a:t>Домово́й</a:t>
            </a:r>
            <a:r>
              <a:rPr lang="ru-RU" smtClean="0"/>
              <a:t> — у славянских народов домашний дух, мифологический хозяин и покровитель </a:t>
            </a:r>
            <a:r>
              <a:rPr lang="ru-RU" b="1" smtClean="0"/>
              <a:t>дома</a:t>
            </a:r>
            <a:r>
              <a:rPr lang="ru-RU" smtClean="0"/>
              <a:t>, обеспечивающий нормальную жизнь семьи, здоровье людей и животных, плодородие.</a:t>
            </a:r>
          </a:p>
        </p:txBody>
      </p:sp>
      <p:pic>
        <p:nvPicPr>
          <p:cNvPr id="4" name="Рисунок 3" descr="domovoy_big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143500" y="1785938"/>
            <a:ext cx="3860800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smtClean="0">
                <a:latin typeface="Bookman Old Style" pitchFamily="18" charset="0"/>
                <a:cs typeface="Times New Roman" pitchFamily="18" charset="0"/>
              </a:rPr>
              <a:t>Леший</a:t>
            </a:r>
            <a:endParaRPr lang="ru-RU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857375"/>
            <a:ext cx="4081463" cy="4500563"/>
          </a:xfrm>
        </p:spPr>
        <p:txBody>
          <a:bodyPr/>
          <a:lstStyle/>
          <a:p>
            <a:pPr eaLnBrk="1" hangingPunct="1"/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Обитатель и хранитель лесов. Люди считали, что когда он идет лесом, то равен с лесом, когда идет по траве</a:t>
            </a:r>
            <a:r>
              <a:rPr lang="ru-RU" sz="2800" smtClean="0">
                <a:latin typeface="Bookman Old Style" pitchFamily="18" charset="0"/>
              </a:rPr>
              <a:t>,</a:t>
            </a:r>
            <a:r>
              <a:rPr lang="ru-RU" sz="2800" smtClean="0">
                <a:latin typeface="Bookman Old Style" pitchFamily="18" charset="0"/>
                <a:cs typeface="Times New Roman" pitchFamily="18" charset="0"/>
              </a:rPr>
              <a:t> равен траве, а людям являлся в образе человеческом.</a:t>
            </a:r>
            <a:endParaRPr lang="ru-RU" sz="2800" smtClean="0"/>
          </a:p>
        </p:txBody>
      </p:sp>
      <p:pic>
        <p:nvPicPr>
          <p:cNvPr id="6" name="Рисунок 5" descr="domovoy_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608513" y="1214438"/>
            <a:ext cx="4535487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 b="1" smtClean="0">
                <a:latin typeface="Bookman Old Style" pitchFamily="18" charset="0"/>
              </a:rPr>
              <a:t>Русалка</a:t>
            </a:r>
          </a:p>
        </p:txBody>
      </p:sp>
      <p:pic>
        <p:nvPicPr>
          <p:cNvPr id="4" name="Содержимое 3" descr="c512c38c-98c5-442e-b957-4b5f6ed5d57d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rcRect/>
          <a:stretch>
            <a:fillRect/>
          </a:stretch>
        </p:blipFill>
        <p:spPr>
          <a:xfrm>
            <a:off x="595313" y="2000250"/>
            <a:ext cx="4857750" cy="4143375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572125" y="2071688"/>
            <a:ext cx="35718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/>
              <a:t>Русалка</a:t>
            </a:r>
            <a:r>
              <a:rPr lang="ru-RU"/>
              <a:t> — мифологическое и фольклорное человекоподобное существо, преимущественно женского пола (или дух), связанное с водоёмами. В русском фольклоре называется также шутиха, купалка, водяница, лоскотуха и другими прозвищами.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>
                <a:latin typeface="Bookman Old Style" pitchFamily="18" charset="0"/>
              </a:rPr>
              <a:t>Славянские праздники.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mtClean="0"/>
              <a:t>Чтобы боги были к людям благосклонны, </a:t>
            </a:r>
          </a:p>
          <a:p>
            <a:r>
              <a:rPr lang="ru-RU" smtClean="0"/>
              <a:t>славяне устраивали в их честь праздники. Не только трудиться, но и веселиться умели наши предки. С почитанием природы связаны многие славянские праздники. Многие из них сохранились до наших дней. </a:t>
            </a:r>
          </a:p>
          <a:p>
            <a:endParaRPr lang="ru-RU" smtClean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00563" y="0"/>
            <a:ext cx="4125912" cy="7685088"/>
          </a:xfrm>
        </p:spPr>
        <p:txBody>
          <a:bodyPr/>
          <a:lstStyle/>
          <a:p>
            <a:r>
              <a:rPr lang="ru-RU" b="1" smtClean="0"/>
              <a:t>Ма́сленица</a:t>
            </a:r>
            <a:r>
              <a:rPr lang="ru-RU" smtClean="0"/>
              <a:t>, сы́рная неде́ля (до реформы орфографии также часто масляница) — народный праздничный цикл, сохранившийся на Руси с языческих времён. Обряд связан с проводами зимы и встречей весны.</a:t>
            </a:r>
          </a:p>
        </p:txBody>
      </p:sp>
      <p:pic>
        <p:nvPicPr>
          <p:cNvPr id="4" name="Рисунок 3" descr="0_29c9c_3f8fd679_L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85813" y="642938"/>
            <a:ext cx="3937000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Содержимое 2"/>
          <p:cNvSpPr>
            <a:spLocks noGrp="1"/>
          </p:cNvSpPr>
          <p:nvPr>
            <p:ph idx="1"/>
          </p:nvPr>
        </p:nvSpPr>
        <p:spPr>
          <a:xfrm>
            <a:off x="1071563" y="0"/>
            <a:ext cx="7572375" cy="4500563"/>
          </a:xfrm>
        </p:spPr>
        <p:txBody>
          <a:bodyPr/>
          <a:lstStyle/>
          <a:p>
            <a:r>
              <a:rPr lang="ru-RU" b="1" smtClean="0">
                <a:latin typeface="Bookman Old Style" pitchFamily="18" charset="0"/>
              </a:rPr>
              <a:t>Ива́н Купа́ла</a:t>
            </a:r>
            <a:r>
              <a:rPr lang="ru-RU" smtClean="0"/>
              <a:t>, также Ива́нов день — летний народный праздник языческого происхождения, называемый так у восточных и западных славян. Иванов день имеет старинную традицию празднования практически по всей Европе.</a:t>
            </a:r>
          </a:p>
        </p:txBody>
      </p:sp>
      <p:pic>
        <p:nvPicPr>
          <p:cNvPr id="23555" name="Рисунок 3" descr="0_70c97_dfdd77b7_XL.jpe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14500" y="3467100"/>
            <a:ext cx="6643688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1143000" y="1857375"/>
            <a:ext cx="7772400" cy="1143000"/>
          </a:xfrm>
        </p:spPr>
        <p:txBody>
          <a:bodyPr/>
          <a:lstStyle/>
          <a:p>
            <a:r>
              <a:rPr lang="ru-RU" smtClean="0"/>
              <a:t>У славян до прихода христиан было 7 видов письменности, сильная армия, жили единым родом и была единая вера!</a:t>
            </a:r>
          </a:p>
        </p:txBody>
      </p:sp>
      <p:pic>
        <p:nvPicPr>
          <p:cNvPr id="24579" name="Рисунок 4" descr="slav_pism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928688" y="3000375"/>
            <a:ext cx="7616825" cy="385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14438" y="1928813"/>
            <a:ext cx="7500937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Урок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закончен</a:t>
            </a:r>
            <a:r>
              <a:rPr lang="ru-RU" sz="48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57313" y="3143250"/>
            <a:ext cx="5072062" cy="1938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6000" dirty="0">
                <a:solidFill>
                  <a:schemeClr val="accent6">
                    <a:lumMod val="50000"/>
                  </a:schemeClr>
                </a:solidFill>
              </a:rPr>
              <a:t>Спасибо за внимание.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heme/theme1.xml><?xml version="1.0" encoding="utf-8"?>
<a:theme xmlns:a="http://schemas.openxmlformats.org/drawingml/2006/main" name="Экспедиция">
  <a:themeElements>
    <a:clrScheme name="Экспедиция 2">
      <a:dk1>
        <a:srgbClr val="000000"/>
      </a:dk1>
      <a:lt1>
        <a:srgbClr val="FFFFFF"/>
      </a:lt1>
      <a:dk2>
        <a:srgbClr val="482400"/>
      </a:dk2>
      <a:lt2>
        <a:srgbClr val="808080"/>
      </a:lt2>
      <a:accent1>
        <a:srgbClr val="DFD6C3"/>
      </a:accent1>
      <a:accent2>
        <a:srgbClr val="D69B80"/>
      </a:accent2>
      <a:accent3>
        <a:srgbClr val="FFFFFF"/>
      </a:accent3>
      <a:accent4>
        <a:srgbClr val="000000"/>
      </a:accent4>
      <a:accent5>
        <a:srgbClr val="ECE8DE"/>
      </a:accent5>
      <a:accent6>
        <a:srgbClr val="C28C73"/>
      </a:accent6>
      <a:hlink>
        <a:srgbClr val="993300"/>
      </a:hlink>
      <a:folHlink>
        <a:srgbClr val="666600"/>
      </a:folHlink>
    </a:clrScheme>
    <a:fontScheme name="Экспедиция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Экспедиция 1">
        <a:dk1>
          <a:srgbClr val="000000"/>
        </a:dk1>
        <a:lt1>
          <a:srgbClr val="A7947B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D0C8B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2">
        <a:dk1>
          <a:srgbClr val="000000"/>
        </a:dk1>
        <a:lt1>
          <a:srgbClr val="FFFFFF"/>
        </a:lt1>
        <a:dk2>
          <a:srgbClr val="482400"/>
        </a:dk2>
        <a:lt2>
          <a:srgbClr val="808080"/>
        </a:lt2>
        <a:accent1>
          <a:srgbClr val="DFD6C3"/>
        </a:accent1>
        <a:accent2>
          <a:srgbClr val="D69B80"/>
        </a:accent2>
        <a:accent3>
          <a:srgbClr val="FFFFFF"/>
        </a:accent3>
        <a:accent4>
          <a:srgbClr val="000000"/>
        </a:accent4>
        <a:accent5>
          <a:srgbClr val="ECE8DE"/>
        </a:accent5>
        <a:accent6>
          <a:srgbClr val="C28C73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Экспедиция 4">
        <a:dk1>
          <a:srgbClr val="000000"/>
        </a:dk1>
        <a:lt1>
          <a:srgbClr val="9D7643"/>
        </a:lt1>
        <a:dk2>
          <a:srgbClr val="FFFFFF"/>
        </a:dk2>
        <a:lt2>
          <a:srgbClr val="554025"/>
        </a:lt2>
        <a:accent1>
          <a:srgbClr val="CAA966"/>
        </a:accent1>
        <a:accent2>
          <a:srgbClr val="8488AC"/>
        </a:accent2>
        <a:accent3>
          <a:srgbClr val="CCBDB0"/>
        </a:accent3>
        <a:accent4>
          <a:srgbClr val="000000"/>
        </a:accent4>
        <a:accent5>
          <a:srgbClr val="E1D1B8"/>
        </a:accent5>
        <a:accent6>
          <a:srgbClr val="777B9B"/>
        </a:accent6>
        <a:hlink>
          <a:srgbClr val="993300"/>
        </a:hlink>
        <a:folHlink>
          <a:srgbClr val="66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Designs\Экспедиция.pot</Template>
  <TotalTime>279</TotalTime>
  <Words>860</Words>
  <Application>Microsoft Office PowerPoint</Application>
  <PresentationFormat>Экран (4:3)</PresentationFormat>
  <Paragraphs>59</Paragraphs>
  <Slides>27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3" baseType="lpstr">
      <vt:lpstr>Times New Roman</vt:lpstr>
      <vt:lpstr>Arial</vt:lpstr>
      <vt:lpstr>Wingdings</vt:lpstr>
      <vt:lpstr>Calibri</vt:lpstr>
      <vt:lpstr>Bookman Old Style</vt:lpstr>
      <vt:lpstr>Экспедиция</vt:lpstr>
      <vt:lpstr>Слайд 1</vt:lpstr>
      <vt:lpstr>Славяне</vt:lpstr>
      <vt:lpstr>Карта "Расселение славян" </vt:lpstr>
      <vt:lpstr>Славянские племена</vt:lpstr>
      <vt:lpstr>Восточные славяне</vt:lpstr>
      <vt:lpstr>Восточные Славяне.</vt:lpstr>
      <vt:lpstr>Поселение </vt:lpstr>
      <vt:lpstr>Слайд 8</vt:lpstr>
      <vt:lpstr>Жилище и быт </vt:lpstr>
      <vt:lpstr>Занятия древних славян </vt:lpstr>
      <vt:lpstr>Земледелие</vt:lpstr>
      <vt:lpstr>Другие занятия</vt:lpstr>
      <vt:lpstr>Вера древних славян </vt:lpstr>
      <vt:lpstr>Перун</vt:lpstr>
      <vt:lpstr>Сварог</vt:lpstr>
      <vt:lpstr>Даждьбог</vt:lpstr>
      <vt:lpstr>Велес</vt:lpstr>
      <vt:lpstr>Макошь</vt:lpstr>
      <vt:lpstr>Ярило</vt:lpstr>
      <vt:lpstr>Духи, божества природы.</vt:lpstr>
      <vt:lpstr>Леший</vt:lpstr>
      <vt:lpstr>Русалка</vt:lpstr>
      <vt:lpstr>Славянские праздники.</vt:lpstr>
      <vt:lpstr>Слайд 24</vt:lpstr>
      <vt:lpstr>Слайд 25</vt:lpstr>
      <vt:lpstr>У славян до прихода христиан было 7 видов письменности, сильная армия, жили единым родом и была единая вера!</vt:lpstr>
      <vt:lpstr>Слайд 27</vt:lpstr>
    </vt:vector>
  </TitlesOfParts>
  <Company>LusiPlus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древних славян</dc:title>
  <dc:creator>Lussia</dc:creator>
  <cp:lastModifiedBy>Татьяна Николаевна</cp:lastModifiedBy>
  <cp:revision>31</cp:revision>
  <dcterms:created xsi:type="dcterms:W3CDTF">2012-01-06T08:02:40Z</dcterms:created>
  <dcterms:modified xsi:type="dcterms:W3CDTF">2012-06-22T09:34:03Z</dcterms:modified>
</cp:coreProperties>
</file>