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2" r:id="rId6"/>
    <p:sldId id="258" r:id="rId7"/>
    <p:sldId id="261" r:id="rId8"/>
    <p:sldId id="263" r:id="rId9"/>
    <p:sldId id="264" r:id="rId10"/>
    <p:sldId id="265" r:id="rId11"/>
    <p:sldId id="266" r:id="rId12"/>
    <p:sldId id="267" r:id="rId13"/>
    <p:sldId id="268" r:id="rId14"/>
    <p:sldId id="270" r:id="rId15"/>
    <p:sldId id="269" r:id="rId16"/>
    <p:sldId id="271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87" d="100"/>
          <a:sy n="87" d="100"/>
        </p:scale>
        <p:origin x="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A1F48-F306-4F81-BA53-ABF8C9DF0018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D69C9-0BC9-4EB2-B8BD-27B381AD71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17430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A1F48-F306-4F81-BA53-ABF8C9DF0018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D69C9-0BC9-4EB2-B8BD-27B381AD71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83647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A1F48-F306-4F81-BA53-ABF8C9DF0018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D69C9-0BC9-4EB2-B8BD-27B381AD71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0342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A1F48-F306-4F81-BA53-ABF8C9DF0018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D69C9-0BC9-4EB2-B8BD-27B381AD71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45002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A1F48-F306-4F81-BA53-ABF8C9DF0018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D69C9-0BC9-4EB2-B8BD-27B381AD71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6569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A1F48-F306-4F81-BA53-ABF8C9DF0018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D69C9-0BC9-4EB2-B8BD-27B381AD71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2988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A1F48-F306-4F81-BA53-ABF8C9DF0018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D69C9-0BC9-4EB2-B8BD-27B381AD71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2288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A1F48-F306-4F81-BA53-ABF8C9DF0018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D69C9-0BC9-4EB2-B8BD-27B381AD71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94105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A1F48-F306-4F81-BA53-ABF8C9DF0018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D69C9-0BC9-4EB2-B8BD-27B381AD71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32120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A1F48-F306-4F81-BA53-ABF8C9DF0018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D69C9-0BC9-4EB2-B8BD-27B381AD71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9744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3A1F48-F306-4F81-BA53-ABF8C9DF0018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BD69C9-0BC9-4EB2-B8BD-27B381AD71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03249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3A1F48-F306-4F81-BA53-ABF8C9DF0018}" type="datetimeFigureOut">
              <a:rPr lang="ru-RU" smtClean="0"/>
              <a:t>30.04.2020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BD69C9-0BC9-4EB2-B8BD-27B381AD719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6907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Загрязнение атмосферы.</a:t>
            </a:r>
            <a:br>
              <a:rPr lang="ru-RU" dirty="0" smtClean="0"/>
            </a:br>
            <a:r>
              <a:rPr lang="ru-RU" dirty="0" smtClean="0"/>
              <a:t>Охрана атмосферы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22360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Источники загрязнения атмосферы: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dirty="0" smtClean="0"/>
              <a:t>Чёрная и цветная металлургия.</a:t>
            </a:r>
          </a:p>
          <a:p>
            <a:pPr marL="0" indent="0">
              <a:buNone/>
            </a:pPr>
            <a:r>
              <a:rPr lang="ru-RU" dirty="0" smtClean="0"/>
              <a:t>Автотранспорт.</a:t>
            </a:r>
          </a:p>
          <a:p>
            <a:pPr marL="0" indent="0">
              <a:buNone/>
            </a:pPr>
            <a:r>
              <a:rPr lang="ru-RU" dirty="0" smtClean="0"/>
              <a:t>Теплоэлектростанции.</a:t>
            </a:r>
          </a:p>
          <a:p>
            <a:pPr marL="0" indent="0">
              <a:buNone/>
            </a:pPr>
            <a:r>
              <a:rPr lang="ru-RU" dirty="0" smtClean="0"/>
              <a:t>Нефтедобывающая, нефтеперерабатывающая, химическая промышленность.</a:t>
            </a:r>
          </a:p>
          <a:p>
            <a:pPr marL="0" indent="0">
              <a:buNone/>
            </a:pPr>
            <a:r>
              <a:rPr lang="ru-RU" dirty="0" smtClean="0"/>
              <a:t>Лесные пожары.</a:t>
            </a:r>
          </a:p>
          <a:p>
            <a:pPr marL="0" indent="0">
              <a:buNone/>
            </a:pPr>
            <a:r>
              <a:rPr lang="ru-RU" dirty="0" smtClean="0"/>
              <a:t>Извержения вулканов.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2422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9217" y="0"/>
            <a:ext cx="10515600" cy="692494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prstClr val="black"/>
                </a:solidFill>
              </a:rPr>
              <a:t>Вещества, загрязняющие атмосферу: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4253761"/>
              </p:ext>
            </p:extLst>
          </p:nvPr>
        </p:nvGraphicFramePr>
        <p:xfrm>
          <a:off x="379470" y="684380"/>
          <a:ext cx="11606882" cy="616627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83219">
                  <a:extLst>
                    <a:ext uri="{9D8B030D-6E8A-4147-A177-3AD203B41FA5}">
                      <a16:colId xmlns:a16="http://schemas.microsoft.com/office/drawing/2014/main" val="2666633564"/>
                    </a:ext>
                  </a:extLst>
                </a:gridCol>
                <a:gridCol w="5244029">
                  <a:extLst>
                    <a:ext uri="{9D8B030D-6E8A-4147-A177-3AD203B41FA5}">
                      <a16:colId xmlns:a16="http://schemas.microsoft.com/office/drawing/2014/main" val="295500439"/>
                    </a:ext>
                  </a:extLst>
                </a:gridCol>
                <a:gridCol w="3679634">
                  <a:extLst>
                    <a:ext uri="{9D8B030D-6E8A-4147-A177-3AD203B41FA5}">
                      <a16:colId xmlns:a16="http://schemas.microsoft.com/office/drawing/2014/main" val="1991745174"/>
                    </a:ext>
                  </a:extLst>
                </a:gridCol>
              </a:tblGrid>
              <a:tr h="787205">
                <a:tc>
                  <a:txBody>
                    <a:bodyPr/>
                    <a:lstStyle/>
                    <a:p>
                      <a:pPr algn="ctr"/>
                      <a:r>
                        <a:rPr kumimoji="0" lang="ru-RU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j-ea"/>
                          <a:cs typeface="Times New Roman" panose="02020603050405020304" pitchFamily="18" charset="0"/>
                        </a:rPr>
                        <a:t>Вещества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Действие на организм человека и окружающую</a:t>
                      </a:r>
                      <a:r>
                        <a:rPr lang="ru-RU" sz="2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среду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Основные источники выбросов в атмосферу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2950724"/>
                  </a:ext>
                </a:extLst>
              </a:tr>
              <a:tr h="6122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Циклические углеводороды – бензол.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Канцерогены.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Автотранспорт. 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5451227"/>
                  </a:ext>
                </a:extLst>
              </a:tr>
              <a:tr h="166187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Угарный газ (СО).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При дыхании человека проникает в кровь, образуя устойчивое соединение с гемоглобином – карбоксигемоглобин. Кислород не может соединятся с гемоглобином, нарушается снабжение клеток организма кислородом, может наступить смерть.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Автотранспорт, чёрная и цветная металлургия.</a:t>
                      </a:r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715079"/>
                  </a:ext>
                </a:extLst>
              </a:tr>
              <a:tr h="87467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Сероводород (Н</a:t>
                      </a:r>
                      <a:r>
                        <a:rPr lang="ru-RU" baseline="-25000" dirty="0" smtClean="0"/>
                        <a:t>2</a:t>
                      </a:r>
                      <a:r>
                        <a:rPr lang="en-US" dirty="0" smtClean="0"/>
                        <a:t>S)</a:t>
                      </a:r>
                      <a:r>
                        <a:rPr lang="ru-RU" dirty="0" smtClean="0"/>
                        <a:t>.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В больших концентрациях – яд нервно-паралитического действия.</a:t>
                      </a:r>
                    </a:p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Нефтедобывающая, нефтеперерабатывающая, химическая промышленность.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0215708"/>
                  </a:ext>
                </a:extLst>
              </a:tr>
              <a:tr h="874673">
                <a:tc>
                  <a:txBody>
                    <a:bodyPr/>
                    <a:lstStyle/>
                    <a:p>
                      <a:r>
                        <a:rPr lang="ru-RU" dirty="0" smtClean="0"/>
                        <a:t>Оксиды серы (</a:t>
                      </a:r>
                      <a:r>
                        <a:rPr lang="en-US" dirty="0" smtClean="0"/>
                        <a:t>SO</a:t>
                      </a:r>
                      <a:r>
                        <a:rPr lang="en-US" baseline="-25000" dirty="0" smtClean="0"/>
                        <a:t>2</a:t>
                      </a:r>
                      <a:r>
                        <a:rPr lang="en-US" baseline="0" dirty="0" smtClean="0"/>
                        <a:t> </a:t>
                      </a:r>
                      <a:r>
                        <a:rPr lang="ru-RU" baseline="0" dirty="0" smtClean="0"/>
                        <a:t>и</a:t>
                      </a:r>
                      <a:r>
                        <a:rPr lang="en-US" baseline="0" dirty="0" smtClean="0"/>
                        <a:t> SO</a:t>
                      </a:r>
                      <a:r>
                        <a:rPr lang="ru-RU" baseline="-25000" dirty="0" smtClean="0"/>
                        <a:t>3</a:t>
                      </a:r>
                      <a:r>
                        <a:rPr lang="en-US" baseline="0" dirty="0" smtClean="0"/>
                        <a:t>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Образуют смог.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dirty="0" smtClean="0"/>
                        <a:t>Соединяясь с водой образуют кислотные дожди. Соединяясь с влагой дыхательных путей человека вызывают ожоги.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Нефтеперерабатывающая, химическая промышленность.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3630813"/>
                  </a:ext>
                </a:extLst>
              </a:tr>
              <a:tr h="113707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Оксиды азота (</a:t>
                      </a:r>
                      <a:r>
                        <a:rPr lang="en-US" dirty="0" smtClean="0"/>
                        <a:t>NO,</a:t>
                      </a:r>
                      <a:r>
                        <a:rPr lang="en-US" baseline="0" dirty="0" smtClean="0"/>
                        <a:t> NO2)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Образуют смог.</a:t>
                      </a:r>
                      <a:r>
                        <a:rPr lang="ru-RU" baseline="0" dirty="0" smtClean="0"/>
                        <a:t> </a:t>
                      </a:r>
                      <a:r>
                        <a:rPr lang="ru-RU" dirty="0" smtClean="0"/>
                        <a:t>Соединяясь с водой образуют кислотные дожди. Соединяясь с влагой дыхательных путей человека вызывают ожоги.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Нефтедобывающая, нефтеперерабатывающая, химическая промышленность.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02005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5566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49217" y="0"/>
            <a:ext cx="10515600" cy="692494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prstClr val="black"/>
                </a:solidFill>
              </a:rPr>
              <a:t>Вещества, загрязняющие атмосферу:</a:t>
            </a: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2899754"/>
              </p:ext>
            </p:extLst>
          </p:nvPr>
        </p:nvGraphicFramePr>
        <p:xfrm>
          <a:off x="379470" y="684380"/>
          <a:ext cx="11606882" cy="3749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83219">
                  <a:extLst>
                    <a:ext uri="{9D8B030D-6E8A-4147-A177-3AD203B41FA5}">
                      <a16:colId xmlns:a16="http://schemas.microsoft.com/office/drawing/2014/main" val="2666633564"/>
                    </a:ext>
                  </a:extLst>
                </a:gridCol>
                <a:gridCol w="5244029">
                  <a:extLst>
                    <a:ext uri="{9D8B030D-6E8A-4147-A177-3AD203B41FA5}">
                      <a16:colId xmlns:a16="http://schemas.microsoft.com/office/drawing/2014/main" val="295500439"/>
                    </a:ext>
                  </a:extLst>
                </a:gridCol>
                <a:gridCol w="3679634">
                  <a:extLst>
                    <a:ext uri="{9D8B030D-6E8A-4147-A177-3AD203B41FA5}">
                      <a16:colId xmlns:a16="http://schemas.microsoft.com/office/drawing/2014/main" val="1991745174"/>
                    </a:ext>
                  </a:extLst>
                </a:gridCol>
              </a:tblGrid>
              <a:tr h="787205">
                <a:tc>
                  <a:txBody>
                    <a:bodyPr/>
                    <a:lstStyle/>
                    <a:p>
                      <a:pPr algn="ctr"/>
                      <a:r>
                        <a:rPr kumimoji="0" lang="ru-RU" sz="24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j-ea"/>
                          <a:cs typeface="Times New Roman" panose="02020603050405020304" pitchFamily="18" charset="0"/>
                        </a:rPr>
                        <a:t>Вещества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Действие на организм человека и окружающую</a:t>
                      </a:r>
                      <a:r>
                        <a:rPr lang="ru-RU" sz="2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среду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Основные источники выбросов в атмосферу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2950724"/>
                  </a:ext>
                </a:extLst>
              </a:tr>
              <a:tr h="61227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Фреоны</a:t>
                      </a:r>
                      <a:r>
                        <a:rPr lang="ru-RU" baseline="0" dirty="0" smtClean="0"/>
                        <a:t>  или </a:t>
                      </a:r>
                      <a:r>
                        <a:rPr lang="ru-RU" baseline="0" dirty="0" err="1" smtClean="0"/>
                        <a:t>хлорфторуглеводороды</a:t>
                      </a:r>
                      <a:r>
                        <a:rPr lang="ru-RU" baseline="0" dirty="0" smtClean="0"/>
                        <a:t> (С</a:t>
                      </a:r>
                      <a:r>
                        <a:rPr lang="en-US" baseline="0" dirty="0" smtClean="0"/>
                        <a:t>F</a:t>
                      </a:r>
                      <a:r>
                        <a:rPr lang="ru-RU" baseline="0" dirty="0" smtClean="0"/>
                        <a:t>С</a:t>
                      </a:r>
                      <a:r>
                        <a:rPr lang="en-US" baseline="0" dirty="0" smtClean="0"/>
                        <a:t>l3, </a:t>
                      </a:r>
                      <a:r>
                        <a:rPr lang="ru-RU" baseline="0" dirty="0" smtClean="0"/>
                        <a:t>С</a:t>
                      </a:r>
                      <a:r>
                        <a:rPr lang="en-US" baseline="0" dirty="0" smtClean="0"/>
                        <a:t>F2</a:t>
                      </a:r>
                      <a:r>
                        <a:rPr lang="ru-RU" baseline="0" dirty="0" smtClean="0"/>
                        <a:t>С</a:t>
                      </a:r>
                      <a:r>
                        <a:rPr lang="en-US" baseline="0" dirty="0" smtClean="0"/>
                        <a:t>l2)</a:t>
                      </a:r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Летучи. Разрушают озоновый слой.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Применяются</a:t>
                      </a:r>
                      <a:r>
                        <a:rPr lang="ru-RU" baseline="0" dirty="0" smtClean="0"/>
                        <a:t> в качестве </a:t>
                      </a:r>
                      <a:r>
                        <a:rPr lang="ru-RU" baseline="0" dirty="0" err="1" smtClean="0"/>
                        <a:t>хладоагентов</a:t>
                      </a:r>
                      <a:r>
                        <a:rPr lang="ru-RU" baseline="0" dirty="0" smtClean="0"/>
                        <a:t> в холодильных установках, лаках, красках (аэрозолях).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5451227"/>
                  </a:ext>
                </a:extLst>
              </a:tr>
              <a:tr h="166187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Тяжелые</a:t>
                      </a:r>
                      <a:r>
                        <a:rPr lang="ru-RU" baseline="0" dirty="0" smtClean="0"/>
                        <a:t> металлы (С</a:t>
                      </a:r>
                      <a:r>
                        <a:rPr lang="en-US" baseline="0" dirty="0" smtClean="0"/>
                        <a:t>u, </a:t>
                      </a:r>
                      <a:r>
                        <a:rPr lang="en-US" baseline="0" dirty="0" err="1" smtClean="0"/>
                        <a:t>Pb</a:t>
                      </a:r>
                      <a:r>
                        <a:rPr lang="en-US" baseline="0" dirty="0" smtClean="0"/>
                        <a:t>, As</a:t>
                      </a:r>
                      <a:r>
                        <a:rPr lang="ru-RU" baseline="0" dirty="0" smtClean="0"/>
                        <a:t>)</a:t>
                      </a:r>
                      <a:endParaRPr lang="ru-RU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Способны</a:t>
                      </a:r>
                      <a:r>
                        <a:rPr lang="ru-RU" baseline="0" dirty="0" smtClean="0"/>
                        <a:t> к </a:t>
                      </a:r>
                      <a:r>
                        <a:rPr lang="ru-RU" baseline="0" dirty="0" err="1" smtClean="0"/>
                        <a:t>биоаккумуляции</a:t>
                      </a:r>
                      <a:r>
                        <a:rPr lang="ru-RU" baseline="0" dirty="0" smtClean="0"/>
                        <a:t> (избирательному накоплению) в организме человека. Канцерогены. Вызывают аллергические реакции, нарушают работу внутренних органов.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 smtClean="0"/>
                        <a:t>Автотранспорт</a:t>
                      </a:r>
                      <a:r>
                        <a:rPr lang="ru-RU" baseline="0" dirty="0" smtClean="0"/>
                        <a:t> (тетраэтилсвинец использовался в качестве присадки к бензину для более полного сгорания топлива).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baseline="0" dirty="0" smtClean="0"/>
                        <a:t>Х</a:t>
                      </a:r>
                      <a:r>
                        <a:rPr lang="ru-RU" dirty="0" smtClean="0"/>
                        <a:t>имическая промышленность.</a:t>
                      </a:r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7150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98711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Глобальные проблемы экологии.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Глобальные проблемы экологии – это проблемы глобального масштаба, охватывающие всю биосферу.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942" y="2699132"/>
            <a:ext cx="5605381" cy="350336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1456" y="2796062"/>
            <a:ext cx="5770602" cy="32459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9708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Глобальные проблемы экологии.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373933"/>
            <a:ext cx="10515600" cy="4351338"/>
          </a:xfrm>
        </p:spPr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ru-RU" b="0" i="0" dirty="0" smtClean="0">
                <a:solidFill>
                  <a:srgbClr val="4A4A4A"/>
                </a:solidFill>
                <a:effectLst/>
                <a:latin typeface="Roboto"/>
              </a:rPr>
              <a:t>Перенаселение. </a:t>
            </a:r>
          </a:p>
          <a:p>
            <a:pPr marL="514350" indent="-514350">
              <a:buAutoNum type="arabicPeriod"/>
            </a:pPr>
            <a:r>
              <a:rPr lang="ru-RU" b="0" i="0" dirty="0" smtClean="0">
                <a:solidFill>
                  <a:srgbClr val="4A4A4A"/>
                </a:solidFill>
                <a:effectLst/>
                <a:latin typeface="Roboto"/>
              </a:rPr>
              <a:t>Сокращение площади лесов.</a:t>
            </a:r>
          </a:p>
          <a:p>
            <a:pPr marL="514350" indent="-514350">
              <a:buAutoNum type="arabicPeriod"/>
            </a:pPr>
            <a:r>
              <a:rPr lang="ru-RU" b="0" i="0" dirty="0" smtClean="0">
                <a:solidFill>
                  <a:srgbClr val="4A4A4A"/>
                </a:solidFill>
                <a:effectLst/>
                <a:latin typeface="Roboto"/>
              </a:rPr>
              <a:t>Опустынивание.</a:t>
            </a:r>
          </a:p>
          <a:p>
            <a:pPr marL="514350" indent="-514350">
              <a:buAutoNum type="arabicPeriod"/>
            </a:pPr>
            <a:r>
              <a:rPr lang="ru-RU" b="0" i="0" dirty="0" smtClean="0">
                <a:solidFill>
                  <a:srgbClr val="4A4A4A"/>
                </a:solidFill>
                <a:effectLst/>
                <a:latin typeface="Roboto"/>
              </a:rPr>
              <a:t>Разрушение озонового слоя.</a:t>
            </a:r>
          </a:p>
          <a:p>
            <a:pPr marL="514350" indent="-514350">
              <a:buAutoNum type="arabicPeriod"/>
            </a:pPr>
            <a:r>
              <a:rPr lang="ru-RU" b="0" i="0" dirty="0" smtClean="0">
                <a:solidFill>
                  <a:srgbClr val="4A4A4A"/>
                </a:solidFill>
                <a:effectLst/>
                <a:latin typeface="Roboto"/>
              </a:rPr>
              <a:t>Кислотные дожди.</a:t>
            </a:r>
          </a:p>
          <a:p>
            <a:pPr marL="514350" indent="-514350">
              <a:buAutoNum type="arabicPeriod"/>
            </a:pPr>
            <a:r>
              <a:rPr lang="ru-RU" b="0" i="0" dirty="0" smtClean="0">
                <a:solidFill>
                  <a:srgbClr val="4A4A4A"/>
                </a:solidFill>
                <a:effectLst/>
                <a:latin typeface="Roboto"/>
              </a:rPr>
              <a:t>Глобальное потепление.</a:t>
            </a:r>
          </a:p>
          <a:p>
            <a:pPr marL="514350" indent="-514350">
              <a:buAutoNum type="arabicPeriod"/>
            </a:pPr>
            <a:r>
              <a:rPr lang="ru-RU" b="0" i="0" dirty="0" smtClean="0">
                <a:solidFill>
                  <a:srgbClr val="4A4A4A"/>
                </a:solidFill>
                <a:effectLst/>
                <a:latin typeface="Roboto"/>
              </a:rPr>
              <a:t>Исчезновение редких видов животных и растений.</a:t>
            </a:r>
          </a:p>
          <a:p>
            <a:pPr marL="514350" indent="-514350">
              <a:buAutoNum type="arabicPeriod"/>
            </a:pPr>
            <a:r>
              <a:rPr lang="ru-RU" dirty="0" smtClean="0">
                <a:solidFill>
                  <a:srgbClr val="4A4A4A"/>
                </a:solidFill>
                <a:latin typeface="Roboto"/>
              </a:rPr>
              <a:t>Загрязнение Мирового океана.</a:t>
            </a:r>
          </a:p>
          <a:p>
            <a:pPr marL="514350" indent="-514350">
              <a:buAutoNum type="arabicPeriod"/>
            </a:pPr>
            <a:r>
              <a:rPr lang="ru-RU" b="0" i="0" dirty="0" smtClean="0">
                <a:solidFill>
                  <a:srgbClr val="4A4A4A"/>
                </a:solidFill>
                <a:effectLst/>
                <a:latin typeface="Roboto"/>
              </a:rPr>
              <a:t>Загрязнение почв. Загрязнение литосферы.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26712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77840"/>
            <a:ext cx="10515600" cy="58232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>
                <a:solidFill>
                  <a:prstClr val="black"/>
                </a:solidFill>
              </a:rPr>
              <a:t>Глобальные проблемы </a:t>
            </a:r>
            <a:r>
              <a:rPr lang="ru-RU" dirty="0" smtClean="0">
                <a:solidFill>
                  <a:prstClr val="black"/>
                </a:solidFill>
              </a:rPr>
              <a:t>экологии, связанные с загрязнением атмосферы. Смог.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241731"/>
            <a:ext cx="11952383" cy="232773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sz="2200" dirty="0" smtClean="0"/>
              <a:t>Смог(англ. </a:t>
            </a:r>
            <a:r>
              <a:rPr lang="ru-RU" sz="2200" dirty="0" err="1" smtClean="0"/>
              <a:t>smog</a:t>
            </a:r>
            <a:r>
              <a:rPr lang="ru-RU" sz="2200" dirty="0" smtClean="0"/>
              <a:t> от слов </a:t>
            </a:r>
            <a:r>
              <a:rPr lang="ru-RU" sz="2200" dirty="0" err="1" smtClean="0"/>
              <a:t>smoke</a:t>
            </a:r>
            <a:r>
              <a:rPr lang="ru-RU" sz="2200" dirty="0" smtClean="0"/>
              <a:t> (дым) и </a:t>
            </a:r>
            <a:r>
              <a:rPr lang="ru-RU" sz="2200" dirty="0" err="1" smtClean="0"/>
              <a:t>fog</a:t>
            </a:r>
            <a:r>
              <a:rPr lang="ru-RU" sz="2200" dirty="0" smtClean="0"/>
              <a:t> (туман)) – смесь тумана и ядовитых газообразных веществ. </a:t>
            </a:r>
          </a:p>
          <a:p>
            <a:pPr marL="0" indent="0">
              <a:buNone/>
            </a:pPr>
            <a:r>
              <a:rPr lang="ru-RU" sz="2200" dirty="0" smtClean="0"/>
              <a:t>Бывает двух типов: влажный (Лондонского типа) и сухой, фотохимический (Лос-Анджелесский).</a:t>
            </a:r>
          </a:p>
          <a:p>
            <a:pPr marL="0" indent="0">
              <a:buNone/>
            </a:pPr>
            <a:r>
              <a:rPr lang="ru-RU" sz="2200" dirty="0" smtClean="0"/>
              <a:t>Влажный </a:t>
            </a:r>
            <a:r>
              <a:rPr lang="ru-RU" sz="2200" dirty="0"/>
              <a:t>смог </a:t>
            </a:r>
            <a:r>
              <a:rPr lang="ru-RU" sz="2200" dirty="0" smtClean="0"/>
              <a:t>- </a:t>
            </a:r>
            <a:r>
              <a:rPr lang="ru-RU" sz="2200" dirty="0"/>
              <a:t>это сочетание тумана с примесью дыма и газовых отходов производства</a:t>
            </a:r>
            <a:r>
              <a:rPr lang="ru-RU" sz="2200" dirty="0" smtClean="0"/>
              <a:t>. </a:t>
            </a:r>
            <a:endParaRPr lang="ru-RU" sz="2200" dirty="0"/>
          </a:p>
          <a:p>
            <a:pPr marL="0" indent="0">
              <a:buNone/>
            </a:pPr>
            <a:r>
              <a:rPr lang="ru-RU" sz="2200" dirty="0" smtClean="0"/>
              <a:t>Впервые возник в Лондоне в 1952 г. В результате погибли около 4000 человек. </a:t>
            </a:r>
            <a:endParaRPr lang="ru-RU" sz="2200" dirty="0"/>
          </a:p>
          <a:p>
            <a:pPr marL="0" indent="0">
              <a:buNone/>
            </a:pPr>
            <a:r>
              <a:rPr lang="ru-RU" sz="2200" dirty="0" smtClean="0"/>
              <a:t>Причина - </a:t>
            </a:r>
            <a:r>
              <a:rPr lang="ru-RU" sz="2200" dirty="0"/>
              <a:t>влажная безветренная погода</a:t>
            </a:r>
            <a:r>
              <a:rPr lang="ru-RU" sz="2200" dirty="0" smtClean="0"/>
              <a:t>. </a:t>
            </a:r>
            <a:r>
              <a:rPr lang="ru-RU" sz="2200" dirty="0"/>
              <a:t> </a:t>
            </a:r>
          </a:p>
          <a:p>
            <a:pPr marL="0" indent="0">
              <a:buNone/>
            </a:pPr>
            <a:endParaRPr lang="ru-RU" sz="2200" dirty="0"/>
          </a:p>
          <a:p>
            <a:pPr marL="0" indent="0">
              <a:buNone/>
            </a:pPr>
            <a:r>
              <a:rPr lang="ru-RU" sz="2200" dirty="0"/>
              <a:t> 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8161" y="2898468"/>
            <a:ext cx="5334222" cy="3541923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2103" y="2868172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В результате интенсивного излучения тепла земной поверхностью, приводит к охлаждению как её самой, так и прилегающего слоя воздуха содержащего большой процент загрязняющих веществ, пыли и дыма. Нарушается циркуляция воздуха и токсичные вещества остаются у поверхности земли.</a:t>
            </a:r>
          </a:p>
          <a:p>
            <a:r>
              <a:rPr lang="ru-RU" dirty="0"/>
              <a:t>Основные компоненты: оксиды серы и азота. </a:t>
            </a:r>
            <a:endParaRPr lang="ru-RU" dirty="0" smtClean="0"/>
          </a:p>
          <a:p>
            <a:r>
              <a:rPr lang="ru-RU" dirty="0" smtClean="0"/>
              <a:t>Последствия.</a:t>
            </a:r>
          </a:p>
          <a:p>
            <a:r>
              <a:rPr lang="ru-RU" dirty="0" smtClean="0"/>
              <a:t>Попадая </a:t>
            </a:r>
            <a:r>
              <a:rPr lang="ru-RU" dirty="0"/>
              <a:t>с выбросами промышленности и транспорта, соединяясь с туманом, образуют кислоты. Соединяясь с влагой дыхательных путей человека вызывают ожоги</a:t>
            </a:r>
            <a:r>
              <a:rPr lang="ru-RU" dirty="0" smtClean="0"/>
              <a:t>.</a:t>
            </a:r>
          </a:p>
          <a:p>
            <a:r>
              <a:rPr lang="ru-RU" dirty="0" smtClean="0"/>
              <a:t>Вызывает коррозию металлов, ухудшает работу транспорта. 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7138931" y="6488668"/>
            <a:ext cx="2544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Смог в Лондоне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59778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88855"/>
            <a:ext cx="10515600" cy="922683"/>
          </a:xfrm>
        </p:spPr>
        <p:txBody>
          <a:bodyPr>
            <a:normAutofit fontScale="90000"/>
          </a:bodyPr>
          <a:lstStyle/>
          <a:p>
            <a:r>
              <a:rPr lang="ru-RU" sz="4000" dirty="0">
                <a:solidFill>
                  <a:prstClr val="black"/>
                </a:solidFill>
              </a:rPr>
              <a:t>Глобальные проблемы экологии, связанные с загрязнением атмосферы. Смог.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30576" y="1274780"/>
            <a:ext cx="11454026" cy="166672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dirty="0"/>
              <a:t>С</a:t>
            </a:r>
            <a:r>
              <a:rPr lang="ru-RU" dirty="0" smtClean="0"/>
              <a:t>ухой</a:t>
            </a:r>
            <a:r>
              <a:rPr lang="ru-RU" dirty="0"/>
              <a:t>, фотохимический (Лос-Анджелесский</a:t>
            </a:r>
            <a:r>
              <a:rPr lang="ru-RU" dirty="0" smtClean="0"/>
              <a:t>) смог возникает при низкой влажности воздуха. Впервые возник в 30-е гг. в Лос-Анджелесе. </a:t>
            </a:r>
          </a:p>
          <a:p>
            <a:pPr marL="0" indent="0">
              <a:buNone/>
            </a:pPr>
            <a:r>
              <a:rPr lang="ru-RU" dirty="0" smtClean="0"/>
              <a:t>Под действием солнечных лучей в атмосфере вещества превращаются в более токсичные.</a:t>
            </a:r>
          </a:p>
          <a:p>
            <a:pPr marL="0" indent="0">
              <a:buNone/>
            </a:pPr>
            <a:r>
              <a:rPr lang="ru-RU" dirty="0" smtClean="0"/>
              <a:t>Компоненты: оксиды </a:t>
            </a:r>
            <a:r>
              <a:rPr lang="ru-RU" dirty="0"/>
              <a:t>серы и азота, озон, соединения перекисного характера, называемые </a:t>
            </a:r>
            <a:r>
              <a:rPr lang="ru-RU" dirty="0" err="1"/>
              <a:t>фотооксидантами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t="17537"/>
          <a:stretch/>
        </p:blipFill>
        <p:spPr>
          <a:xfrm>
            <a:off x="6157589" y="2617450"/>
            <a:ext cx="5483802" cy="342530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160019" y="6251938"/>
            <a:ext cx="24111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Смог в Лос-Анджелесе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60835" y="2866396"/>
            <a:ext cx="5835165" cy="3754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/>
              <a:t>В настоящее время </a:t>
            </a:r>
            <a:r>
              <a:rPr lang="ru-RU" sz="2000" dirty="0" smtClean="0"/>
              <a:t>наблюдается во </a:t>
            </a:r>
            <a:r>
              <a:rPr lang="ru-RU" sz="2000" dirty="0"/>
              <a:t>многих крупных городах мира - Нью-Йорке, Чикаго, Бостоне, Детройте, Токио, </a:t>
            </a:r>
            <a:r>
              <a:rPr lang="ru-RU" sz="2000" dirty="0" smtClean="0"/>
              <a:t>Милане.</a:t>
            </a:r>
          </a:p>
          <a:p>
            <a:r>
              <a:rPr lang="ru-RU" sz="2000" dirty="0" smtClean="0"/>
              <a:t>Более токсичный, чем влажный.</a:t>
            </a:r>
          </a:p>
          <a:p>
            <a:r>
              <a:rPr lang="ru-RU" sz="2000" dirty="0" smtClean="0"/>
              <a:t>Вызывает раздражение </a:t>
            </a:r>
            <a:r>
              <a:rPr lang="ru-RU" sz="2000" dirty="0"/>
              <a:t>слизистых оболочек глаз и дыхательных </a:t>
            </a:r>
            <a:r>
              <a:rPr lang="ru-RU" sz="2000" dirty="0" smtClean="0"/>
              <a:t>путей, нарушение дыхания. </a:t>
            </a:r>
          </a:p>
          <a:p>
            <a:r>
              <a:rPr lang="ru-RU" sz="2000" dirty="0" smtClean="0"/>
              <a:t>Отрицательно </a:t>
            </a:r>
            <a:r>
              <a:rPr lang="ru-RU" sz="2000" dirty="0"/>
              <a:t>влияет и на растительность.</a:t>
            </a:r>
            <a:endParaRPr lang="ru-RU" sz="2000" dirty="0" smtClean="0"/>
          </a:p>
          <a:p>
            <a:r>
              <a:rPr lang="ru-RU" sz="2000" dirty="0" smtClean="0"/>
              <a:t>Ускоряет </a:t>
            </a:r>
            <a:r>
              <a:rPr lang="ru-RU" sz="2000" dirty="0"/>
              <a:t>коррозию материалов и элементов зданий, </a:t>
            </a:r>
            <a:r>
              <a:rPr lang="ru-RU" sz="2000" dirty="0" smtClean="0"/>
              <a:t>вызывает растрескивание </a:t>
            </a:r>
            <a:r>
              <a:rPr lang="ru-RU" sz="2000" dirty="0"/>
              <a:t>красок, резиновых и синтетических изделий, </a:t>
            </a:r>
            <a:r>
              <a:rPr lang="ru-RU" sz="2000" dirty="0" smtClean="0"/>
              <a:t>порчу одежды, </a:t>
            </a:r>
            <a:r>
              <a:rPr lang="ru-RU" sz="2000" dirty="0" smtClean="0"/>
              <a:t>ухудшает работу транспорта.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8253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prstClr val="black"/>
                </a:solidFill>
              </a:rPr>
              <a:t>Глобальные проблемы экологии, связанные с загрязнением атмосферы. </a:t>
            </a:r>
            <a:r>
              <a:rPr lang="ru-RU" dirty="0" smtClean="0">
                <a:solidFill>
                  <a:prstClr val="black"/>
                </a:solidFill>
              </a:rPr>
              <a:t>Парниковый эффект.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Парниковые газы — это газы, создающие в атмосфере экран, задерживающий инфракрасные </a:t>
            </a:r>
            <a:r>
              <a:rPr lang="ru-RU" dirty="0" smtClean="0"/>
              <a:t>лучи</a:t>
            </a:r>
            <a:r>
              <a:rPr lang="ru-RU" dirty="0"/>
              <a:t>, которые в результате нагревают поверхность Земли и нижний слой атмосферы.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Парниковые газы: углекислый газ (СO</a:t>
            </a:r>
            <a:r>
              <a:rPr lang="ru-RU" baseline="-25000" dirty="0" smtClean="0"/>
              <a:t>2</a:t>
            </a:r>
            <a:r>
              <a:rPr lang="ru-RU" dirty="0" smtClean="0"/>
              <a:t>), метан (</a:t>
            </a:r>
            <a:r>
              <a:rPr lang="en-US" dirty="0" smtClean="0"/>
              <a:t>CH</a:t>
            </a:r>
            <a:r>
              <a:rPr lang="en-US" baseline="-25000" dirty="0" smtClean="0"/>
              <a:t>4</a:t>
            </a:r>
            <a:r>
              <a:rPr lang="ru-RU" dirty="0" smtClean="0"/>
              <a:t>), озон (О3), оксид азота (</a:t>
            </a:r>
            <a:r>
              <a:rPr lang="en-US" dirty="0" smtClean="0"/>
              <a:t>N</a:t>
            </a:r>
            <a:r>
              <a:rPr lang="en-US" baseline="-25000" dirty="0" smtClean="0"/>
              <a:t>2</a:t>
            </a:r>
            <a:r>
              <a:rPr lang="en-US" dirty="0" smtClean="0"/>
              <a:t>O</a:t>
            </a:r>
            <a:r>
              <a:rPr lang="ru-RU" dirty="0" smtClean="0"/>
              <a:t>),</a:t>
            </a:r>
            <a:r>
              <a:rPr lang="ru-RU" dirty="0"/>
              <a:t> </a:t>
            </a:r>
            <a:r>
              <a:rPr lang="ru-RU" dirty="0" smtClean="0"/>
              <a:t>фреоны. </a:t>
            </a:r>
          </a:p>
          <a:p>
            <a:pPr marL="0" indent="0">
              <a:buNone/>
            </a:pPr>
            <a:r>
              <a:rPr lang="ru-RU" dirty="0" smtClean="0"/>
              <a:t>Многие из этих газов почти на всем протяжении истории Земли присутствовали в атмосфере в незначительном количестве (поступали в атмосферу в результате извержения вулканов, дыхания организмов). 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565574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>
                <a:solidFill>
                  <a:prstClr val="black"/>
                </a:solidFill>
              </a:rPr>
              <a:t>Глобальные проблемы экологии, связанные с загрязнением атмосферы. Парниковый эффект.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64475" y="2112064"/>
            <a:ext cx="5650735" cy="3848062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dirty="0" smtClean="0"/>
              <a:t>Механизм парникового эффекта:</a:t>
            </a:r>
          </a:p>
          <a:p>
            <a:pPr marL="0" indent="0">
              <a:buNone/>
            </a:pPr>
            <a:r>
              <a:rPr lang="ru-RU" dirty="0" smtClean="0"/>
              <a:t>1. Свет </a:t>
            </a:r>
            <a:r>
              <a:rPr lang="ru-RU" dirty="0"/>
              <a:t>(коротковолновое излучение) свободно проникает сквозь атмосферу.</a:t>
            </a:r>
          </a:p>
          <a:p>
            <a:pPr marL="0" indent="0">
              <a:buNone/>
            </a:pPr>
            <a:r>
              <a:rPr lang="ru-RU" dirty="0"/>
              <a:t>2. При взаимодействии света с поверхностью часть энергии переходит в тепло (длинноволновое излучение).</a:t>
            </a:r>
          </a:p>
          <a:p>
            <a:pPr marL="0" indent="0">
              <a:buNone/>
            </a:pPr>
            <a:r>
              <a:rPr lang="ru-RU" dirty="0"/>
              <a:t>3. Тепловая энергия отражается (поглощается) парниковыми газами в атмосфере, задерживаясь у (возвращаясь к) поверхности планеты и нагревая её.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89783" y="1988143"/>
            <a:ext cx="523875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4765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prstClr val="black"/>
                </a:solidFill>
              </a:rPr>
              <a:t>Глобальные проблемы экологии, связанные с загрязнением атмосферы. Парниковый эффект.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 smtClean="0"/>
              <a:t>Источники парниковых газов.</a:t>
            </a:r>
          </a:p>
          <a:p>
            <a:pPr marL="0" indent="0">
              <a:buNone/>
            </a:pPr>
            <a:r>
              <a:rPr lang="ru-RU" dirty="0" smtClean="0"/>
              <a:t>В последние годы концентрация парниковых газов увеличилась из-за развития </a:t>
            </a:r>
            <a:r>
              <a:rPr lang="ru-RU" dirty="0"/>
              <a:t>промышленности и </a:t>
            </a:r>
            <a:r>
              <a:rPr lang="ru-RU" dirty="0" smtClean="0"/>
              <a:t>сельского хозяйства.</a:t>
            </a:r>
            <a:r>
              <a:rPr lang="ru-RU" dirty="0"/>
              <a:t>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Парниковые газы поступают в атмосферу с выбросами предприятий.</a:t>
            </a:r>
          </a:p>
          <a:p>
            <a:pPr marL="0" indent="0">
              <a:buNone/>
            </a:pPr>
            <a:r>
              <a:rPr lang="ru-RU" dirty="0" smtClean="0"/>
              <a:t>Продукты </a:t>
            </a:r>
            <a:r>
              <a:rPr lang="ru-RU" dirty="0"/>
              <a:t>жизнедеятельности скота выделяют углекислоту.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С </a:t>
            </a:r>
            <a:r>
              <a:rPr lang="ru-RU" dirty="0"/>
              <a:t>возникновением химических удобрений в воздушном пространстве начала расти концентрация азотных соединений.  </a:t>
            </a:r>
          </a:p>
        </p:txBody>
      </p:sp>
    </p:spTree>
    <p:extLst>
      <p:ext uri="{BB962C8B-B14F-4D97-AF65-F5344CB8AC3E}">
        <p14:creationId xmlns:p14="http://schemas.microsoft.com/office/powerpoint/2010/main" val="20650385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Последствия усиления парникового эффекта: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209320" y="2765233"/>
            <a:ext cx="1994054" cy="1090670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Усиление парникового эффекта 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680311" y="2886417"/>
            <a:ext cx="2732184" cy="969485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Таяние ледников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096000" y="2886416"/>
            <a:ext cx="2732184" cy="969485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Повышение уровня Мирового океана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9305121" y="2765233"/>
            <a:ext cx="2732184" cy="1156777"/>
          </a:xfrm>
          <a:prstGeom prst="roundRect">
            <a:avLst/>
          </a:prstGeom>
          <a:solidFill>
            <a:schemeClr val="bg1">
              <a:lumMod val="8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Затопление плодородных земель, голод, миграции населения</a:t>
            </a:r>
            <a:endParaRPr lang="ru-RU" dirty="0">
              <a:solidFill>
                <a:schemeClr val="tx1"/>
              </a:solidFill>
            </a:endParaRPr>
          </a:p>
        </p:txBody>
      </p:sp>
      <p:cxnSp>
        <p:nvCxnSpPr>
          <p:cNvPr id="9" name="Прямая со стрелкой 8"/>
          <p:cNvCxnSpPr>
            <a:endCxn id="5" idx="1"/>
          </p:cNvCxnSpPr>
          <p:nvPr/>
        </p:nvCxnSpPr>
        <p:spPr>
          <a:xfrm flipV="1">
            <a:off x="2203374" y="3371160"/>
            <a:ext cx="476937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 flipV="1">
            <a:off x="5503383" y="3362874"/>
            <a:ext cx="476937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 стрелкой 13"/>
          <p:cNvCxnSpPr/>
          <p:nvPr/>
        </p:nvCxnSpPr>
        <p:spPr>
          <a:xfrm flipV="1">
            <a:off x="8800872" y="3371158"/>
            <a:ext cx="476937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667206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1126118" cy="1325563"/>
          </a:xfrm>
        </p:spPr>
        <p:txBody>
          <a:bodyPr>
            <a:noAutofit/>
          </a:bodyPr>
          <a:lstStyle/>
          <a:p>
            <a:r>
              <a:rPr lang="ru-RU" sz="3600" dirty="0">
                <a:solidFill>
                  <a:prstClr val="black"/>
                </a:solidFill>
              </a:rPr>
              <a:t>Глобальные проблемы экологии, связанные с загрязнением атмосферы</a:t>
            </a:r>
            <a:r>
              <a:rPr lang="ru-RU" sz="3600" dirty="0" smtClean="0">
                <a:solidFill>
                  <a:prstClr val="black"/>
                </a:solidFill>
              </a:rPr>
              <a:t>. Разрушение озонового слоя</a:t>
            </a:r>
            <a:endParaRPr lang="ru-RU" sz="36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dirty="0"/>
              <a:t>Формирование защитного слоя началось </a:t>
            </a:r>
            <a:r>
              <a:rPr lang="ru-RU" dirty="0" smtClean="0"/>
              <a:t>около 2 </a:t>
            </a:r>
            <a:r>
              <a:rPr lang="ru-RU" dirty="0"/>
              <a:t>млрд лет назад и медленно продолжается до сих пор</a:t>
            </a:r>
            <a:r>
              <a:rPr lang="ru-RU" dirty="0" smtClean="0"/>
              <a:t>.</a:t>
            </a:r>
            <a:r>
              <a:rPr lang="ru-RU" dirty="0"/>
              <a:t>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Озон </a:t>
            </a:r>
            <a:r>
              <a:rPr lang="ru-RU" dirty="0"/>
              <a:t>(O</a:t>
            </a:r>
            <a:r>
              <a:rPr lang="ru-RU" baseline="-25000" dirty="0"/>
              <a:t>3</a:t>
            </a:r>
            <a:r>
              <a:rPr lang="ru-RU" dirty="0"/>
              <a:t>) в нормальном состоянии представляет собой голубоватый </a:t>
            </a:r>
            <a:r>
              <a:rPr lang="ru-RU" dirty="0" smtClean="0"/>
              <a:t>газ, образуется из кислорода при воздействии грозовых разрядов или солнечных лучей.</a:t>
            </a:r>
          </a:p>
          <a:p>
            <a:pPr marL="0" indent="0">
              <a:buNone/>
            </a:pPr>
            <a:r>
              <a:rPr lang="ru-RU" dirty="0" smtClean="0"/>
              <a:t>Озоновый слой защищает живые организмы </a:t>
            </a:r>
            <a:r>
              <a:rPr lang="ru-RU" dirty="0"/>
              <a:t>от </a:t>
            </a:r>
            <a:r>
              <a:rPr lang="ru-RU" dirty="0" smtClean="0"/>
              <a:t>ультрафиолетового </a:t>
            </a:r>
            <a:r>
              <a:rPr lang="ru-RU" dirty="0"/>
              <a:t>излучения Солнца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/>
              <a:t> </a:t>
            </a:r>
            <a:r>
              <a:rPr lang="ru-RU" dirty="0" smtClean="0"/>
              <a:t>«Озоновые дыры»  - снижение </a:t>
            </a:r>
            <a:r>
              <a:rPr lang="ru-RU" dirty="0"/>
              <a:t>концентрации озона в стратосфере над тем или иным районом планеты. </a:t>
            </a:r>
            <a:r>
              <a:rPr lang="ru-RU" dirty="0" smtClean="0"/>
              <a:t>Одна из крупных находится </a:t>
            </a:r>
            <a:r>
              <a:rPr lang="ru-RU" dirty="0"/>
              <a:t>над Антарктидой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 smtClean="0"/>
              <a:t>Вещества, разрушающие озоновый слой: фреоны, бром, хлор, оксиды азота.</a:t>
            </a:r>
          </a:p>
          <a:p>
            <a:pPr marL="0" indent="0">
              <a:buNone/>
            </a:pPr>
            <a:r>
              <a:rPr lang="ru-RU" dirty="0" smtClean="0"/>
              <a:t>Последствия разрушения озонового слоя: усиление прохождения ультрафиолетовых лучей к поверхности Земли, увеличение риска заболевания раком кожи, риска мутаций у организмов.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6912715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prstClr val="black"/>
                </a:solidFill>
              </a:rPr>
              <a:t>Глобальные проблемы экологии, связанные с загрязнением атмосферы</a:t>
            </a:r>
            <a:r>
              <a:rPr lang="ru-RU" dirty="0" smtClean="0">
                <a:solidFill>
                  <a:prstClr val="black"/>
                </a:solidFill>
              </a:rPr>
              <a:t>. Кислотные дожди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/>
              <a:t>Для дождевой воды среднее значение рН равно 5,6. В случае, когда рН осадков меньше 5,6 –  говорят о кислотных дождях. Соединениями, приводящими к снижению уровня рН осадков, являются оксиды серы, азота, хлористый водород и летучие органические соединения (ЛОС). </a:t>
            </a:r>
            <a:endParaRPr lang="ru-RU" dirty="0" smtClean="0"/>
          </a:p>
          <a:p>
            <a:pPr marL="0" indent="0">
              <a:buNone/>
            </a:pPr>
            <a:r>
              <a:rPr lang="ru-RU" dirty="0"/>
              <a:t>Основной причиной </a:t>
            </a:r>
            <a:r>
              <a:rPr lang="ru-RU" dirty="0" smtClean="0"/>
              <a:t>образования кислотных </a:t>
            </a:r>
            <a:r>
              <a:rPr lang="ru-RU" dirty="0"/>
              <a:t>дождей является загрязнение </a:t>
            </a:r>
            <a:r>
              <a:rPr lang="ru-RU" dirty="0" smtClean="0"/>
              <a:t>атмосферы выбросами промышленных предприятий и транспорта.</a:t>
            </a:r>
            <a:r>
              <a:rPr lang="ru-RU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352428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>
                <a:solidFill>
                  <a:prstClr val="black"/>
                </a:solidFill>
              </a:rPr>
              <a:t>Глобальные проблемы экологии, связанные с загрязнением атмосферы</a:t>
            </a:r>
            <a:r>
              <a:rPr lang="ru-RU" dirty="0" smtClean="0">
                <a:solidFill>
                  <a:prstClr val="black"/>
                </a:solidFill>
              </a:rPr>
              <a:t>. Кислотные дожди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smtClean="0"/>
              <a:t>Последствия кислотных дождей: </a:t>
            </a:r>
          </a:p>
          <a:p>
            <a:pPr marL="0" indent="0">
              <a:buNone/>
            </a:pPr>
            <a:r>
              <a:rPr lang="ru-RU" dirty="0" smtClean="0"/>
              <a:t>1</a:t>
            </a:r>
            <a:r>
              <a:rPr lang="ru-RU" dirty="0"/>
              <a:t>. Вымывание из почвы кальция, натрия и других питательных веществ</a:t>
            </a:r>
            <a:r>
              <a:rPr lang="ru-RU" dirty="0" smtClean="0"/>
              <a:t>. 2. Происходит выщелачивание </a:t>
            </a:r>
            <a:r>
              <a:rPr lang="ru-RU" dirty="0" err="1" smtClean="0"/>
              <a:t>аллюминия</a:t>
            </a:r>
            <a:r>
              <a:rPr lang="ru-RU" dirty="0" smtClean="0"/>
              <a:t> и тяжёлых металлов, которые переходят в растворимое состояние и оказывают токсичное действие на организмы.</a:t>
            </a:r>
            <a:endParaRPr lang="ru-RU" dirty="0"/>
          </a:p>
          <a:p>
            <a:pPr marL="0" indent="0">
              <a:buNone/>
            </a:pPr>
            <a:r>
              <a:rPr lang="ru-RU" dirty="0" smtClean="0"/>
              <a:t>3. </a:t>
            </a:r>
            <a:r>
              <a:rPr lang="ru-RU" dirty="0"/>
              <a:t>Ослабление деревьев и усиление их подверженности болезням, насекомым, засухам, грибам и мхам, которые процветают в кислой среде.</a:t>
            </a:r>
          </a:p>
          <a:p>
            <a:pPr marL="0" indent="0">
              <a:buNone/>
            </a:pPr>
            <a:r>
              <a:rPr lang="ru-RU" dirty="0" smtClean="0"/>
              <a:t>4. </a:t>
            </a:r>
            <a:r>
              <a:rPr lang="ru-RU" dirty="0"/>
              <a:t>Замедление роста культурных растений, таких, как помидоры, соя, фасоль, табак, шпинат, морковь, капуста-брокколи и хлопок.</a:t>
            </a:r>
          </a:p>
          <a:p>
            <a:pPr marL="0" indent="0">
              <a:buNone/>
            </a:pPr>
            <a:r>
              <a:rPr lang="ru-RU" dirty="0" smtClean="0"/>
              <a:t>5. Кислотные дожди попадают в реки. Кислотный </a:t>
            </a:r>
            <a:r>
              <a:rPr lang="ru-RU" dirty="0"/>
              <a:t>речной сток может погубить многие формы жизни в озерах и реках.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57996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Охрана атмосферы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indent="-514350">
              <a:buAutoNum type="arabicPeriod"/>
            </a:pPr>
            <a:r>
              <a:rPr lang="ru-RU" dirty="0" smtClean="0"/>
              <a:t>Установка пылеулавливающего и газоочистного оборудования на промышленных предприятиях.</a:t>
            </a:r>
          </a:p>
          <a:p>
            <a:pPr marL="514350" indent="-514350">
              <a:buAutoNum type="arabicPeriod"/>
            </a:pPr>
            <a:r>
              <a:rPr lang="ru-RU" dirty="0" smtClean="0"/>
              <a:t>Замена фреонов на менее летучие химические вещества.</a:t>
            </a:r>
          </a:p>
          <a:p>
            <a:pPr marL="514350" indent="-514350">
              <a:buAutoNum type="arabicPeriod"/>
            </a:pPr>
            <a:r>
              <a:rPr lang="ru-RU" dirty="0" smtClean="0"/>
              <a:t>Внедрение замкнутых циклов.</a:t>
            </a:r>
          </a:p>
          <a:p>
            <a:pPr marL="514350" indent="-514350">
              <a:buAutoNum type="arabicPeriod"/>
            </a:pPr>
            <a:r>
              <a:rPr lang="ru-RU" dirty="0" smtClean="0"/>
              <a:t>Установка фильтров на двигатели автотранспорта.</a:t>
            </a:r>
          </a:p>
          <a:p>
            <a:pPr marL="514350" indent="-514350">
              <a:buAutoNum type="arabicPeriod"/>
            </a:pPr>
            <a:r>
              <a:rPr lang="ru-RU" dirty="0" smtClean="0"/>
              <a:t>Запрет тетраэтилсвинца в качестве добавки к топливу.</a:t>
            </a:r>
          </a:p>
          <a:p>
            <a:pPr marL="514350" indent="-514350">
              <a:buAutoNum type="arabicPeriod"/>
            </a:pPr>
            <a:r>
              <a:rPr lang="ru-RU" dirty="0" smtClean="0"/>
              <a:t>Переход на альтернативные источники энергии (солнечную энергию).</a:t>
            </a:r>
          </a:p>
          <a:p>
            <a:pPr marL="514350" indent="-514350">
              <a:buAutoNum type="arabicPeriod"/>
            </a:pPr>
            <a:r>
              <a:rPr lang="ru-RU" dirty="0" smtClean="0"/>
              <a:t>Замена автотранспорта электротранспортом.</a:t>
            </a:r>
          </a:p>
          <a:p>
            <a:pPr marL="514350" indent="-514350">
              <a:buAutoNum type="arabicPeriod"/>
            </a:pPr>
            <a:r>
              <a:rPr lang="ru-RU" dirty="0" smtClean="0"/>
              <a:t>Озеленение города. Растения обогащают воздух кислородом, задерживают пылевые частицы, поглощают углекислый газ и выделяют фитонциды.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8455089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</TotalTime>
  <Words>1133</Words>
  <Application>Microsoft Office PowerPoint</Application>
  <PresentationFormat>Широкоэкранный</PresentationFormat>
  <Paragraphs>119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Arial</vt:lpstr>
      <vt:lpstr>Calibri</vt:lpstr>
      <vt:lpstr>Calibri Light</vt:lpstr>
      <vt:lpstr>Roboto</vt:lpstr>
      <vt:lpstr>Times New Roman</vt:lpstr>
      <vt:lpstr>Тема Office</vt:lpstr>
      <vt:lpstr>Загрязнение атмосферы. Охрана атмосферы</vt:lpstr>
      <vt:lpstr>Источники загрязнения атмосферы:</vt:lpstr>
      <vt:lpstr>Вещества, загрязняющие атмосферу:</vt:lpstr>
      <vt:lpstr>Вещества, загрязняющие атмосферу:</vt:lpstr>
      <vt:lpstr>Глобальные проблемы экологии.</vt:lpstr>
      <vt:lpstr>Глобальные проблемы экологии.</vt:lpstr>
      <vt:lpstr>Глобальные проблемы экологии, связанные с загрязнением атмосферы. Смог.</vt:lpstr>
      <vt:lpstr>Глобальные проблемы экологии, связанные с загрязнением атмосферы. Смог.</vt:lpstr>
      <vt:lpstr>Глобальные проблемы экологии, связанные с загрязнением атмосферы. Парниковый эффект.</vt:lpstr>
      <vt:lpstr>Глобальные проблемы экологии, связанные с загрязнением атмосферы. Парниковый эффект.</vt:lpstr>
      <vt:lpstr>Глобальные проблемы экологии, связанные с загрязнением атмосферы. Парниковый эффект.</vt:lpstr>
      <vt:lpstr>Последствия усиления парникового эффекта:</vt:lpstr>
      <vt:lpstr>Глобальные проблемы экологии, связанные с загрязнением атмосферы. Разрушение озонового слоя</vt:lpstr>
      <vt:lpstr>Глобальные проблемы экологии, связанные с загрязнением атмосферы. Кислотные дожди</vt:lpstr>
      <vt:lpstr>Глобальные проблемы экологии, связанные с загрязнением атмосферы. Кислотные дожди</vt:lpstr>
      <vt:lpstr>Охрана атмосферы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Загрязнение атмосферы. Охрана атмосферы</dc:title>
  <dc:creator>RePack by Diakov</dc:creator>
  <cp:lastModifiedBy>RePack by Diakov</cp:lastModifiedBy>
  <cp:revision>24</cp:revision>
  <dcterms:created xsi:type="dcterms:W3CDTF">2020-04-30T07:01:17Z</dcterms:created>
  <dcterms:modified xsi:type="dcterms:W3CDTF">2020-04-30T11:44:58Z</dcterms:modified>
</cp:coreProperties>
</file>