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6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vini" initials="S" lastIdx="1" clrIdx="0">
    <p:extLst>
      <p:ext uri="{19B8F6BF-5375-455C-9EA6-DF929625EA0E}">
        <p15:presenceInfo xmlns:p15="http://schemas.microsoft.com/office/powerpoint/2012/main" xmlns="" userId="Savin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2" autoAdjust="0"/>
    <p:restoredTop sz="94660"/>
  </p:normalViewPr>
  <p:slideViewPr>
    <p:cSldViewPr snapToGrid="0">
      <p:cViewPr varScale="1">
        <p:scale>
          <a:sx n="57" d="100"/>
          <a:sy n="57" d="100"/>
        </p:scale>
        <p:origin x="-22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12-08T21:07:02.765" idx="1">
    <p:pos x="10" y="10"/>
    <p:text/>
    <p:extLst>
      <p:ext uri="{C676402C-5697-4E1C-873F-D02D1690AC5C}">
        <p15:threadingInfo xmlns:p15="http://schemas.microsoft.com/office/powerpoint/2012/main" xmlns="" timeZoneBias="-24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2050607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1641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25123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8998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14392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8559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1629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2007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27067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99013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15991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8999851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99697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866776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18204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312210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5840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C494CB9-8E2F-4709-81DF-2E0836868814}" type="datetimeFigureOut">
              <a:rPr lang="ru-RU" smtClean="0"/>
              <a:pPr/>
              <a:t>09.12.2020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9185876-186B-4F7D-A53F-F10CBE9368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64488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accent1">
                    <a:lumMod val="50000"/>
                  </a:schemeClr>
                </a:solidFill>
              </a:rPr>
              <a:t>Государства </a:t>
            </a:r>
            <a:r>
              <a:rPr lang="ru-RU" sz="5400" dirty="0" err="1" smtClean="0">
                <a:solidFill>
                  <a:schemeClr val="accent1">
                    <a:lumMod val="50000"/>
                  </a:schemeClr>
                </a:solidFill>
              </a:rPr>
              <a:t>поволжья</a:t>
            </a:r>
            <a:r>
              <a:rPr lang="ru-RU" sz="5400" dirty="0" smtClean="0">
                <a:solidFill>
                  <a:schemeClr val="accent1">
                    <a:lumMod val="50000"/>
                  </a:schemeClr>
                </a:solidFill>
              </a:rPr>
              <a:t>, северного </a:t>
            </a:r>
            <a:r>
              <a:rPr lang="ru-RU" sz="5400" dirty="0" err="1" smtClean="0">
                <a:solidFill>
                  <a:schemeClr val="accent1">
                    <a:lumMod val="50000"/>
                  </a:schemeClr>
                </a:solidFill>
              </a:rPr>
              <a:t>причерноморья</a:t>
            </a:r>
            <a:r>
              <a:rPr lang="ru-RU" sz="5400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5400" dirty="0" err="1" smtClean="0">
                <a:solidFill>
                  <a:schemeClr val="accent1">
                    <a:lumMod val="50000"/>
                  </a:schemeClr>
                </a:solidFill>
              </a:rPr>
              <a:t>сибири</a:t>
            </a:r>
            <a:r>
              <a:rPr lang="ru-RU" sz="5400" dirty="0" smtClean="0">
                <a:solidFill>
                  <a:schemeClr val="accent1">
                    <a:lumMod val="50000"/>
                  </a:schemeClr>
                </a:solidFill>
              </a:rPr>
              <a:t> в середине </a:t>
            </a:r>
            <a:r>
              <a:rPr lang="en-US" sz="5400" dirty="0" smtClean="0">
                <a:solidFill>
                  <a:schemeClr val="accent1">
                    <a:lumMod val="50000"/>
                  </a:schemeClr>
                </a:solidFill>
              </a:rPr>
              <a:t>xvi </a:t>
            </a:r>
            <a:r>
              <a:rPr lang="ru-RU" sz="5400" dirty="0" smtClean="0">
                <a:solidFill>
                  <a:schemeClr val="accent1">
                    <a:lumMod val="50000"/>
                  </a:schemeClr>
                </a:solidFill>
              </a:rPr>
              <a:t>в.</a:t>
            </a:r>
            <a:endParaRPr lang="ru-RU" sz="5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6264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625" y="0"/>
            <a:ext cx="10396882" cy="1151965"/>
          </a:xfrm>
        </p:spPr>
        <p:txBody>
          <a:bodyPr/>
          <a:lstStyle/>
          <a:p>
            <a:r>
              <a:rPr lang="ru-RU" dirty="0" smtClean="0"/>
              <a:t>1. Казанское ханство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74320" y="1672046"/>
            <a:ext cx="10806187" cy="3702539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800" dirty="0" smtClean="0"/>
              <a:t>Выделилось  из состава Золотой Орды в 1438 году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800" dirty="0" smtClean="0"/>
              <a:t>Располагалось в соединении двух крупнейших рек – Волги и </a:t>
            </a:r>
            <a:r>
              <a:rPr lang="ru-RU" sz="2800" dirty="0" err="1" smtClean="0"/>
              <a:t>камы</a:t>
            </a:r>
            <a:r>
              <a:rPr lang="ru-RU" sz="2800" dirty="0" smtClean="0"/>
              <a:t> (на территории бывшей волжской </a:t>
            </a:r>
            <a:r>
              <a:rPr lang="ru-RU" sz="2800" dirty="0" err="1" smtClean="0"/>
              <a:t>булгарии</a:t>
            </a:r>
            <a:r>
              <a:rPr lang="ru-RU" sz="2800" dirty="0" smtClean="0"/>
              <a:t>). На территории было много высокоурожайных полей, богатых дичью лесов. Столица- </a:t>
            </a:r>
            <a:r>
              <a:rPr lang="ru-RU" sz="2800" dirty="0" err="1" smtClean="0"/>
              <a:t>казань</a:t>
            </a:r>
            <a:endParaRPr lang="ru-RU" sz="2800" dirty="0" smtClean="0"/>
          </a:p>
          <a:p>
            <a:pPr marL="457200" indent="-457200">
              <a:buFont typeface="+mj-lt"/>
              <a:buAutoNum type="arabicPeriod"/>
            </a:pPr>
            <a:r>
              <a:rPr lang="ru-RU" sz="2800" dirty="0" smtClean="0"/>
              <a:t>Казанское ханство- многонациональное государство.  Его населяли </a:t>
            </a:r>
            <a:r>
              <a:rPr lang="ru-RU" sz="2800" dirty="0" err="1" smtClean="0"/>
              <a:t>тюркоязычные</a:t>
            </a:r>
            <a:r>
              <a:rPr lang="ru-RU" sz="2800" dirty="0" smtClean="0"/>
              <a:t> народы (татары, башкиры. Чуваши) и финно-</a:t>
            </a:r>
            <a:r>
              <a:rPr lang="ru-RU" sz="2800" dirty="0" err="1" smtClean="0"/>
              <a:t>угры</a:t>
            </a:r>
            <a:r>
              <a:rPr lang="ru-RU" sz="2800" dirty="0" smtClean="0"/>
              <a:t> (мордва, удмурты)</a:t>
            </a:r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68984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70080" cy="6374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24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26572"/>
            <a:ext cx="10394707" cy="504801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200" dirty="0" smtClean="0">
                <a:solidFill>
                  <a:srgbClr val="FF0000"/>
                </a:solidFill>
              </a:rPr>
              <a:t>4</a:t>
            </a:r>
            <a:r>
              <a:rPr lang="ru-RU" sz="2200" dirty="0" smtClean="0"/>
              <a:t>. Во главе ханства стоял потомок </a:t>
            </a:r>
            <a:r>
              <a:rPr lang="ru-RU" sz="2200" dirty="0" err="1" smtClean="0"/>
              <a:t>чингизидов</a:t>
            </a:r>
            <a:r>
              <a:rPr lang="ru-RU" sz="2200" dirty="0" smtClean="0"/>
              <a:t> . Ему принадлежала высшая государственная власть. Законосовещательный орган- диван. Советники хана-военачальники. Представительный орган власти- курултай. Высшее духовное лицо- сеид.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rgbClr val="FF0000"/>
                </a:solidFill>
              </a:rPr>
              <a:t>5. </a:t>
            </a:r>
            <a:r>
              <a:rPr lang="ru-RU" sz="2200" dirty="0" err="1" smtClean="0"/>
              <a:t>оСновная</a:t>
            </a:r>
            <a:r>
              <a:rPr lang="ru-RU" sz="2200" dirty="0" smtClean="0"/>
              <a:t>  масса населения состояла из свободных и зависимых крестьян, плативших ясак и другие подати: поземельный налог (ер-</a:t>
            </a:r>
            <a:r>
              <a:rPr lang="ru-RU" sz="2200" dirty="0" err="1" smtClean="0"/>
              <a:t>хаблясы</a:t>
            </a:r>
            <a:r>
              <a:rPr lang="ru-RU" sz="2200" dirty="0" smtClean="0"/>
              <a:t>), подымный или подворный (тютюн-саки), сельский (сала-хараджи) , таможенную пошлину (</a:t>
            </a:r>
            <a:r>
              <a:rPr lang="ru-RU" sz="2200" dirty="0" err="1" smtClean="0"/>
              <a:t>бадж</a:t>
            </a:r>
            <a:r>
              <a:rPr lang="ru-RU" sz="2200" dirty="0" smtClean="0"/>
              <a:t>), продовольствие для проезжающих чиновников (</a:t>
            </a:r>
            <a:r>
              <a:rPr lang="ru-RU" sz="2200" dirty="0" err="1" smtClean="0"/>
              <a:t>сусун</a:t>
            </a:r>
            <a:r>
              <a:rPr lang="ru-RU" sz="2200" dirty="0" smtClean="0"/>
              <a:t>) и фураж для лошадей ( </a:t>
            </a:r>
            <a:r>
              <a:rPr lang="ru-RU" sz="2200" dirty="0" err="1" smtClean="0"/>
              <a:t>гулюфе</a:t>
            </a:r>
            <a:r>
              <a:rPr lang="ru-RU" sz="2200" dirty="0" smtClean="0"/>
              <a:t>).</a:t>
            </a:r>
          </a:p>
          <a:p>
            <a:pPr marL="0" indent="0">
              <a:buNone/>
            </a:pPr>
            <a:r>
              <a:rPr lang="ru-RU" sz="2200" dirty="0" smtClean="0"/>
              <a:t>Основное занятие- земледелие, в землях башкир- скотоводство. В городах-ремесленничество. Значительную часть играла торговля с русским государством, </a:t>
            </a:r>
            <a:r>
              <a:rPr lang="ru-RU" sz="2200" dirty="0" err="1" smtClean="0"/>
              <a:t>сибирью</a:t>
            </a:r>
            <a:r>
              <a:rPr lang="ru-RU" sz="2200" dirty="0" smtClean="0"/>
              <a:t>, странами </a:t>
            </a:r>
            <a:r>
              <a:rPr lang="ru-RU" sz="2200" dirty="0" err="1" smtClean="0"/>
              <a:t>кавказа</a:t>
            </a:r>
            <a:r>
              <a:rPr lang="ru-RU" sz="2200" dirty="0" smtClean="0"/>
              <a:t> и востока.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171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13510"/>
            <a:ext cx="10394707" cy="50610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Ядро казанской  армии составляла конница. Борьба за власть привела в 1521 году к победе крымских ханов  </a:t>
            </a:r>
            <a:r>
              <a:rPr lang="ru-RU" sz="2400" dirty="0" err="1" smtClean="0"/>
              <a:t>гиреев</a:t>
            </a:r>
            <a:r>
              <a:rPr lang="ru-RU" sz="2400" dirty="0" smtClean="0"/>
              <a:t>. Усилились набеги на русские земли казанских войск. К середине </a:t>
            </a:r>
            <a:r>
              <a:rPr lang="en-US" sz="2400" dirty="0" smtClean="0"/>
              <a:t>XVI</a:t>
            </a:r>
            <a:r>
              <a:rPr lang="ru-RU" sz="2400" dirty="0" smtClean="0"/>
              <a:t> века в казанском ханстве находилось около 100 тысяч пленных.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6. </a:t>
            </a:r>
            <a:r>
              <a:rPr lang="ru-RU" sz="2400" dirty="0" smtClean="0"/>
              <a:t>Развито строительное дело и ремесла (резьба по камню, ювелирное дело), литература. Среди населения было много грамотных людей.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7. </a:t>
            </a:r>
            <a:r>
              <a:rPr lang="ru-RU" sz="2400" dirty="0" smtClean="0"/>
              <a:t>К середине </a:t>
            </a:r>
            <a:r>
              <a:rPr lang="en-US" sz="2400" dirty="0" smtClean="0"/>
              <a:t>XVI</a:t>
            </a:r>
            <a:r>
              <a:rPr lang="ru-RU" sz="2400" dirty="0" smtClean="0"/>
              <a:t> века казанское ханство, одно их самых развитых государств- «наследников» золотой орды, становится активным противником </a:t>
            </a:r>
            <a:r>
              <a:rPr lang="ru-RU" sz="2400" dirty="0" err="1" smtClean="0"/>
              <a:t>россии</a:t>
            </a:r>
            <a:r>
              <a:rPr lang="ru-RU" sz="2400" dirty="0" smtClean="0"/>
              <a:t>. 1520-е годы начинаются постоянные набеги на русские границы.</a:t>
            </a:r>
          </a:p>
        </p:txBody>
      </p:sp>
    </p:spTree>
    <p:extLst>
      <p:ext uri="{BB962C8B-B14F-4D97-AF65-F5344CB8AC3E}">
        <p14:creationId xmlns:p14="http://schemas.microsoft.com/office/powerpoint/2010/main" xmlns="" val="1819362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0304" y="176348"/>
            <a:ext cx="10396882" cy="933995"/>
          </a:xfrm>
        </p:spPr>
        <p:txBody>
          <a:bodyPr/>
          <a:lstStyle/>
          <a:p>
            <a:r>
              <a:rPr lang="ru-RU" dirty="0" smtClean="0"/>
              <a:t>Словарь терминов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98863" y="1632322"/>
            <a:ext cx="10394707" cy="3311189"/>
          </a:xfrm>
        </p:spPr>
        <p:txBody>
          <a:bodyPr>
            <a:noAutofit/>
          </a:bodyPr>
          <a:lstStyle/>
          <a:p>
            <a:r>
              <a:rPr lang="ru-RU" sz="1800" dirty="0" smtClean="0"/>
              <a:t>Диван- высший орган исполнительной, законодательной или законосовещательной власти в исламских государствах.</a:t>
            </a:r>
          </a:p>
          <a:p>
            <a:r>
              <a:rPr lang="ru-RU" sz="1800" dirty="0" smtClean="0"/>
              <a:t>Карачи- советники хана</a:t>
            </a:r>
          </a:p>
          <a:p>
            <a:r>
              <a:rPr lang="ru-RU" sz="1800" dirty="0" smtClean="0"/>
              <a:t>Курултай- представительный орган власти, состоящий из представителей главных сословий (духовенство, военные, земледельцы)</a:t>
            </a:r>
          </a:p>
          <a:p>
            <a:r>
              <a:rPr lang="ru-RU" sz="1800" dirty="0" smtClean="0"/>
              <a:t>Медресе- учебное заведение высшей ступени, готовившее мусульманское духовенство и учителей</a:t>
            </a:r>
          </a:p>
          <a:p>
            <a:r>
              <a:rPr lang="ru-RU" sz="1800" dirty="0" err="1" smtClean="0"/>
              <a:t>Мектебе</a:t>
            </a:r>
            <a:r>
              <a:rPr lang="ru-RU" sz="1800" dirty="0" smtClean="0"/>
              <a:t>- степень  начального образования</a:t>
            </a:r>
          </a:p>
          <a:p>
            <a:r>
              <a:rPr lang="ru-RU" sz="1800" dirty="0" smtClean="0"/>
              <a:t>Сеид- высшее духовное лицо в казанском ханстве</a:t>
            </a:r>
          </a:p>
          <a:p>
            <a:r>
              <a:rPr lang="ru-RU" sz="1800" dirty="0" err="1" smtClean="0"/>
              <a:t>Союргаль</a:t>
            </a:r>
            <a:r>
              <a:rPr lang="ru-RU" sz="1800" dirty="0" smtClean="0"/>
              <a:t>- земельное владение, жалованное ханом за службу</a:t>
            </a:r>
          </a:p>
          <a:p>
            <a:r>
              <a:rPr lang="ru-RU" sz="1800" dirty="0" smtClean="0"/>
              <a:t>Эмиры- военачальники, ближайшие советники хана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82703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570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710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КРЫМСКОЕ ХАНСТВО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ОБРАЗОВАЛОСЬ В 1443 ГОДУ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КРЫМСКИЙ ПОЛУОСТРОВ. СОЧЕТАНИЕ ПЛОДОРОДНЫХ ЗЕМЕЛЬ, СТЕПНЫХ И ЛЕСНЫХ МАССИВОВ. СТОЛИЦА- САЛАЧИК, ЗАТЕМ БАХЧИСАРАЙ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КРЫМСКОЕ ХАНСТВО- МНОГОНАЦИОНАЛЬНОЕ ГОСУДАРСТВО. ЕГО НАСЕЛЯЛИ ТЮРКОЯЗЫЧНЫЕ НАРОДЫ (ТАТАРЫ, ТУРКИ), ГРЕКИ, АРМЯНЕ, ЕВРЕИ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ВО ГЛАВЕ ХАНСТВА СТОЯЛА ПРАВЯЩАЯ ДИНАСТИЯ- ГИРЕЙ. С 1478 ГОДА СТАЛО ВАССАЛОМ ОСМАНСКОГО ГОСУДАРСТВА. ЗАКОНОСОВЕЩАТЕЛЬНЫЙ ОРГАН- БОЛЬШОЙ И МАЛЫЙ ДИВАНЫ.</a:t>
            </a:r>
          </a:p>
          <a:p>
            <a:pPr marL="457200" indent="-45720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0451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404950"/>
            <a:ext cx="10394707" cy="496963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ГЛАВА МУСУЛЬМАНСКОГО ДУХОВЕНСТВА- МУФТИЙ.</a:t>
            </a:r>
          </a:p>
          <a:p>
            <a:pPr marL="0" indent="0">
              <a:buNone/>
            </a:pPr>
            <a:r>
              <a:rPr lang="ru-RU" dirty="0" smtClean="0"/>
              <a:t>5. ОСНОВНЫМ РОДОМ ДЕЯТЕЛЬНОСТИ КРЫМСКИХ ФЕОДАЛОВ БЫЛО КОНЕВОДСТВО, СКОТОВОДСТВО И ТОРГОВЛЯ РАБАМИ. НАСЕЛЕНИЕ ПРИМОРСКИХ ГОРОДОВ ЗАНИМАЛОСЬ РЫБОЛОВСТВОМ. ЗЕМЛИ ОБРАБАТЫВАЛИСЬ ЗАВИСИМЫМИ КРЕСТЬЯНАМИ, ПЛАТИВШИМИ ДЕСЯТИНУ ХАНУ. ПЛЕННИКИ ПРОДАВАЛИСЬ В ТУРЦИЮ, НА СРЕДНИЙ ВОСТОК И В ЕВРОПУ. ХАН ПОЛУЧАЛ ПЯТУЮ ЧАСТЬ ВОЕННОЙ ДОБЫЧИ. ГЛАВНЫМ НЕВОЛЬНИЧЬИМ РЫНКОМ БЫЛ ГОРОД КАФА. ( ЗА 200 ЛЕТ БЫЛО ПРОДАНО БОЛЕЕ 3 МЛН. ЛЮДЕЙ)</a:t>
            </a:r>
          </a:p>
          <a:p>
            <a:pPr marL="0" indent="0">
              <a:buNone/>
            </a:pPr>
            <a:r>
              <a:rPr lang="ru-RU" dirty="0" smtClean="0"/>
              <a:t>АРМИЯ НЕРЕГУЛЯРНАЯ. В СЛУЧАЕ ВОЕННОЙ УГРОЗЫ ОБЪЯВЛЯЛАСЬ ВСЕОБЩАЯ  ВОИНСКАЯ ПОВИННОСТЬ.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7887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365760"/>
            <a:ext cx="10394707" cy="50088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6. РАЗВИТЫ РЕМЕСЛА (ЮВЕЛИРНОЕ ДЕЛО, ИЗГОТОВЛЕНИЕ ОДЕЖДЫ, МЕДНОЙ ПОСУДЫ, ХОЛОДНОГО ОРУЖИЯ, КОВРОВ). БОЛЬШОЕ МЕСТО В АРХИТЕКТУРЕ ЗАНИМАЛИ МЕЧЕТИ И ДЮРБЕ- УСЫПАЛЬНИЦЫ ПРАВИТЕЛЕЙ.</a:t>
            </a:r>
          </a:p>
          <a:p>
            <a:pPr marL="0" indent="0">
              <a:buNone/>
            </a:pPr>
            <a:r>
              <a:rPr lang="ru-RU" sz="2400" dirty="0" smtClean="0"/>
              <a:t>7.ЗАХВАТ ОСМАНСКОЙ ИМПЕРИЕЙ ЮЖНОГО ПОЕРЕЖЬЯ КРЫМА СОЗДАЛ СЕРЬЕЗНУЮ ОПАСНОСТЬ ДЛЯ РОССИИ СО СТОРОНЫ КРЫМСКИХ ТАТАРСКИХ ХАНОВ, СОВЕРШАЛИ ГРАБИТЕЛЬСКИЕ НАБЕГИ, ЗАХВАТЫВАЯ РАБОВ ДЛЯ ОГРОМНОГО ТУРЕЦКОГО НЕВОЛЬНИЧЬЕГО РЫНКА. В 1521 ГОДУ КРЫМЧАНЕ ОСАДИЛИ ИОСКВУ, А В 1552 ГОДУ- ТУЛУ.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40948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625" y="241662"/>
            <a:ext cx="10396882" cy="1151965"/>
          </a:xfrm>
        </p:spPr>
        <p:txBody>
          <a:bodyPr/>
          <a:lstStyle/>
          <a:p>
            <a:r>
              <a:rPr lang="ru-RU" dirty="0" smtClean="0"/>
              <a:t>СЛОВАРЬ ТЕРМИНОВ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393627"/>
            <a:ext cx="10394707" cy="398095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/>
              <a:t>БЕШ-БАШ- МАЛЫЕ ВОЕННЫЕ ОТРЯДЫ, СОВЕРШАШИЕ НАБЕГИ РАДИ ПЛЕННЫХ И ДОБЫЧИ</a:t>
            </a:r>
          </a:p>
          <a:p>
            <a:pPr marL="0" indent="0">
              <a:buNone/>
            </a:pPr>
            <a:r>
              <a:rPr lang="ru-RU" sz="2400" dirty="0" smtClean="0"/>
              <a:t>КАДИЙ- МУСУЛЬМАНСКИЙ СУДЬЯ- ЧИНОВНИК,  НАЗНАЧАЕМЫЙ ПРАВИТЕЛЕМ И ВЕРШАЩИЙ ПРАВОСУДИЕ НА ОСНОВЕ ШАРИАТА</a:t>
            </a:r>
          </a:p>
          <a:p>
            <a:pPr marL="0" indent="0">
              <a:buNone/>
            </a:pPr>
            <a:r>
              <a:rPr lang="ru-RU" sz="2400" dirty="0" smtClean="0"/>
              <a:t>МУФТИЙ- ВЫСШЕЕ ДУХОВНОЕ ЛИЦО, ГЛАВА МУСУЛЬМАНСКОГО ДУХОВЕНСТВА</a:t>
            </a:r>
          </a:p>
          <a:p>
            <a:pPr marL="0" indent="0">
              <a:buNone/>
            </a:pPr>
            <a:r>
              <a:rPr lang="ru-RU" sz="2400" dirty="0" smtClean="0"/>
              <a:t>САУГА- ПЯТАЯ ЧАСТЬ ВОЕННОЙ ДОБЫЧИ, ПЕРЕДАВАЕМАЯ ХАНУ</a:t>
            </a:r>
          </a:p>
          <a:p>
            <a:pPr marL="0" indent="0">
              <a:buNone/>
            </a:pPr>
            <a:r>
              <a:rPr lang="ru-RU" sz="2400" dirty="0" smtClean="0"/>
              <a:t>ПИЧАКИ-НОЖИ РУЧНОЙ РАБОТЫ, БОГАТО ИНКРУСТИРОВАННЫЕ И ГРАВИРОВАННЫЕ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88130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28316" y="-1"/>
            <a:ext cx="12041642" cy="6505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6536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Астраханское ханство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Было основано в 1459 году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Располагалось в южном </a:t>
            </a:r>
            <a:r>
              <a:rPr lang="ru-RU" dirty="0" err="1" smtClean="0"/>
              <a:t>поволжье</a:t>
            </a:r>
            <a:r>
              <a:rPr lang="ru-RU" dirty="0" smtClean="0"/>
              <a:t>. Самое маленькое из государств- осколков золотой орды. На территории было много бесплодных солончаковых степей. Столица- город хаджи-тархан (</a:t>
            </a:r>
            <a:r>
              <a:rPr lang="ru-RU" dirty="0" err="1" smtClean="0"/>
              <a:t>астрахань</a:t>
            </a:r>
            <a:r>
              <a:rPr lang="ru-RU" dirty="0" smtClean="0"/>
              <a:t>), располагался на правом берегу волги.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Население- тюркские племена и народы ( кочевые большие </a:t>
            </a:r>
            <a:r>
              <a:rPr lang="ru-RU" dirty="0" err="1" smtClean="0"/>
              <a:t>ногаи</a:t>
            </a:r>
            <a:r>
              <a:rPr lang="ru-RU" dirty="0" smtClean="0"/>
              <a:t> и астраханские татары)</a:t>
            </a:r>
          </a:p>
        </p:txBody>
      </p:sp>
    </p:spTree>
    <p:extLst>
      <p:ext uri="{BB962C8B-B14F-4D97-AF65-F5344CB8AC3E}">
        <p14:creationId xmlns:p14="http://schemas.microsoft.com/office/powerpoint/2010/main" xmlns="" val="390012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30630"/>
            <a:ext cx="10394707" cy="52439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4. Во главе ханства стояли потомки </a:t>
            </a:r>
            <a:r>
              <a:rPr lang="ru-RU" sz="2400" dirty="0" err="1" smtClean="0"/>
              <a:t>тукаи-тимура</a:t>
            </a:r>
            <a:r>
              <a:rPr lang="ru-RU" sz="2400" dirty="0" smtClean="0"/>
              <a:t>. Ханская власть была слабее, чем в соседних государствах. Большие права были у мурз и мулл, особое место занимал начальник крепости и </a:t>
            </a:r>
            <a:r>
              <a:rPr lang="ru-RU" sz="2400" dirty="0" err="1" smtClean="0"/>
              <a:t>восйка</a:t>
            </a:r>
            <a:r>
              <a:rPr lang="ru-RU" sz="2400" dirty="0" smtClean="0"/>
              <a:t>. Население платило ими ясак, часть которого уходила в соседние государства. </a:t>
            </a:r>
          </a:p>
          <a:p>
            <a:pPr marL="0" indent="0">
              <a:buNone/>
            </a:pPr>
            <a:r>
              <a:rPr lang="ru-RU" sz="2400" dirty="0" smtClean="0"/>
              <a:t>Ханство находилось  в зависимости от ногайской орды и крымского ханства.</a:t>
            </a:r>
          </a:p>
          <a:p>
            <a:pPr marL="0" indent="0">
              <a:buNone/>
            </a:pPr>
            <a:r>
              <a:rPr lang="ru-RU" sz="2400" dirty="0" smtClean="0"/>
              <a:t>5. Основное занятие-кочевое скотоводство и торговля, сочетавшиеся с рыболовством, слаборазвитым земледелием и добычей соли</a:t>
            </a:r>
          </a:p>
          <a:p>
            <a:pPr marL="0" indent="0">
              <a:buNone/>
            </a:pPr>
            <a:r>
              <a:rPr lang="ru-RU" sz="2400" dirty="0" smtClean="0"/>
              <a:t>6. Строительное дело и ремесло были развиты слабо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72028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Словарь терминов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/>
              <a:t>Калга- начальник крепости и войска</a:t>
            </a:r>
          </a:p>
          <a:p>
            <a:pPr marL="0" indent="0">
              <a:buNone/>
            </a:pPr>
            <a:r>
              <a:rPr lang="ru-RU" sz="3200" dirty="0" smtClean="0"/>
              <a:t>Мурза- мелкий татарский дворянин</a:t>
            </a:r>
          </a:p>
          <a:p>
            <a:pPr marL="0" indent="0">
              <a:buNone/>
            </a:pPr>
            <a:r>
              <a:rPr lang="ru-RU" sz="3200" dirty="0" smtClean="0"/>
              <a:t>Мулла- мусульманское духовное лицо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117070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1743509" cy="6605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803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Ногайская орда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Сформировалось как государство к 1440 –м гг.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Государство занимало степную и лесостепную равнины в чередовании с плоскогорьем. Столица- сарайчик.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Ногайскую орду населяли </a:t>
            </a:r>
            <a:r>
              <a:rPr lang="ru-RU" dirty="0" err="1" smtClean="0"/>
              <a:t>тюркоязычные</a:t>
            </a:r>
            <a:r>
              <a:rPr lang="ru-RU" dirty="0" smtClean="0"/>
              <a:t>  племена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Родоначальником правящей династии в ногайской орде считается выдающийся деятель </a:t>
            </a:r>
            <a:r>
              <a:rPr lang="ru-RU" dirty="0" err="1" smtClean="0"/>
              <a:t>едигей</a:t>
            </a:r>
            <a:r>
              <a:rPr lang="ru-RU" dirty="0" smtClean="0"/>
              <a:t>. Главой орды признавался бей (хан). Ему принадлежала высшая государственная власть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3284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522514"/>
            <a:ext cx="10394707" cy="485207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/>
              <a:t>Государство делилось  на улусы , управляемые наместниками хана- мурзами.</a:t>
            </a:r>
          </a:p>
          <a:p>
            <a:pPr marL="0" indent="0">
              <a:buNone/>
            </a:pPr>
            <a:r>
              <a:rPr lang="ru-RU" sz="2400" dirty="0" smtClean="0"/>
              <a:t>5. Основным занятием населения было кочевое скотоводство. Разводили лошадей, овец, крупный рогатый скот и верблюдов. </a:t>
            </a:r>
            <a:r>
              <a:rPr lang="ru-RU" sz="2400" dirty="0" err="1" smtClean="0"/>
              <a:t>Занималисб</a:t>
            </a:r>
            <a:r>
              <a:rPr lang="ru-RU" sz="2400" dirty="0" smtClean="0"/>
              <a:t> транзитной торговлей.</a:t>
            </a:r>
          </a:p>
          <a:p>
            <a:pPr marL="0" indent="0">
              <a:buNone/>
            </a:pPr>
            <a:r>
              <a:rPr lang="ru-RU" sz="2400" dirty="0" smtClean="0"/>
              <a:t>6. Ремесло и строительное дело не развиты, так как ногайцы вели кочевой образ жизни. Амуниция и утварь приобретались в соседних государствах. Основным материалом </a:t>
            </a:r>
            <a:r>
              <a:rPr lang="ru-RU" sz="2400" dirty="0" err="1" smtClean="0"/>
              <a:t>дл</a:t>
            </a:r>
            <a:r>
              <a:rPr lang="ru-RU" sz="2400" dirty="0" smtClean="0"/>
              <a:t> изготовления женской обуви служили шерсть и кожа. Из войлока делали узорные чулки (</a:t>
            </a:r>
            <a:r>
              <a:rPr lang="ru-RU" sz="2400" dirty="0" err="1" smtClean="0"/>
              <a:t>уюкъ</a:t>
            </a:r>
            <a:r>
              <a:rPr lang="ru-RU" sz="2400" dirty="0" smtClean="0"/>
              <a:t>). Из сафьяна шили сапоги. Говорили в ногайской орде на татарском языке, при переписке использовали арабскую графику.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06340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470264"/>
            <a:ext cx="10394707" cy="49043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 smtClean="0"/>
              <a:t>7. К середине </a:t>
            </a:r>
            <a:r>
              <a:rPr lang="en-US" sz="3600" dirty="0" smtClean="0"/>
              <a:t>XVI</a:t>
            </a:r>
            <a:r>
              <a:rPr lang="ru-RU" sz="3600" dirty="0" smtClean="0"/>
              <a:t> века ногайская орда оставалось последним из «наследников» золотой орды государством, население которого вело кочевой образ жизни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213682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Словарь терминов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err="1" smtClean="0"/>
              <a:t>Нурадин</a:t>
            </a:r>
            <a:r>
              <a:rPr lang="ru-RU" sz="3200" dirty="0" smtClean="0"/>
              <a:t>- </a:t>
            </a:r>
            <a:r>
              <a:rPr lang="ru-RU" sz="3200" dirty="0" err="1" smtClean="0"/>
              <a:t>начальк</a:t>
            </a:r>
            <a:r>
              <a:rPr lang="ru-RU" sz="3200" dirty="0" smtClean="0"/>
              <a:t> войска, младший соправитель хана</a:t>
            </a:r>
          </a:p>
          <a:p>
            <a:pPr marL="0" indent="0">
              <a:buNone/>
            </a:pPr>
            <a:r>
              <a:rPr lang="ru-RU" sz="3200" dirty="0" smtClean="0"/>
              <a:t>Улус- административная единица, форма родового союза кочевников</a:t>
            </a:r>
          </a:p>
          <a:p>
            <a:pPr marL="0" indent="0">
              <a:buNone/>
            </a:pPr>
            <a:r>
              <a:rPr lang="ru-RU" sz="3200" dirty="0" smtClean="0"/>
              <a:t>Мурза- наместник хана в ногайской орде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283707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30629" y="0"/>
            <a:ext cx="12161520" cy="641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703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Сибирское ханство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ru-RU" dirty="0" smtClean="0"/>
              <a:t>Основано в 1420 году </a:t>
            </a:r>
            <a:r>
              <a:rPr lang="ru-RU" dirty="0" err="1" smtClean="0"/>
              <a:t>году</a:t>
            </a:r>
            <a:endParaRPr lang="ru-RU" dirty="0" smtClean="0"/>
          </a:p>
          <a:p>
            <a:pPr marL="457200" indent="-457200">
              <a:buAutoNum type="arabicPeriod"/>
            </a:pPr>
            <a:r>
              <a:rPr lang="ru-RU" dirty="0" smtClean="0"/>
              <a:t>Столица- </a:t>
            </a:r>
            <a:r>
              <a:rPr lang="ru-RU" dirty="0" err="1" smtClean="0"/>
              <a:t>сибирь</a:t>
            </a:r>
            <a:r>
              <a:rPr lang="ru-RU" dirty="0" smtClean="0"/>
              <a:t> ( </a:t>
            </a:r>
            <a:r>
              <a:rPr lang="ru-RU" dirty="0" err="1" smtClean="0"/>
              <a:t>кашлык</a:t>
            </a:r>
            <a:r>
              <a:rPr lang="ru-RU" dirty="0" smtClean="0"/>
              <a:t>)</a:t>
            </a:r>
          </a:p>
          <a:p>
            <a:pPr marL="457200" indent="-457200">
              <a:buAutoNum type="arabicPeriod"/>
            </a:pPr>
            <a:r>
              <a:rPr lang="ru-RU" dirty="0" smtClean="0"/>
              <a:t>Многонациональное государство ( башкиры, </a:t>
            </a:r>
            <a:r>
              <a:rPr lang="ru-RU" dirty="0" err="1" smtClean="0"/>
              <a:t>найманы</a:t>
            </a:r>
            <a:r>
              <a:rPr lang="ru-RU" dirty="0" smtClean="0"/>
              <a:t> </a:t>
            </a:r>
            <a:r>
              <a:rPr lang="ru-RU" dirty="0" err="1" smtClean="0"/>
              <a:t>итд</a:t>
            </a:r>
            <a:r>
              <a:rPr lang="ru-RU" dirty="0" smtClean="0"/>
              <a:t>.)</a:t>
            </a:r>
          </a:p>
          <a:p>
            <a:pPr marL="457200" indent="-457200">
              <a:buAutoNum type="arabicPeriod"/>
            </a:pPr>
            <a:r>
              <a:rPr lang="ru-RU" dirty="0" smtClean="0"/>
              <a:t>Хану принадлежала высшая государственная власть . К середине </a:t>
            </a:r>
            <a:r>
              <a:rPr lang="en-US" dirty="0" smtClean="0"/>
              <a:t>XVI</a:t>
            </a:r>
            <a:r>
              <a:rPr lang="ru-RU" dirty="0" smtClean="0"/>
              <a:t> века к власти пришел хан </a:t>
            </a:r>
            <a:r>
              <a:rPr lang="ru-RU" dirty="0" err="1" smtClean="0"/>
              <a:t>кучум</a:t>
            </a:r>
            <a:endParaRPr lang="ru-RU" dirty="0" smtClean="0"/>
          </a:p>
          <a:p>
            <a:pPr marL="457200" indent="-457200">
              <a:buAutoNum type="arabicPeriod"/>
            </a:pPr>
            <a:r>
              <a:rPr lang="ru-RU" dirty="0" smtClean="0"/>
              <a:t>Основное занятие- скотоводство, охота и рыбная ловля. Ханство было мало заселено.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0331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85800" y="182880"/>
            <a:ext cx="10394707" cy="51917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Армия профессиональная.</a:t>
            </a:r>
          </a:p>
          <a:p>
            <a:pPr marL="0" indent="0">
              <a:buNone/>
            </a:pPr>
            <a:r>
              <a:rPr lang="ru-RU" sz="2800" dirty="0" smtClean="0"/>
              <a:t>6. Сведений о развитии строительного дела и ремесла крайне мало. Известно, что в </a:t>
            </a:r>
            <a:r>
              <a:rPr lang="ru-RU" sz="2800" dirty="0" err="1" smtClean="0"/>
              <a:t>сибирсоккм</a:t>
            </a:r>
            <a:r>
              <a:rPr lang="ru-RU" sz="2800" dirty="0" smtClean="0"/>
              <a:t> ханстве строились небольшие деревянные крепости</a:t>
            </a:r>
          </a:p>
          <a:p>
            <a:pPr marL="0" indent="0">
              <a:buNone/>
            </a:pPr>
            <a:r>
              <a:rPr lang="ru-RU" sz="2800" dirty="0" smtClean="0"/>
              <a:t>7.  К середине </a:t>
            </a:r>
            <a:r>
              <a:rPr lang="en-US" sz="2800" dirty="0" smtClean="0"/>
              <a:t>XVI</a:t>
            </a:r>
            <a:r>
              <a:rPr lang="ru-RU" sz="2800" dirty="0" smtClean="0"/>
              <a:t> века сибирское ханство вступило в непосредственные отношения с </a:t>
            </a:r>
            <a:r>
              <a:rPr lang="ru-RU" sz="2800" dirty="0" err="1" smtClean="0"/>
              <a:t>россией</a:t>
            </a:r>
            <a:r>
              <a:rPr lang="ru-RU" sz="2800" dirty="0" smtClean="0"/>
              <a:t>. Несметные пушные богатства </a:t>
            </a:r>
            <a:r>
              <a:rPr lang="ru-RU" sz="2800" dirty="0" err="1" smtClean="0"/>
              <a:t>сибири</a:t>
            </a:r>
            <a:r>
              <a:rPr lang="ru-RU" sz="2800" dirty="0" smtClean="0"/>
              <a:t> могли компенсировать молодому российскому государство </a:t>
            </a:r>
            <a:r>
              <a:rPr lang="ru-RU" sz="2800" dirty="0" err="1" smtClean="0"/>
              <a:t>отстутствие</a:t>
            </a:r>
            <a:r>
              <a:rPr lang="ru-RU" sz="2800" dirty="0" smtClean="0"/>
              <a:t> морских портов и </a:t>
            </a:r>
            <a:r>
              <a:rPr lang="ru-RU" sz="2800" dirty="0" err="1" smtClean="0"/>
              <a:t>разведынных</a:t>
            </a:r>
            <a:r>
              <a:rPr lang="ru-RU" sz="2800" dirty="0" smtClean="0"/>
              <a:t> запасов драгоценных металлов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403501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Словарь терминов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/>
              <a:t>Визирь- титул министра или высшего сановника во многих странах востока</a:t>
            </a:r>
          </a:p>
          <a:p>
            <a:pPr marL="0" indent="0">
              <a:buNone/>
            </a:pPr>
            <a:r>
              <a:rPr lang="ru-RU" sz="3200" dirty="0" err="1" smtClean="0"/>
              <a:t>Жасак</a:t>
            </a:r>
            <a:r>
              <a:rPr lang="ru-RU" sz="3200" dirty="0" smtClean="0"/>
              <a:t>- подать пушниной</a:t>
            </a:r>
          </a:p>
          <a:p>
            <a:pPr marL="0" indent="0">
              <a:buNone/>
            </a:pPr>
            <a:r>
              <a:rPr lang="ru-RU" sz="3200" dirty="0" smtClean="0"/>
              <a:t>Тархан- привилегированное сословие тюркской знати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180343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38504665"/>
              </p:ext>
            </p:extLst>
          </p:nvPr>
        </p:nvGraphicFramePr>
        <p:xfrm>
          <a:off x="979715" y="719665"/>
          <a:ext cx="9180285" cy="28334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6057">
                  <a:extLst>
                    <a:ext uri="{9D8B030D-6E8A-4147-A177-3AD203B41FA5}">
                      <a16:colId xmlns:a16="http://schemas.microsoft.com/office/drawing/2014/main" xmlns="" val="2533610444"/>
                    </a:ext>
                  </a:extLst>
                </a:gridCol>
                <a:gridCol w="1836057">
                  <a:extLst>
                    <a:ext uri="{9D8B030D-6E8A-4147-A177-3AD203B41FA5}">
                      <a16:colId xmlns:a16="http://schemas.microsoft.com/office/drawing/2014/main" xmlns="" val="3681796054"/>
                    </a:ext>
                  </a:extLst>
                </a:gridCol>
                <a:gridCol w="1836057">
                  <a:extLst>
                    <a:ext uri="{9D8B030D-6E8A-4147-A177-3AD203B41FA5}">
                      <a16:colId xmlns:a16="http://schemas.microsoft.com/office/drawing/2014/main" xmlns="" val="3865095630"/>
                    </a:ext>
                  </a:extLst>
                </a:gridCol>
                <a:gridCol w="1836057">
                  <a:extLst>
                    <a:ext uri="{9D8B030D-6E8A-4147-A177-3AD203B41FA5}">
                      <a16:colId xmlns:a16="http://schemas.microsoft.com/office/drawing/2014/main" xmlns="" val="3982013718"/>
                    </a:ext>
                  </a:extLst>
                </a:gridCol>
                <a:gridCol w="1836057">
                  <a:extLst>
                    <a:ext uri="{9D8B030D-6E8A-4147-A177-3AD203B41FA5}">
                      <a16:colId xmlns:a16="http://schemas.microsoft.com/office/drawing/2014/main" xmlns="" val="2269952929"/>
                    </a:ext>
                  </a:extLst>
                </a:gridCol>
              </a:tblGrid>
              <a:tr h="1794032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государство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Дата образования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Форма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 правления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экономика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культура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4702429"/>
                  </a:ext>
                </a:extLst>
              </a:tr>
              <a:tr h="103939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693477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9798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Главное мероприятие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Главное мероприятие">
      <a:majorFont>
        <a:latin typeface="Impac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TM04033927[[fn=Главное мероприятие]]</Template>
  <TotalTime>166</TotalTime>
  <Words>1112</Words>
  <Application>Microsoft Office PowerPoint</Application>
  <PresentationFormat>Произвольный</PresentationFormat>
  <Paragraphs>79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Главное мероприятие</vt:lpstr>
      <vt:lpstr>Государства поволжья, северного причерноморья, сибири в середине xvi в.</vt:lpstr>
      <vt:lpstr>1. Казанское ханство</vt:lpstr>
      <vt:lpstr>Слайд 3</vt:lpstr>
      <vt:lpstr>Слайд 4</vt:lpstr>
      <vt:lpstr>Слайд 5</vt:lpstr>
      <vt:lpstr>Словарь терминов</vt:lpstr>
      <vt:lpstr>Слайд 7</vt:lpstr>
      <vt:lpstr>КРЫМСКОЕ ХАНСТВО</vt:lpstr>
      <vt:lpstr>Слайд 9</vt:lpstr>
      <vt:lpstr>Слайд 10</vt:lpstr>
      <vt:lpstr>СЛОВАРЬ ТЕРМИНОВ</vt:lpstr>
      <vt:lpstr>Слайд 12</vt:lpstr>
      <vt:lpstr>Астраханское ханство</vt:lpstr>
      <vt:lpstr>Слайд 14</vt:lpstr>
      <vt:lpstr>Словарь терминов</vt:lpstr>
      <vt:lpstr>Слайд 16</vt:lpstr>
      <vt:lpstr>Ногайская орда</vt:lpstr>
      <vt:lpstr>Слайд 18</vt:lpstr>
      <vt:lpstr>Слайд 19</vt:lpstr>
      <vt:lpstr>Словарь терминов</vt:lpstr>
      <vt:lpstr>Слайд 21</vt:lpstr>
      <vt:lpstr>Сибирское ханство</vt:lpstr>
      <vt:lpstr>Слайд 23</vt:lpstr>
      <vt:lpstr>Словарь терминов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Государства поволжья, северного причерноморья, сибири в середине xvi в.</dc:title>
  <dc:creator>Savini</dc:creator>
  <cp:lastModifiedBy>Общий доступ</cp:lastModifiedBy>
  <cp:revision>12</cp:revision>
  <dcterms:created xsi:type="dcterms:W3CDTF">2020-12-08T15:25:35Z</dcterms:created>
  <dcterms:modified xsi:type="dcterms:W3CDTF">2020-12-09T07:11:37Z</dcterms:modified>
</cp:coreProperties>
</file>