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4" r:id="rId3"/>
    <p:sldId id="256" r:id="rId4"/>
    <p:sldId id="257" r:id="rId5"/>
    <p:sldId id="258" r:id="rId6"/>
    <p:sldId id="259" r:id="rId7"/>
    <p:sldId id="260" r:id="rId8"/>
    <p:sldId id="262" r:id="rId9"/>
    <p:sldId id="26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18" d="100"/>
          <a:sy n="118" d="100"/>
        </p:scale>
        <p:origin x="-276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10F82-980B-4461-A288-E744F8389261}" type="datetimeFigureOut">
              <a:rPr lang="ru-RU" smtClean="0"/>
              <a:t>03.03.2018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8342A-123B-4AAD-8A1B-2E848D6384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5269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10F82-980B-4461-A288-E744F8389261}" type="datetimeFigureOut">
              <a:rPr lang="ru-RU" smtClean="0"/>
              <a:t>03.03.2018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8342A-123B-4AAD-8A1B-2E848D6384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7338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10F82-980B-4461-A288-E744F8389261}" type="datetimeFigureOut">
              <a:rPr lang="ru-RU" smtClean="0"/>
              <a:t>03.03.2018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8342A-123B-4AAD-8A1B-2E848D6384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2938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10F82-980B-4461-A288-E744F8389261}" type="datetimeFigureOut">
              <a:rPr lang="ru-RU" smtClean="0"/>
              <a:t>03.03.2018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8342A-123B-4AAD-8A1B-2E848D6384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67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10F82-980B-4461-A288-E744F8389261}" type="datetimeFigureOut">
              <a:rPr lang="ru-RU" smtClean="0"/>
              <a:t>03.03.2018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8342A-123B-4AAD-8A1B-2E848D6384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910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10F82-980B-4461-A288-E744F8389261}" type="datetimeFigureOut">
              <a:rPr lang="ru-RU" smtClean="0"/>
              <a:t>03.03.2018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8342A-123B-4AAD-8A1B-2E848D6384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8609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10F82-980B-4461-A288-E744F8389261}" type="datetimeFigureOut">
              <a:rPr lang="ru-RU" smtClean="0"/>
              <a:t>03.03.2018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8342A-123B-4AAD-8A1B-2E848D6384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5288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10F82-980B-4461-A288-E744F8389261}" type="datetimeFigureOut">
              <a:rPr lang="ru-RU" smtClean="0"/>
              <a:t>03.03.2018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8342A-123B-4AAD-8A1B-2E848D6384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17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10F82-980B-4461-A288-E744F8389261}" type="datetimeFigureOut">
              <a:rPr lang="ru-RU" smtClean="0"/>
              <a:t>03.03.2018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8342A-123B-4AAD-8A1B-2E848D6384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027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10F82-980B-4461-A288-E744F8389261}" type="datetimeFigureOut">
              <a:rPr lang="ru-RU" smtClean="0"/>
              <a:t>03.03.2018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8342A-123B-4AAD-8A1B-2E848D6384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9227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10F82-980B-4461-A288-E744F8389261}" type="datetimeFigureOut">
              <a:rPr lang="ru-RU" smtClean="0"/>
              <a:t>03.03.2018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8342A-123B-4AAD-8A1B-2E848D6384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979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410F82-980B-4461-A288-E744F8389261}" type="datetimeFigureOut">
              <a:rPr lang="ru-RU" smtClean="0"/>
              <a:t>03.03.2018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8342A-123B-4AAD-8A1B-2E848D6384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878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206" y="-586854"/>
            <a:ext cx="11354937" cy="7444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582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2137" y="381842"/>
            <a:ext cx="11423176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u="sng" smtClean="0">
                <a:solidFill>
                  <a:srgbClr val="C00000"/>
                </a:solidFill>
              </a:rPr>
              <a:t>Инфинитив</a:t>
            </a:r>
            <a:r>
              <a:rPr lang="en-US" sz="4400" b="1" i="1" u="sng" smtClean="0">
                <a:solidFill>
                  <a:srgbClr val="C00000"/>
                </a:solidFill>
              </a:rPr>
              <a:t> - </a:t>
            </a:r>
            <a:endParaRPr lang="ru-RU" sz="4400" b="1" i="1" u="sng">
              <a:solidFill>
                <a:srgbClr val="C00000"/>
              </a:solidFill>
            </a:endParaRPr>
          </a:p>
          <a:p>
            <a:r>
              <a:rPr lang="ru-RU" sz="3200"/>
              <a:t> </a:t>
            </a:r>
            <a:r>
              <a:rPr lang="ru-RU" sz="4000" i="1"/>
              <a:t>неличная форма глагола, которая называет действие, но не указывает ни лица ни числа.</a:t>
            </a:r>
          </a:p>
          <a:p>
            <a:r>
              <a:rPr lang="ru-RU" sz="4000" i="1"/>
              <a:t> В русском языке отвечает на вопрос что делать? </a:t>
            </a:r>
          </a:p>
          <a:p>
            <a:r>
              <a:rPr lang="ru-RU" sz="4000" i="1"/>
              <a:t>В английском языке </a:t>
            </a:r>
            <a:r>
              <a:rPr lang="ru-RU" sz="4000" i="1">
                <a:solidFill>
                  <a:srgbClr val="FF0000"/>
                </a:solidFill>
              </a:rPr>
              <a:t>частица to</a:t>
            </a:r>
            <a:r>
              <a:rPr lang="ru-RU" sz="4000" i="1"/>
              <a:t>, стоящая перед глаголом, является признаком инфинитива.</a:t>
            </a:r>
          </a:p>
        </p:txBody>
      </p:sp>
    </p:spTree>
    <p:extLst>
      <p:ext uri="{BB962C8B-B14F-4D97-AF65-F5344CB8AC3E}">
        <p14:creationId xmlns:p14="http://schemas.microsoft.com/office/powerpoint/2010/main" val="129454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81287"/>
          </a:xfrm>
        </p:spPr>
        <p:txBody>
          <a:bodyPr/>
          <a:lstStyle/>
          <a:p>
            <a:r>
              <a:rPr lang="en-US" smtClean="0"/>
              <a:t>                             </a:t>
            </a:r>
            <a:r>
              <a:rPr lang="en-US" sz="4800" b="1" i="1" smtClean="0">
                <a:solidFill>
                  <a:srgbClr val="C00000"/>
                </a:solidFill>
              </a:rPr>
              <a:t>Infinitive</a:t>
            </a:r>
            <a:endParaRPr lang="ru-RU" sz="4800" b="1" i="1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146413"/>
            <a:ext cx="5181600" cy="5540990"/>
          </a:xfrm>
        </p:spPr>
        <p:txBody>
          <a:bodyPr/>
          <a:lstStyle/>
          <a:p>
            <a:r>
              <a:rPr lang="ru-RU" b="1" i="1" smtClean="0">
                <a:solidFill>
                  <a:srgbClr val="C00000"/>
                </a:solidFill>
              </a:rPr>
              <a:t>Инфинитив с частицей</a:t>
            </a:r>
            <a:r>
              <a:rPr lang="ru-RU" b="1" i="1" u="sng" smtClean="0">
                <a:solidFill>
                  <a:srgbClr val="C00000"/>
                </a:solidFill>
              </a:rPr>
              <a:t> </a:t>
            </a:r>
            <a:r>
              <a:rPr lang="en-US" b="1" i="1" u="sng" smtClean="0">
                <a:solidFill>
                  <a:srgbClr val="C00000"/>
                </a:solidFill>
              </a:rPr>
              <a:t>to  </a:t>
            </a:r>
            <a:r>
              <a:rPr lang="ru-RU" b="1" i="1" smtClean="0">
                <a:solidFill>
                  <a:srgbClr val="C00000"/>
                </a:solidFill>
              </a:rPr>
              <a:t>употребляется:</a:t>
            </a:r>
          </a:p>
          <a:p>
            <a:pPr marL="514350" indent="-514350">
              <a:buAutoNum type="arabicPeriod"/>
            </a:pPr>
            <a:r>
              <a:rPr lang="ru-RU" b="1" u="sng" smtClean="0"/>
              <a:t>Для выражения цели:</a:t>
            </a:r>
          </a:p>
          <a:p>
            <a:pPr marL="0" indent="0">
              <a:buNone/>
            </a:pPr>
            <a:r>
              <a:rPr lang="en-US" smtClean="0">
                <a:solidFill>
                  <a:srgbClr val="FF0000"/>
                </a:solidFill>
              </a:rPr>
              <a:t>He uses his car </a:t>
            </a:r>
            <a:r>
              <a:rPr lang="en-US" b="1" u="sng" smtClean="0">
                <a:solidFill>
                  <a:srgbClr val="FF0000"/>
                </a:solidFill>
              </a:rPr>
              <a:t>to go </a:t>
            </a:r>
            <a:r>
              <a:rPr lang="en-US" smtClean="0">
                <a:solidFill>
                  <a:srgbClr val="FF0000"/>
                </a:solidFill>
              </a:rPr>
              <a:t>to work.</a:t>
            </a:r>
            <a:endParaRPr lang="ru-RU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mtClean="0"/>
              <a:t>если два инфинитива с частицей </a:t>
            </a:r>
            <a:r>
              <a:rPr lang="en-US" smtClean="0"/>
              <a:t>to </a:t>
            </a:r>
            <a:r>
              <a:rPr lang="ru-RU" smtClean="0"/>
              <a:t>соеденяютс с союзами </a:t>
            </a:r>
            <a:r>
              <a:rPr lang="en-US" b="1" i="1" smtClean="0"/>
              <a:t>and/or</a:t>
            </a:r>
            <a:r>
              <a:rPr lang="ru-RU" b="1" i="1" smtClean="0"/>
              <a:t>, </a:t>
            </a:r>
            <a:r>
              <a:rPr lang="ru-RU" smtClean="0"/>
              <a:t>частица </a:t>
            </a:r>
            <a:r>
              <a:rPr lang="en-US" smtClean="0">
                <a:solidFill>
                  <a:srgbClr val="C00000"/>
                </a:solidFill>
              </a:rPr>
              <a:t>to</a:t>
            </a:r>
            <a:r>
              <a:rPr lang="en-US" smtClean="0"/>
              <a:t> </a:t>
            </a:r>
            <a:r>
              <a:rPr lang="ru-RU" smtClean="0"/>
              <a:t>второго инфинитива опускается</a:t>
            </a:r>
            <a:endParaRPr lang="ru-RU"/>
          </a:p>
          <a:p>
            <a:pPr marL="0" indent="0">
              <a:buNone/>
            </a:pPr>
            <a:r>
              <a:rPr lang="en-US" smtClean="0">
                <a:solidFill>
                  <a:srgbClr val="FF0000"/>
                </a:solidFill>
              </a:rPr>
              <a:t>She went to the haildresser’s </a:t>
            </a:r>
            <a:r>
              <a:rPr lang="en-US" b="1" u="sng" smtClean="0">
                <a:solidFill>
                  <a:srgbClr val="FF0000"/>
                </a:solidFill>
              </a:rPr>
              <a:t>to get </a:t>
            </a:r>
            <a:r>
              <a:rPr lang="en-US" smtClean="0">
                <a:solidFill>
                  <a:srgbClr val="FF0000"/>
                </a:solidFill>
              </a:rPr>
              <a:t>a haircut and</a:t>
            </a:r>
            <a:r>
              <a:rPr lang="en-US" b="1" u="sng" smtClean="0">
                <a:solidFill>
                  <a:srgbClr val="FF0000"/>
                </a:solidFill>
              </a:rPr>
              <a:t> dye </a:t>
            </a:r>
            <a:r>
              <a:rPr lang="en-US" smtClean="0">
                <a:solidFill>
                  <a:srgbClr val="FF0000"/>
                </a:solidFill>
              </a:rPr>
              <a:t>her hair</a:t>
            </a:r>
            <a:endParaRPr lang="ru-RU" smtClean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mtClean="0"/>
              <a:t>2. </a:t>
            </a:r>
            <a:r>
              <a:rPr lang="ru-RU" b="1" u="sng" smtClean="0"/>
              <a:t>После глаголов обозначающих действия относящиеся к будущему:</a:t>
            </a:r>
          </a:p>
          <a:p>
            <a:pPr marL="0" indent="0">
              <a:buNone/>
            </a:pPr>
            <a:r>
              <a:rPr lang="en-US" i="1" smtClean="0">
                <a:solidFill>
                  <a:srgbClr val="FF0000"/>
                </a:solidFill>
              </a:rPr>
              <a:t>Agree, appear, decide, expect, hope, plan, promise, refuse, want</a:t>
            </a:r>
          </a:p>
          <a:p>
            <a:pPr marL="0" indent="0">
              <a:buNone/>
            </a:pPr>
            <a:r>
              <a:rPr lang="en-US" i="1" smtClean="0">
                <a:solidFill>
                  <a:srgbClr val="FF0000"/>
                </a:solidFill>
              </a:rPr>
              <a:t>They are planning </a:t>
            </a:r>
            <a:r>
              <a:rPr lang="en-US" b="1" i="1" u="sng" smtClean="0">
                <a:solidFill>
                  <a:srgbClr val="FF0000"/>
                </a:solidFill>
              </a:rPr>
              <a:t>to move </a:t>
            </a:r>
            <a:r>
              <a:rPr lang="en-US" i="1" smtClean="0">
                <a:solidFill>
                  <a:srgbClr val="FF0000"/>
                </a:solidFill>
              </a:rPr>
              <a:t>to a bigger house.</a:t>
            </a:r>
          </a:p>
          <a:p>
            <a:pPr marL="0" indent="0">
              <a:buNone/>
            </a:pPr>
            <a:r>
              <a:rPr lang="en-US" i="1" smtClean="0">
                <a:solidFill>
                  <a:srgbClr val="FF0000"/>
                </a:solidFill>
              </a:rPr>
              <a:t>He has decided </a:t>
            </a:r>
            <a:r>
              <a:rPr lang="en-US" b="1" i="1" u="sng" smtClean="0">
                <a:solidFill>
                  <a:srgbClr val="FF0000"/>
                </a:solidFill>
              </a:rPr>
              <a:t>to quit </a:t>
            </a:r>
            <a:r>
              <a:rPr lang="en-US" i="1" smtClean="0">
                <a:solidFill>
                  <a:srgbClr val="FF0000"/>
                </a:solidFill>
              </a:rPr>
              <a:t>hid job.</a:t>
            </a:r>
          </a:p>
        </p:txBody>
      </p:sp>
    </p:spTree>
    <p:extLst>
      <p:ext uri="{BB962C8B-B14F-4D97-AF65-F5344CB8AC3E}">
        <p14:creationId xmlns:p14="http://schemas.microsoft.com/office/powerpoint/2010/main" val="205226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90218"/>
          </a:xfrm>
        </p:spPr>
        <p:txBody>
          <a:bodyPr>
            <a:normAutofit fontScale="90000"/>
          </a:bodyPr>
          <a:lstStyle/>
          <a:p>
            <a:r>
              <a:rPr lang="en-US" smtClean="0"/>
              <a:t>                                 </a:t>
            </a:r>
            <a:r>
              <a:rPr lang="en-US" b="1" smtClean="0">
                <a:solidFill>
                  <a:srgbClr val="C00000"/>
                </a:solidFill>
              </a:rPr>
              <a:t>Infinitive</a:t>
            </a:r>
            <a:endParaRPr lang="ru-RU" b="1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310185"/>
            <a:ext cx="5181600" cy="5268036"/>
          </a:xfrm>
        </p:spPr>
        <p:txBody>
          <a:bodyPr>
            <a:normAutofit fontScale="77500" lnSpcReduction="20000"/>
          </a:bodyPr>
          <a:lstStyle/>
          <a:p>
            <a:r>
              <a:rPr lang="en-US" sz="3600" smtClean="0"/>
              <a:t>3.</a:t>
            </a:r>
            <a:r>
              <a:rPr lang="en-US" sz="3600" u="sng" smtClean="0"/>
              <a:t> </a:t>
            </a:r>
            <a:r>
              <a:rPr lang="ru-RU" sz="3600" b="1" i="1" u="sng"/>
              <a:t>П</a:t>
            </a:r>
            <a:r>
              <a:rPr lang="ru-RU" sz="3600" b="1" i="1" u="sng" smtClean="0"/>
              <a:t>осле выражения особого предпочтения</a:t>
            </a:r>
          </a:p>
          <a:p>
            <a:r>
              <a:rPr lang="en-US" sz="3600" smtClean="0">
                <a:solidFill>
                  <a:srgbClr val="FF0000"/>
                </a:solidFill>
              </a:rPr>
              <a:t>Would like</a:t>
            </a:r>
          </a:p>
          <a:p>
            <a:r>
              <a:rPr lang="en-US" sz="3600" smtClean="0">
                <a:solidFill>
                  <a:srgbClr val="FF0000"/>
                </a:solidFill>
              </a:rPr>
              <a:t>Would prefer</a:t>
            </a:r>
          </a:p>
          <a:p>
            <a:r>
              <a:rPr lang="en-US" sz="3600" smtClean="0">
                <a:solidFill>
                  <a:srgbClr val="FF0000"/>
                </a:solidFill>
              </a:rPr>
              <a:t>Would love</a:t>
            </a:r>
          </a:p>
          <a:p>
            <a:pPr marL="0" indent="0">
              <a:buNone/>
            </a:pPr>
            <a:r>
              <a:rPr lang="en-US" sz="3600" smtClean="0">
                <a:solidFill>
                  <a:srgbClr val="FF0000"/>
                </a:solidFill>
              </a:rPr>
              <a:t>I would like </a:t>
            </a:r>
            <a:r>
              <a:rPr lang="en-US" sz="3600" b="1" i="1" u="sng" smtClean="0">
                <a:solidFill>
                  <a:srgbClr val="FF0000"/>
                </a:solidFill>
              </a:rPr>
              <a:t>to do </a:t>
            </a:r>
            <a:r>
              <a:rPr lang="en-US" sz="3600" smtClean="0">
                <a:solidFill>
                  <a:srgbClr val="FF0000"/>
                </a:solidFill>
              </a:rPr>
              <a:t>something different for my birthday this year.</a:t>
            </a:r>
            <a:endParaRPr lang="ru-RU" sz="360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173707"/>
            <a:ext cx="5181600" cy="5500048"/>
          </a:xfrm>
        </p:spPr>
        <p:txBody>
          <a:bodyPr>
            <a:normAutofit fontScale="77500" lnSpcReduction="20000"/>
          </a:bodyPr>
          <a:lstStyle/>
          <a:p>
            <a:r>
              <a:rPr lang="en-US" smtClean="0"/>
              <a:t>4.</a:t>
            </a:r>
            <a:r>
              <a:rPr lang="ru-RU" b="1" i="1" u="sng" smtClean="0"/>
              <a:t>После прилагательных обозначающих чувства и эмоции</a:t>
            </a:r>
          </a:p>
          <a:p>
            <a:pPr marL="0" indent="0">
              <a:buNone/>
            </a:pPr>
            <a:r>
              <a:rPr lang="en-US" smtClean="0">
                <a:solidFill>
                  <a:srgbClr val="FF0000"/>
                </a:solidFill>
              </a:rPr>
              <a:t>Happy, glad, sad</a:t>
            </a:r>
          </a:p>
          <a:p>
            <a:r>
              <a:rPr lang="ru-RU" b="1" i="1" u="sng" smtClean="0"/>
              <a:t>Выражающие желание, нежелание</a:t>
            </a:r>
          </a:p>
          <a:p>
            <a:pPr marL="0" indent="0">
              <a:buNone/>
            </a:pPr>
            <a:r>
              <a:rPr lang="en-US" smtClean="0">
                <a:solidFill>
                  <a:srgbClr val="FF0000"/>
                </a:solidFill>
              </a:rPr>
              <a:t>Eager, reluctant, willing</a:t>
            </a:r>
            <a:endParaRPr lang="ru-RU" smtClean="0">
              <a:solidFill>
                <a:srgbClr val="FF0000"/>
              </a:solidFill>
            </a:endParaRPr>
          </a:p>
          <a:p>
            <a:r>
              <a:rPr lang="ru-RU" b="1" i="1" u="sng" smtClean="0"/>
              <a:t>Описывающих характер человека</a:t>
            </a:r>
            <a:endParaRPr lang="en-US" b="1" i="1" u="sng" smtClean="0"/>
          </a:p>
          <a:p>
            <a:pPr marL="0" indent="0">
              <a:buNone/>
            </a:pPr>
            <a:r>
              <a:rPr lang="en-US" smtClean="0">
                <a:solidFill>
                  <a:srgbClr val="FF0000"/>
                </a:solidFill>
              </a:rPr>
              <a:t>Clever, polite</a:t>
            </a:r>
          </a:p>
          <a:p>
            <a:r>
              <a:rPr lang="ru-RU" b="1" i="1" u="sng" smtClean="0"/>
              <a:t>Прилагательные</a:t>
            </a:r>
          </a:p>
          <a:p>
            <a:pPr marL="0" indent="0">
              <a:buNone/>
            </a:pPr>
            <a:r>
              <a:rPr lang="en-US" smtClean="0">
                <a:solidFill>
                  <a:srgbClr val="FF0000"/>
                </a:solidFill>
              </a:rPr>
              <a:t>Lucky</a:t>
            </a:r>
            <a:r>
              <a:rPr lang="ru-RU" smtClean="0">
                <a:solidFill>
                  <a:srgbClr val="FF0000"/>
                </a:solidFill>
              </a:rPr>
              <a:t>,</a:t>
            </a:r>
            <a:r>
              <a:rPr lang="en-US" smtClean="0">
                <a:solidFill>
                  <a:srgbClr val="FF0000"/>
                </a:solidFill>
              </a:rPr>
              <a:t> fortunate</a:t>
            </a:r>
            <a:endParaRPr lang="ru-RU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i="1" smtClean="0">
                <a:solidFill>
                  <a:srgbClr val="FF0000"/>
                </a:solidFill>
              </a:rPr>
              <a:t>Jane is always willing</a:t>
            </a:r>
            <a:r>
              <a:rPr lang="en-US" b="1" i="1" u="sng" smtClean="0">
                <a:solidFill>
                  <a:srgbClr val="FF0000"/>
                </a:solidFill>
              </a:rPr>
              <a:t> to offer </a:t>
            </a:r>
            <a:r>
              <a:rPr lang="en-US" i="1" smtClean="0">
                <a:solidFill>
                  <a:srgbClr val="FF0000"/>
                </a:solidFill>
              </a:rPr>
              <a:t>her help to those who need it.</a:t>
            </a:r>
          </a:p>
          <a:p>
            <a:pPr marL="0" indent="0">
              <a:buNone/>
            </a:pPr>
            <a:r>
              <a:rPr lang="ru-RU" b="1" i="1" u="sng" smtClean="0"/>
              <a:t>С прилагательными, описывающими характер поступка, также используется безличные конструкции </a:t>
            </a:r>
          </a:p>
          <a:p>
            <a:pPr marL="0" indent="0">
              <a:buNone/>
            </a:pPr>
            <a:r>
              <a:rPr lang="en-US" smtClean="0">
                <a:solidFill>
                  <a:srgbClr val="FF0000"/>
                </a:solidFill>
              </a:rPr>
              <a:t>It was kind of them </a:t>
            </a:r>
            <a:r>
              <a:rPr lang="en-US" b="1" i="1" u="sng" smtClean="0">
                <a:solidFill>
                  <a:srgbClr val="FF0000"/>
                </a:solidFill>
              </a:rPr>
              <a:t>to let </a:t>
            </a:r>
            <a:r>
              <a:rPr lang="en-US" smtClean="0">
                <a:solidFill>
                  <a:srgbClr val="FF0000"/>
                </a:solidFill>
              </a:rPr>
              <a:t>us stay in their house</a:t>
            </a:r>
          </a:p>
          <a:p>
            <a:pPr marL="0" indent="0">
              <a:buNone/>
            </a:pPr>
            <a:r>
              <a:rPr lang="en-US"/>
              <a:t> 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677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                                 </a:t>
            </a:r>
            <a:r>
              <a:rPr lang="en-US" b="1" smtClean="0">
                <a:solidFill>
                  <a:srgbClr val="C00000"/>
                </a:solidFill>
              </a:rPr>
              <a:t>Infinitive</a:t>
            </a:r>
            <a:endParaRPr lang="ru-RU" b="1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241946"/>
            <a:ext cx="5181600" cy="4935017"/>
          </a:xfrm>
        </p:spPr>
        <p:txBody>
          <a:bodyPr>
            <a:normAutofit lnSpcReduction="10000"/>
          </a:bodyPr>
          <a:lstStyle/>
          <a:p>
            <a:r>
              <a:rPr lang="ru-RU" sz="3600" b="1" i="1" u="sng" smtClean="0"/>
              <a:t>5. После </a:t>
            </a:r>
            <a:r>
              <a:rPr lang="en-US" sz="3600" b="1" i="1" u="sng" smtClean="0"/>
              <a:t>too, enough</a:t>
            </a:r>
          </a:p>
          <a:p>
            <a:pPr marL="0" indent="0">
              <a:buNone/>
            </a:pPr>
            <a:r>
              <a:rPr lang="en-US" sz="3600" smtClean="0">
                <a:solidFill>
                  <a:srgbClr val="FF0000"/>
                </a:solidFill>
              </a:rPr>
              <a:t>Sean didn’t study enough </a:t>
            </a:r>
            <a:r>
              <a:rPr lang="en-US" sz="3600" b="1" i="1" u="sng" smtClean="0">
                <a:solidFill>
                  <a:srgbClr val="FF0000"/>
                </a:solidFill>
              </a:rPr>
              <a:t>to pass </a:t>
            </a:r>
            <a:r>
              <a:rPr lang="en-US" sz="3600" smtClean="0">
                <a:solidFill>
                  <a:srgbClr val="FF0000"/>
                </a:solidFill>
              </a:rPr>
              <a:t>his history test.</a:t>
            </a:r>
          </a:p>
          <a:p>
            <a:r>
              <a:rPr lang="ru-RU" sz="3600" b="1" i="1" u="sng" smtClean="0"/>
              <a:t>Псле словосочетания </a:t>
            </a:r>
            <a:r>
              <a:rPr lang="en-US" sz="3600" b="1" i="1" u="sng" smtClean="0"/>
              <a:t>be+first/second/next/</a:t>
            </a:r>
            <a:endParaRPr lang="ru-RU" sz="3600" b="1" i="1" u="sng" smtClean="0"/>
          </a:p>
          <a:p>
            <a:pPr marL="0" indent="0">
              <a:buNone/>
            </a:pPr>
            <a:r>
              <a:rPr lang="en-US" sz="3600" b="1" i="1" u="sng" smtClean="0"/>
              <a:t>last</a:t>
            </a:r>
          </a:p>
          <a:p>
            <a:pPr marL="0" indent="0">
              <a:buNone/>
            </a:pPr>
            <a:r>
              <a:rPr lang="en-US" sz="3600" smtClean="0">
                <a:solidFill>
                  <a:srgbClr val="FF0000"/>
                </a:solidFill>
              </a:rPr>
              <a:t>Neil Armstrong was the first man</a:t>
            </a:r>
            <a:r>
              <a:rPr lang="en-US" sz="3600" b="1" i="1" u="sng" smtClean="0">
                <a:solidFill>
                  <a:srgbClr val="FF0000"/>
                </a:solidFill>
              </a:rPr>
              <a:t> to step </a:t>
            </a:r>
            <a:r>
              <a:rPr lang="en-US" sz="3600" smtClean="0">
                <a:solidFill>
                  <a:srgbClr val="FF0000"/>
                </a:solidFill>
              </a:rPr>
              <a:t>on the moon.</a:t>
            </a:r>
          </a:p>
          <a:p>
            <a:pPr marL="0" indent="0">
              <a:buNone/>
            </a:pP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364776"/>
            <a:ext cx="5181600" cy="5322627"/>
          </a:xfrm>
        </p:spPr>
        <p:txBody>
          <a:bodyPr>
            <a:normAutofit lnSpcReduction="10000"/>
          </a:bodyPr>
          <a:lstStyle/>
          <a:p>
            <a:r>
              <a:rPr lang="ru-RU" sz="3600" smtClean="0"/>
              <a:t>6. </a:t>
            </a:r>
            <a:r>
              <a:rPr lang="ru-RU" sz="3600" b="1" i="1" u="sng" smtClean="0"/>
              <a:t>В устойчивых выражениях</a:t>
            </a:r>
          </a:p>
          <a:p>
            <a:pPr marL="0" indent="0">
              <a:buNone/>
            </a:pPr>
            <a:r>
              <a:rPr lang="en-US" sz="3600" smtClean="0">
                <a:solidFill>
                  <a:srgbClr val="FF0000"/>
                </a:solidFill>
              </a:rPr>
              <a:t>To tell you the truth, to be honest, to sum up, to begin with</a:t>
            </a:r>
          </a:p>
          <a:p>
            <a:pPr marL="0" indent="0">
              <a:buNone/>
            </a:pPr>
            <a:r>
              <a:rPr lang="en-US" sz="3600" smtClean="0">
                <a:solidFill>
                  <a:srgbClr val="FF0000"/>
                </a:solidFill>
              </a:rPr>
              <a:t>I don’t really like her cooking, </a:t>
            </a:r>
            <a:r>
              <a:rPr lang="en-US" sz="3600" b="1" i="1" u="sng" smtClean="0">
                <a:solidFill>
                  <a:srgbClr val="FF0000"/>
                </a:solidFill>
              </a:rPr>
              <a:t>to tell you the truth</a:t>
            </a:r>
            <a:endParaRPr lang="ru-RU" sz="3600" b="1" i="1" u="sng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76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49526"/>
          </a:xfrm>
        </p:spPr>
        <p:txBody>
          <a:bodyPr/>
          <a:lstStyle/>
          <a:p>
            <a:r>
              <a:rPr lang="ru-RU" b="1" smtClean="0">
                <a:solidFill>
                  <a:srgbClr val="C00000"/>
                </a:solidFill>
              </a:rPr>
              <a:t>Инфинитив без частицы </a:t>
            </a:r>
            <a:r>
              <a:rPr lang="en-US" b="1" smtClean="0">
                <a:solidFill>
                  <a:srgbClr val="C00000"/>
                </a:solidFill>
              </a:rPr>
              <a:t>to</a:t>
            </a:r>
            <a:endParaRPr lang="ru-RU" b="1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214652"/>
            <a:ext cx="5181600" cy="5540989"/>
          </a:xfrm>
        </p:spPr>
        <p:txBody>
          <a:bodyPr>
            <a:normAutofit/>
          </a:bodyPr>
          <a:lstStyle/>
          <a:p>
            <a:r>
              <a:rPr lang="ru-RU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После модальных глаголов</a:t>
            </a:r>
          </a:p>
          <a:p>
            <a:pPr marL="0" indent="0">
              <a:buNone/>
            </a:pPr>
            <a:r>
              <a:rPr lang="en-US" smtClean="0"/>
              <a:t>Angela can</a:t>
            </a:r>
            <a:r>
              <a:rPr lang="en-US" b="1" u="sng" smtClean="0">
                <a:solidFill>
                  <a:srgbClr val="FF0000"/>
                </a:solidFill>
              </a:rPr>
              <a:t> type </a:t>
            </a:r>
            <a:r>
              <a:rPr lang="en-US" smtClean="0"/>
              <a:t>very fast</a:t>
            </a:r>
          </a:p>
          <a:p>
            <a:r>
              <a:rPr lang="ru-RU" b="1" i="1" u="sng" smtClean="0"/>
              <a:t>После глаголов</a:t>
            </a:r>
          </a:p>
          <a:p>
            <a:pPr marL="0" indent="0">
              <a:buNone/>
            </a:pPr>
            <a:r>
              <a:rPr lang="en-US" smtClean="0">
                <a:solidFill>
                  <a:srgbClr val="FF0000"/>
                </a:solidFill>
              </a:rPr>
              <a:t>Let, make, see, hear, feel</a:t>
            </a:r>
          </a:p>
          <a:p>
            <a:pPr marL="0" indent="0">
              <a:buNone/>
            </a:pPr>
            <a:r>
              <a:rPr lang="en-US" smtClean="0">
                <a:solidFill>
                  <a:srgbClr val="FF0000"/>
                </a:solidFill>
              </a:rPr>
              <a:t>They wan’t let Gergia </a:t>
            </a:r>
            <a:r>
              <a:rPr lang="en-US" b="1" i="1" u="sng" smtClean="0">
                <a:solidFill>
                  <a:srgbClr val="FF0000"/>
                </a:solidFill>
              </a:rPr>
              <a:t>go</a:t>
            </a:r>
            <a:r>
              <a:rPr lang="en-US" smtClean="0">
                <a:solidFill>
                  <a:srgbClr val="FF0000"/>
                </a:solidFill>
              </a:rPr>
              <a:t> to the party</a:t>
            </a:r>
          </a:p>
          <a:p>
            <a:r>
              <a:rPr lang="ru-RU" b="1" smtClean="0">
                <a:solidFill>
                  <a:srgbClr val="0070C0"/>
                </a:solidFill>
              </a:rPr>
              <a:t>НО! </a:t>
            </a:r>
            <a:r>
              <a:rPr lang="en-US" b="1" i="1" u="sng" smtClean="0"/>
              <a:t>Be made, be heard, be seen </a:t>
            </a:r>
            <a:r>
              <a:rPr lang="ru-RU" b="1" i="1" u="sng" smtClean="0"/>
              <a:t>в страдательном залоге употребляется </a:t>
            </a:r>
            <a:r>
              <a:rPr lang="en-US" b="1" i="1" u="sng" smtClean="0"/>
              <a:t>to</a:t>
            </a:r>
          </a:p>
          <a:p>
            <a:pPr marL="0" indent="0">
              <a:buNone/>
            </a:pPr>
            <a:r>
              <a:rPr lang="en-US" smtClean="0">
                <a:solidFill>
                  <a:srgbClr val="FF0000"/>
                </a:solidFill>
              </a:rPr>
              <a:t>He was made </a:t>
            </a:r>
            <a:r>
              <a:rPr lang="en-US" b="1" i="1" u="sng" smtClean="0">
                <a:solidFill>
                  <a:srgbClr val="FF0000"/>
                </a:solidFill>
              </a:rPr>
              <a:t>to clean up </a:t>
            </a:r>
            <a:r>
              <a:rPr lang="en-US" smtClean="0">
                <a:solidFill>
                  <a:srgbClr val="FF0000"/>
                </a:solidFill>
              </a:rPr>
              <a:t>the mess he had created.</a:t>
            </a:r>
            <a:endParaRPr lang="ru-RU" smtClean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214652"/>
            <a:ext cx="5181600" cy="5540989"/>
          </a:xfrm>
        </p:spPr>
        <p:txBody>
          <a:bodyPr>
            <a:normAutofit/>
          </a:bodyPr>
          <a:lstStyle/>
          <a:p>
            <a:r>
              <a:rPr lang="ru-RU" smtClean="0"/>
              <a:t>2. </a:t>
            </a:r>
            <a:r>
              <a:rPr lang="ru-RU" b="1" i="1" u="sng" smtClean="0"/>
              <a:t>После </a:t>
            </a:r>
            <a:r>
              <a:rPr lang="en-US" b="1" i="1" u="sng" smtClean="0"/>
              <a:t>had better and would rather </a:t>
            </a:r>
            <a:r>
              <a:rPr lang="ru-RU" b="1" i="1" u="sng" smtClean="0"/>
              <a:t> - в значении «лучше бы»</a:t>
            </a:r>
            <a:endParaRPr lang="en-US" b="1" i="1" u="sng" smtClean="0"/>
          </a:p>
          <a:p>
            <a:r>
              <a:rPr lang="en-US" smtClean="0">
                <a:solidFill>
                  <a:srgbClr val="FF0000"/>
                </a:solidFill>
              </a:rPr>
              <a:t>Tom would rather</a:t>
            </a:r>
            <a:r>
              <a:rPr lang="en-US" b="1" i="1" u="sng" smtClean="0">
                <a:solidFill>
                  <a:srgbClr val="FF0000"/>
                </a:solidFill>
              </a:rPr>
              <a:t> take </a:t>
            </a:r>
            <a:r>
              <a:rPr lang="en-US" smtClean="0">
                <a:solidFill>
                  <a:srgbClr val="FF0000"/>
                </a:solidFill>
              </a:rPr>
              <a:t>the bus when he goes to the city centre</a:t>
            </a:r>
          </a:p>
          <a:p>
            <a:r>
              <a:rPr lang="ru-RU" b="1" i="1" u="sng" smtClean="0"/>
              <a:t>3. После глагола </a:t>
            </a:r>
            <a:r>
              <a:rPr lang="en-US" b="1" i="1" u="sng" smtClean="0"/>
              <a:t>help</a:t>
            </a:r>
            <a:r>
              <a:rPr lang="ru-RU" b="1" i="1" u="sng" smtClean="0"/>
              <a:t>  может употребляться как инфинитив с частицей </a:t>
            </a:r>
            <a:r>
              <a:rPr lang="en-US" b="1" i="1" u="sng" smtClean="0"/>
              <a:t>to</a:t>
            </a:r>
            <a:r>
              <a:rPr lang="ru-RU" b="1" i="1" u="sng" smtClean="0"/>
              <a:t>, так и без нее.</a:t>
            </a:r>
          </a:p>
        </p:txBody>
      </p:sp>
    </p:spTree>
    <p:extLst>
      <p:ext uri="{BB962C8B-B14F-4D97-AF65-F5344CB8AC3E}">
        <p14:creationId xmlns:p14="http://schemas.microsoft.com/office/powerpoint/2010/main" val="36089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4809"/>
          </a:xfrm>
        </p:spPr>
        <p:txBody>
          <a:bodyPr>
            <a:normAutofit/>
          </a:bodyPr>
          <a:lstStyle/>
          <a:p>
            <a:r>
              <a:rPr lang="en-US" sz="3200" b="1" u="sng" smtClean="0"/>
              <a:t>Put the verbs in brackets into infinitive (with or without </a:t>
            </a:r>
            <a:r>
              <a:rPr lang="en-US" sz="3200" b="1" u="sng" smtClean="0">
                <a:solidFill>
                  <a:srgbClr val="FF0000"/>
                </a:solidFill>
              </a:rPr>
              <a:t>to</a:t>
            </a:r>
            <a:r>
              <a:rPr lang="en-US" sz="3200" b="1" u="sng" smtClean="0"/>
              <a:t>)</a:t>
            </a:r>
            <a:endParaRPr lang="ru-RU" sz="3200" b="1" u="sng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009934"/>
            <a:ext cx="5181600" cy="5848066"/>
          </a:xfrm>
        </p:spPr>
        <p:txBody>
          <a:bodyPr/>
          <a:lstStyle/>
          <a:p>
            <a:r>
              <a:rPr lang="en-US" smtClean="0"/>
              <a:t>He promised (come)  in time. </a:t>
            </a:r>
          </a:p>
          <a:p>
            <a:r>
              <a:rPr lang="en-US" smtClean="0"/>
              <a:t>Your tea is too hot (drink).</a:t>
            </a:r>
          </a:p>
          <a:p>
            <a:r>
              <a:rPr lang="en-US" smtClean="0"/>
              <a:t>Don’t let your son (come) home late.</a:t>
            </a:r>
          </a:p>
          <a:p>
            <a:r>
              <a:rPr lang="en-US" smtClean="0"/>
              <a:t>I see him (park) the car.</a:t>
            </a:r>
          </a:p>
          <a:p>
            <a:r>
              <a:rPr lang="en-US" smtClean="0"/>
              <a:t>George would like (visit) Thailand one day</a:t>
            </a:r>
          </a:p>
          <a:p>
            <a:r>
              <a:rPr lang="en-US" smtClean="0"/>
              <a:t>Let me (help) you with that heavy suitcase</a:t>
            </a:r>
            <a:endParaRPr lang="ru-RU" smtClean="0"/>
          </a:p>
          <a:p>
            <a:r>
              <a:rPr lang="en-US" smtClean="0"/>
              <a:t>Let me (introduce) myself.</a:t>
            </a:r>
            <a:endParaRPr lang="ru-RU" smtClean="0"/>
          </a:p>
          <a:p>
            <a:r>
              <a:rPr lang="en-US" smtClean="0"/>
              <a:t>You shouldn’t </a:t>
            </a:r>
            <a:r>
              <a:rPr lang="ru-RU" smtClean="0"/>
              <a:t>(</a:t>
            </a:r>
            <a:r>
              <a:rPr lang="en-US" smtClean="0"/>
              <a:t>laugh</a:t>
            </a:r>
            <a:r>
              <a:rPr lang="ru-RU" smtClean="0"/>
              <a:t>)</a:t>
            </a:r>
            <a:r>
              <a:rPr lang="en-US" smtClean="0"/>
              <a:t> at his mistakes.</a:t>
            </a:r>
          </a:p>
          <a:p>
            <a:endParaRPr lang="en-US" smtClean="0"/>
          </a:p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009934"/>
            <a:ext cx="5181600" cy="5848066"/>
          </a:xfrm>
        </p:spPr>
        <p:txBody>
          <a:bodyPr/>
          <a:lstStyle/>
          <a:p>
            <a:r>
              <a:rPr lang="en-US" smtClean="0"/>
              <a:t>I’ve decided (start) a new project.</a:t>
            </a:r>
            <a:endParaRPr lang="ru-RU" smtClean="0"/>
          </a:p>
          <a:p>
            <a:r>
              <a:rPr lang="en-US" smtClean="0"/>
              <a:t>She is trying (learn) Italian</a:t>
            </a:r>
            <a:endParaRPr lang="ru-RU" smtClean="0"/>
          </a:p>
          <a:p>
            <a:r>
              <a:rPr lang="en-US" smtClean="0"/>
              <a:t>Can you (lend) me your dictionary, please?</a:t>
            </a:r>
            <a:endParaRPr lang="ru-RU" smtClean="0"/>
          </a:p>
          <a:p>
            <a:r>
              <a:rPr lang="en-US" smtClean="0"/>
              <a:t>You shouldn’t (argue) with your father.</a:t>
            </a:r>
            <a:endParaRPr lang="ru-RU" smtClean="0"/>
          </a:p>
          <a:p>
            <a:r>
              <a:rPr lang="en-US" smtClean="0"/>
              <a:t>What are you planning (eat) for lunch?</a:t>
            </a:r>
            <a:endParaRPr lang="ru-RU" smtClean="0"/>
          </a:p>
          <a:p>
            <a:r>
              <a:rPr lang="en-US" smtClean="0"/>
              <a:t>That old car may not (cost) much. </a:t>
            </a:r>
            <a:endParaRPr lang="ru-RU" smtClean="0"/>
          </a:p>
          <a:p>
            <a:r>
              <a:rPr lang="en-US" smtClean="0"/>
              <a:t>Father won’t let us </a:t>
            </a:r>
            <a:r>
              <a:rPr lang="ru-RU" smtClean="0"/>
              <a:t>(</a:t>
            </a:r>
            <a:r>
              <a:rPr lang="en-US" smtClean="0"/>
              <a:t>play</a:t>
            </a:r>
            <a:r>
              <a:rPr lang="ru-RU" smtClean="0"/>
              <a:t>)</a:t>
            </a:r>
            <a:r>
              <a:rPr lang="en-US" smtClean="0"/>
              <a:t> in the street.</a:t>
            </a:r>
          </a:p>
          <a:p>
            <a:endParaRPr lang="en-US" smtClean="0"/>
          </a:p>
          <a:p>
            <a:endParaRPr lang="ru-RU" smtClean="0"/>
          </a:p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19107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17765"/>
          </a:xfrm>
        </p:spPr>
        <p:txBody>
          <a:bodyPr>
            <a:normAutofit fontScale="90000"/>
          </a:bodyPr>
          <a:lstStyle/>
          <a:p>
            <a:r>
              <a:rPr lang="en-US" sz="3600" b="1" u="sng" smtClean="0"/>
              <a:t>Put the verbs in brackets into infinitive (with or without </a:t>
            </a:r>
            <a:r>
              <a:rPr lang="en-US" sz="3600" b="1" u="sng" smtClean="0">
                <a:solidFill>
                  <a:srgbClr val="FF0000"/>
                </a:solidFill>
              </a:rPr>
              <a:t>to</a:t>
            </a:r>
            <a:r>
              <a:rPr lang="en-US" sz="3600" b="1" u="sng" smtClean="0"/>
              <a:t>)</a:t>
            </a:r>
            <a:endParaRPr lang="ru-RU" sz="3600" b="1" u="sng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187354"/>
            <a:ext cx="5181600" cy="5445457"/>
          </a:xfrm>
        </p:spPr>
        <p:txBody>
          <a:bodyPr>
            <a:normAutofit lnSpcReduction="10000"/>
          </a:bodyPr>
          <a:lstStyle/>
          <a:p>
            <a:r>
              <a:rPr lang="en-US" smtClean="0"/>
              <a:t>He was made </a:t>
            </a:r>
            <a:r>
              <a:rPr lang="ru-RU" smtClean="0"/>
              <a:t>(</a:t>
            </a:r>
            <a:r>
              <a:rPr lang="en-US" smtClean="0"/>
              <a:t>pay</a:t>
            </a:r>
            <a:r>
              <a:rPr lang="ru-RU" smtClean="0"/>
              <a:t>)</a:t>
            </a:r>
            <a:r>
              <a:rPr lang="en-US" smtClean="0"/>
              <a:t> for the damage.</a:t>
            </a:r>
            <a:endParaRPr lang="ru-RU" smtClean="0"/>
          </a:p>
          <a:p>
            <a:r>
              <a:rPr lang="en-US" smtClean="0"/>
              <a:t>You had better </a:t>
            </a:r>
            <a:r>
              <a:rPr lang="ru-RU" smtClean="0"/>
              <a:t>(</a:t>
            </a:r>
            <a:r>
              <a:rPr lang="en-US" smtClean="0"/>
              <a:t>go</a:t>
            </a:r>
            <a:r>
              <a:rPr lang="ru-RU" smtClean="0"/>
              <a:t>)</a:t>
            </a:r>
            <a:r>
              <a:rPr lang="en-US" smtClean="0"/>
              <a:t> to bed.</a:t>
            </a:r>
            <a:endParaRPr lang="ru-RU" smtClean="0"/>
          </a:p>
          <a:p>
            <a:r>
              <a:rPr lang="en-US" smtClean="0"/>
              <a:t>At last he was made</a:t>
            </a:r>
            <a:r>
              <a:rPr lang="ru-RU" smtClean="0"/>
              <a:t> (</a:t>
            </a:r>
            <a:r>
              <a:rPr lang="en-US" smtClean="0"/>
              <a:t>write</a:t>
            </a:r>
            <a:r>
              <a:rPr lang="ru-RU" smtClean="0"/>
              <a:t>)</a:t>
            </a:r>
            <a:r>
              <a:rPr lang="en-US" smtClean="0"/>
              <a:t> a letter to his parents.</a:t>
            </a:r>
          </a:p>
          <a:p>
            <a:r>
              <a:rPr lang="en-US" smtClean="0"/>
              <a:t>I would love (come) but I’m busy now.</a:t>
            </a:r>
          </a:p>
          <a:p>
            <a:r>
              <a:rPr lang="en-US" smtClean="0"/>
              <a:t>I would prefer (drink) something hot. It’s cold outside.</a:t>
            </a:r>
          </a:p>
          <a:p>
            <a:r>
              <a:rPr lang="en-US" smtClean="0"/>
              <a:t>That restaurant was good enough (visit) it.</a:t>
            </a:r>
            <a:endParaRPr lang="en-US"/>
          </a:p>
          <a:p>
            <a:r>
              <a:rPr lang="en-US" smtClean="0"/>
              <a:t>I knew how (help) him. 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187354"/>
            <a:ext cx="5181600" cy="5670645"/>
          </a:xfrm>
        </p:spPr>
        <p:txBody>
          <a:bodyPr>
            <a:normAutofit lnSpcReduction="10000"/>
          </a:bodyPr>
          <a:lstStyle/>
          <a:p>
            <a:r>
              <a:rPr lang="en-US" smtClean="0"/>
              <a:t>I would rather </a:t>
            </a:r>
            <a:r>
              <a:rPr lang="ru-RU" smtClean="0"/>
              <a:t>(</a:t>
            </a:r>
            <a:r>
              <a:rPr lang="en-US" smtClean="0"/>
              <a:t>go</a:t>
            </a:r>
            <a:r>
              <a:rPr lang="ru-RU" smtClean="0"/>
              <a:t>)</a:t>
            </a:r>
            <a:r>
              <a:rPr lang="en-US" smtClean="0"/>
              <a:t> to bed.</a:t>
            </a:r>
            <a:endParaRPr lang="ru-RU" smtClean="0"/>
          </a:p>
          <a:p>
            <a:r>
              <a:rPr lang="en-US" smtClean="0"/>
              <a:t>We can’t</a:t>
            </a:r>
            <a:r>
              <a:rPr lang="ru-RU" smtClean="0"/>
              <a:t> </a:t>
            </a:r>
            <a:r>
              <a:rPr lang="en-US" smtClean="0"/>
              <a:t>let him (stay) outdoors.</a:t>
            </a:r>
            <a:endParaRPr lang="ru-RU" smtClean="0"/>
          </a:p>
          <a:p>
            <a:r>
              <a:rPr lang="en-US" smtClean="0"/>
              <a:t>Children were allowed</a:t>
            </a:r>
            <a:r>
              <a:rPr lang="ru-RU" smtClean="0"/>
              <a:t> (</a:t>
            </a:r>
            <a:r>
              <a:rPr lang="en-US" smtClean="0"/>
              <a:t>go</a:t>
            </a:r>
            <a:r>
              <a:rPr lang="ru-RU" smtClean="0"/>
              <a:t>)</a:t>
            </a:r>
            <a:r>
              <a:rPr lang="en-US" smtClean="0"/>
              <a:t> to the cinema alone</a:t>
            </a:r>
            <a:endParaRPr lang="ru-RU" smtClean="0"/>
          </a:p>
          <a:p>
            <a:r>
              <a:rPr lang="en-US" smtClean="0"/>
              <a:t>Don’t let him</a:t>
            </a:r>
            <a:r>
              <a:rPr lang="ru-RU" smtClean="0"/>
              <a:t> (</a:t>
            </a:r>
            <a:r>
              <a:rPr lang="en-US" smtClean="0"/>
              <a:t>drive</a:t>
            </a:r>
            <a:r>
              <a:rPr lang="ru-RU" smtClean="0"/>
              <a:t>)</a:t>
            </a:r>
            <a:r>
              <a:rPr lang="en-US" smtClean="0"/>
              <a:t> so fast.</a:t>
            </a:r>
          </a:p>
          <a:p>
            <a:r>
              <a:rPr lang="en-US" smtClean="0"/>
              <a:t>It is very nice of Matt (have) come to us</a:t>
            </a:r>
          </a:p>
          <a:p>
            <a:r>
              <a:rPr lang="en-US" smtClean="0"/>
              <a:t>Well, (cut) a long story short, the party was awful.</a:t>
            </a:r>
          </a:p>
          <a:p>
            <a:r>
              <a:rPr lang="en-US" smtClean="0"/>
              <a:t>It’s too cold outside (go) jogging</a:t>
            </a:r>
          </a:p>
          <a:p>
            <a:r>
              <a:rPr lang="en-US" smtClean="0"/>
              <a:t>Jack is the last (sign) this petition.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84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u="sng" smtClean="0"/>
              <a:t>Put the verbs in brackets into infinitive (with or without </a:t>
            </a:r>
            <a:r>
              <a:rPr lang="en-US" b="1" i="1" u="sng" smtClean="0">
                <a:solidFill>
                  <a:srgbClr val="FF0000"/>
                </a:solidFill>
              </a:rPr>
              <a:t>to</a:t>
            </a:r>
            <a:r>
              <a:rPr lang="en-US" b="1" i="1" u="sng" smtClean="0"/>
              <a:t>)</a:t>
            </a:r>
            <a:endParaRPr lang="ru-RU" b="1" i="1" u="sng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 You are very kind (say) so. </a:t>
            </a:r>
          </a:p>
          <a:p>
            <a:r>
              <a:rPr lang="en-US" smtClean="0"/>
              <a:t>It’s kind of you (say) so.</a:t>
            </a:r>
          </a:p>
          <a:p>
            <a:r>
              <a:rPr lang="en-US" smtClean="0"/>
              <a:t> How kind of you (say) so!</a:t>
            </a:r>
          </a:p>
          <a:p>
            <a:r>
              <a:rPr lang="en-US" smtClean="0"/>
              <a:t>I will be happy (accept) your  invitation.</a:t>
            </a:r>
          </a:p>
          <a:p>
            <a:r>
              <a:rPr lang="en-US" smtClean="0"/>
              <a:t>I was lucky (get) this job</a:t>
            </a:r>
          </a:p>
          <a:p>
            <a:r>
              <a:rPr lang="en-US" smtClean="0"/>
              <a:t>I knew how (help) him.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They were sorry not (see) you at the meeting.</a:t>
            </a:r>
          </a:p>
          <a:p>
            <a:r>
              <a:rPr lang="en-US" smtClean="0"/>
              <a:t>We were impatient (start).</a:t>
            </a:r>
          </a:p>
          <a:p>
            <a:r>
              <a:rPr lang="en-US" smtClean="0"/>
              <a:t> She was eager to please her parents.</a:t>
            </a:r>
          </a:p>
          <a:p>
            <a:r>
              <a:rPr lang="en-US" smtClean="0"/>
              <a:t>I heard him (fall) from the stairs</a:t>
            </a:r>
          </a:p>
          <a:p>
            <a:r>
              <a:rPr lang="en-US" smtClean="0"/>
              <a:t>Ralph wanted (know) where (buy) some good cheese</a:t>
            </a:r>
          </a:p>
          <a:p>
            <a:r>
              <a:rPr lang="en-US" smtClean="0"/>
              <a:t>I would like (have) a break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368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853</Words>
  <Application>Microsoft Office PowerPoint</Application>
  <PresentationFormat>Произвольный</PresentationFormat>
  <Paragraphs>98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                             Infinitive</vt:lpstr>
      <vt:lpstr>                                 Infinitive</vt:lpstr>
      <vt:lpstr>                                 Infinitive</vt:lpstr>
      <vt:lpstr>Инфинитив без частицы to</vt:lpstr>
      <vt:lpstr>Put the verbs in brackets into infinitive (with or without to)</vt:lpstr>
      <vt:lpstr>Put the verbs in brackets into infinitive (with or without to)</vt:lpstr>
      <vt:lpstr>Put the verbs in brackets into infinitive (with or without to)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</cp:revision>
  <dcterms:created xsi:type="dcterms:W3CDTF">2018-01-20T14:19:17Z</dcterms:created>
  <dcterms:modified xsi:type="dcterms:W3CDTF">2018-03-03T19:20:56Z</dcterms:modified>
</cp:coreProperties>
</file>