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9" r:id="rId3"/>
    <p:sldId id="284" r:id="rId4"/>
    <p:sldId id="265" r:id="rId5"/>
    <p:sldId id="266" r:id="rId6"/>
    <p:sldId id="270" r:id="rId7"/>
    <p:sldId id="267" r:id="rId8"/>
    <p:sldId id="271" r:id="rId9"/>
    <p:sldId id="272" r:id="rId10"/>
    <p:sldId id="275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419" autoAdjust="0"/>
  </p:normalViewPr>
  <p:slideViewPr>
    <p:cSldViewPr>
      <p:cViewPr>
        <p:scale>
          <a:sx n="100" d="100"/>
          <a:sy n="100" d="100"/>
        </p:scale>
        <p:origin x="-50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61FB2-0DF3-4EDD-A0D4-D8F0DEE6C94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9DAA4-5B2B-406F-9E12-1A8C5794A7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9DAA4-5B2B-406F-9E12-1A8C5794A7D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826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9748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6337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8542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3263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6219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1178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2504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2697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6410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4707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D5956-F277-490D-B5AF-8B35355CFA6F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77D26-F65D-4BE3-A4B9-00177B2CDE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0343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4348" y="28572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3200" i="1" dirty="0" smtClean="0">
                <a:solidFill>
                  <a:srgbClr val="00B050"/>
                </a:solidFill>
              </a:rPr>
              <a:t>Как долго живут растения и как определяют их возраст</a:t>
            </a:r>
            <a:endParaRPr lang="ru-RU" sz="3200" i="1" dirty="0">
              <a:solidFill>
                <a:srgbClr val="00B050"/>
              </a:solidFill>
            </a:endParaRPr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467544" y="5805264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  <a:p>
            <a:r>
              <a:rPr lang="ru-RU" sz="1600" dirty="0" err="1" smtClean="0">
                <a:solidFill>
                  <a:srgbClr val="FF0000"/>
                </a:solidFill>
              </a:rPr>
              <a:t>Давлятов</a:t>
            </a:r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sz="1600" dirty="0" err="1" smtClean="0">
                <a:solidFill>
                  <a:srgbClr val="FF0000"/>
                </a:solidFill>
              </a:rPr>
              <a:t>Рамиль</a:t>
            </a:r>
            <a:r>
              <a:rPr lang="ru-RU" sz="1600" dirty="0" smtClean="0">
                <a:solidFill>
                  <a:srgbClr val="FF0000"/>
                </a:solidFill>
              </a:rPr>
              <a:t>  5 «А» класс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МАОУ «Лицей №62»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Саратов 2020</a:t>
            </a:r>
          </a:p>
          <a:p>
            <a:endParaRPr lang="ru-RU" sz="1600" dirty="0" smtClean="0">
              <a:solidFill>
                <a:srgbClr val="FF0000"/>
              </a:solidFill>
            </a:endParaRPr>
          </a:p>
          <a:p>
            <a:endParaRPr lang="ru-RU" sz="1600" dirty="0">
              <a:solidFill>
                <a:srgbClr val="00B050"/>
              </a:solidFill>
            </a:endParaRPr>
          </a:p>
        </p:txBody>
      </p:sp>
      <p:pic>
        <p:nvPicPr>
          <p:cNvPr id="6" name="Содержимое 5" descr="s1200 (2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1285861"/>
            <a:ext cx="8501122" cy="4500594"/>
          </a:xfrm>
        </p:spPr>
      </p:pic>
    </p:spTree>
    <p:extLst>
      <p:ext uri="{BB962C8B-B14F-4D97-AF65-F5344CB8AC3E}">
        <p14:creationId xmlns:p14="http://schemas.microsoft.com/office/powerpoint/2010/main" xmlns="" val="2374516858"/>
      </p:ext>
    </p:extLst>
  </p:cSld>
  <p:clrMapOvr>
    <a:masterClrMapping/>
  </p:clrMapOvr>
  <p:transition advTm="287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5786" y="4786322"/>
            <a:ext cx="7429552" cy="1357322"/>
          </a:xfrm>
        </p:spPr>
        <p:txBody>
          <a:bodyPr>
            <a:noAutofit/>
          </a:bodyPr>
          <a:lstStyle/>
          <a:p>
            <a:pPr lvl="0"/>
            <a:r>
              <a:rPr lang="ru-RU" b="1" dirty="0" smtClean="0"/>
              <a:t>Многолетними</a:t>
            </a:r>
            <a:r>
              <a:rPr lang="ru-RU" dirty="0" smtClean="0"/>
              <a:t> являются деревья, кустарники и многие травянистые растения. У большинства многолетних травянистых растений надземная часть осенью отмирает. Весной надземная часть растения развивается снова, так как в почве под снегом сохраняются корни этих растений и другие подземные органы с </a:t>
            </a:r>
            <a:r>
              <a:rPr lang="ru-RU" dirty="0" smtClean="0"/>
              <a:t>почками.</a:t>
            </a:r>
            <a:endParaRPr lang="ru-RU" dirty="0"/>
          </a:p>
        </p:txBody>
      </p:sp>
      <p:pic>
        <p:nvPicPr>
          <p:cNvPr id="18434" name="Picture 2" descr="https://im0-tub-ru.yandex.net/i?id=0350bc85269b55201b9f635ae99f6c27-l&amp;n=1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8215370" cy="44418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76375885"/>
      </p:ext>
    </p:extLst>
  </p:cSld>
  <p:clrMapOvr>
    <a:masterClrMapping/>
  </p:clrMapOvr>
  <p:transition advTm="36738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5786" y="4786322"/>
            <a:ext cx="7429552" cy="1357322"/>
          </a:xfrm>
        </p:spPr>
        <p:txBody>
          <a:bodyPr>
            <a:noAutofit/>
          </a:bodyPr>
          <a:lstStyle/>
          <a:p>
            <a:pPr lvl="0"/>
            <a:r>
              <a:rPr lang="ru-RU" dirty="0" smtClean="0"/>
              <a:t>Многолетние растения могут достигать значительного возраста. В мире встречаются дубы, возраст которых около 2000 лет.  </a:t>
            </a:r>
            <a:endParaRPr lang="ru-RU" dirty="0"/>
          </a:p>
        </p:txBody>
      </p:sp>
      <p:pic>
        <p:nvPicPr>
          <p:cNvPr id="1026" name="Picture 2" descr="https://cdn.pixabay.com/photo/2017/06/01/12/58/tree-2363456_128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5573" r="5573"/>
          <a:stretch>
            <a:fillRect/>
          </a:stretch>
        </p:blipFill>
        <p:spPr bwMode="auto">
          <a:xfrm>
            <a:off x="785786" y="214290"/>
            <a:ext cx="7715304" cy="45132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76375885"/>
      </p:ext>
    </p:extLst>
  </p:cSld>
  <p:clrMapOvr>
    <a:masterClrMapping/>
  </p:clrMapOvr>
  <p:transition advTm="36738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157192"/>
            <a:ext cx="6912768" cy="1152128"/>
          </a:xfrm>
        </p:spPr>
        <p:txBody>
          <a:bodyPr>
            <a:normAutofit/>
          </a:bodyPr>
          <a:lstStyle/>
          <a:p>
            <a:pPr lvl="0"/>
            <a:r>
              <a:rPr lang="ru-RU" b="1" dirty="0" smtClean="0"/>
              <a:t>Двулетние растения </a:t>
            </a:r>
            <a:r>
              <a:rPr lang="ru-RU" dirty="0" smtClean="0"/>
              <a:t>живут почти два года. В первый год обычно у них развиваются только корни, стебель и листья. Во второй год у этих растений развиваются новые побеги, они цветут и дают плоды с семенами, а осенью засыхают. Двулетними растениями являются, например, капуста, свекла, редис, морковь</a:t>
            </a:r>
            <a:r>
              <a:rPr lang="ru-RU" dirty="0" smtClean="0"/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https://cf.ppt-online.org/files/slide/p/Pog2r061jJbLcFXZ3RTyYluzCMOtwshaBnAEk8Q9x/slide-3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65" r="65"/>
          <a:stretch>
            <a:fillRect/>
          </a:stretch>
        </p:blipFill>
        <p:spPr bwMode="auto">
          <a:xfrm>
            <a:off x="1071538" y="428604"/>
            <a:ext cx="6858048" cy="45005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5157192"/>
            <a:ext cx="6912768" cy="1343642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В первый год у моркови развиваются корень и листья. В умеренном климатическом поясе осенью морковь собирают и </a:t>
            </a:r>
            <a:r>
              <a:rPr lang="ru-RU" dirty="0" smtClean="0"/>
              <a:t>едят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bbb.pn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86874" cy="4786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4857760"/>
            <a:ext cx="6912768" cy="1643074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Однолетние растения</a:t>
            </a:r>
            <a:r>
              <a:rPr lang="ru-RU" dirty="0" smtClean="0"/>
              <a:t> весной развиваются из семян, цветут, образуют плоды с семенами, а затем отмирают. Однолетними растениями являются, например, астры, овёс, томаты, огурцы.</a:t>
            </a:r>
          </a:p>
          <a:p>
            <a:r>
              <a:rPr lang="ru-RU" dirty="0" smtClean="0"/>
              <a:t> </a:t>
            </a:r>
          </a:p>
          <a:p>
            <a:r>
              <a:rPr lang="ru-RU" i="1" dirty="0" smtClean="0"/>
              <a:t>С однолетними растениями, например, огурцами, можно сделать интересный эксперимент. Посадить семена огурцов и каждый день фотографировать ростки. Из фотографий можно сделать видео, показывающее развитие огурца</a:t>
            </a:r>
            <a:r>
              <a:rPr lang="ru-RU" i="1" dirty="0" smtClean="0"/>
              <a:t>.</a:t>
            </a:r>
            <a:endParaRPr lang="ru-RU" dirty="0" smtClean="0"/>
          </a:p>
        </p:txBody>
      </p:sp>
      <p:pic>
        <p:nvPicPr>
          <p:cNvPr id="14338" name="Picture 2" descr="https://i.mycdn.me/i?r=AyH4iRPQ2q0otWIFepML2LxRLaXc_uWy-bBaL9lwJZWPWQ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12500" b="12500"/>
          <a:stretch>
            <a:fillRect/>
          </a:stretch>
        </p:blipFill>
        <p:spPr bwMode="auto">
          <a:xfrm>
            <a:off x="785786" y="642918"/>
            <a:ext cx="7286676" cy="44291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5786" y="4929198"/>
            <a:ext cx="6912768" cy="1500198"/>
          </a:xfrm>
        </p:spPr>
        <p:txBody>
          <a:bodyPr>
            <a:normAutofit/>
          </a:bodyPr>
          <a:lstStyle/>
          <a:p>
            <a:r>
              <a:rPr lang="ru-RU" dirty="0" smtClean="0"/>
              <a:t>В жизни растений принято выделять четыре периода.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 </a:t>
            </a:r>
            <a:r>
              <a:rPr lang="ru-RU" dirty="0" smtClean="0"/>
              <a:t> </a:t>
            </a:r>
          </a:p>
          <a:p>
            <a:r>
              <a:rPr lang="ru-RU" b="1" dirty="0" smtClean="0"/>
              <a:t>Первый период</a:t>
            </a:r>
            <a:r>
              <a:rPr lang="ru-RU" dirty="0" smtClean="0"/>
              <a:t> начинается с образования зиготы и продолжается до прорастания семени. В это время происходит формирование зародыша в результате многократного деления зиготы. Поэтому он и называется </a:t>
            </a:r>
            <a:r>
              <a:rPr lang="ru-RU" b="1" dirty="0" smtClean="0"/>
              <a:t>зародышевый</a:t>
            </a:r>
            <a:r>
              <a:rPr lang="ru-RU" dirty="0" smtClean="0"/>
              <a:t>.</a:t>
            </a:r>
            <a:endParaRPr lang="ru-RU" dirty="0" smtClean="0"/>
          </a:p>
        </p:txBody>
      </p:sp>
      <p:pic>
        <p:nvPicPr>
          <p:cNvPr id="13318" name="Picture 6" descr="https://fs00.infourok.ru/images/doc/196/224395/img13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0100" y="4929198"/>
            <a:ext cx="6912768" cy="1928802"/>
          </a:xfrm>
        </p:spPr>
        <p:txBody>
          <a:bodyPr>
            <a:normAutofit/>
          </a:bodyPr>
          <a:lstStyle/>
          <a:p>
            <a:r>
              <a:rPr lang="ru-RU" b="1" dirty="0" smtClean="0"/>
              <a:t>Второй период</a:t>
            </a:r>
            <a:r>
              <a:rPr lang="ru-RU" dirty="0" smtClean="0"/>
              <a:t> — </a:t>
            </a:r>
            <a:r>
              <a:rPr lang="ru-RU" b="1" dirty="0" smtClean="0"/>
              <a:t>вегетативный</a:t>
            </a:r>
            <a:r>
              <a:rPr lang="ru-RU" dirty="0" smtClean="0"/>
              <a:t>, или </a:t>
            </a:r>
            <a:r>
              <a:rPr lang="ru-RU" b="1" dirty="0" smtClean="0"/>
              <a:t>период молодости</a:t>
            </a:r>
            <a:r>
              <a:rPr lang="ru-RU" dirty="0" smtClean="0"/>
              <a:t>, начинается с прорастания семени и продолжается до первого цветения.</a:t>
            </a:r>
          </a:p>
          <a:p>
            <a:r>
              <a:rPr lang="ru-RU" dirty="0" smtClean="0"/>
              <a:t>Вначале растение представляет собой проросток. Его питание зависит от запасных питательных веществ, накопленных ещё материнским организмом. По мере формирования </a:t>
            </a:r>
            <a:r>
              <a:rPr lang="ru-RU" dirty="0" err="1" smtClean="0"/>
              <a:t>побеговой</a:t>
            </a:r>
            <a:r>
              <a:rPr lang="ru-RU" dirty="0" smtClean="0"/>
              <a:t> и корневой систем растение переходит полностью к самостоятельной </a:t>
            </a:r>
            <a:r>
              <a:rPr lang="ru-RU" dirty="0" smtClean="0"/>
              <a:t>жизни</a:t>
            </a:r>
            <a:endParaRPr lang="ru-RU" dirty="0"/>
          </a:p>
        </p:txBody>
      </p:sp>
      <p:pic>
        <p:nvPicPr>
          <p:cNvPr id="12290" name="Picture 2" descr="https://biologist.ucoz.net/_si/0/99723546.pn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5294" r="5294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0100" y="5143512"/>
            <a:ext cx="6912768" cy="1152128"/>
          </a:xfrm>
        </p:spPr>
        <p:txBody>
          <a:bodyPr>
            <a:normAutofit/>
          </a:bodyPr>
          <a:lstStyle/>
          <a:p>
            <a:pPr lvl="0"/>
            <a:r>
              <a:rPr lang="ru-RU" b="1" dirty="0" smtClean="0"/>
              <a:t>Третий период</a:t>
            </a:r>
            <a:r>
              <a:rPr lang="ru-RU" dirty="0" smtClean="0"/>
              <a:t> — </a:t>
            </a:r>
            <a:r>
              <a:rPr lang="ru-RU" b="1" dirty="0" smtClean="0"/>
              <a:t>генеративный период</a:t>
            </a:r>
            <a:r>
              <a:rPr lang="ru-RU" dirty="0" smtClean="0"/>
              <a:t>, или </a:t>
            </a:r>
            <a:r>
              <a:rPr lang="ru-RU" b="1" dirty="0" smtClean="0"/>
              <a:t>период зрелости</a:t>
            </a:r>
            <a:r>
              <a:rPr lang="ru-RU" dirty="0" smtClean="0"/>
              <a:t>, начинается с появления генеративных органов (цветков, плодов и семян</a:t>
            </a:r>
            <a:r>
              <a:rPr lang="ru-RU" dirty="0" smtClean="0"/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://cvetochik.ru/wp-content/uploads/2020/01/Kogda-sazhat-morkov-v-2020-godu-po-lunnomu-kalendarju1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5556" r="5556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4429132"/>
            <a:ext cx="9144000" cy="242886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 </a:t>
            </a:r>
            <a:r>
              <a:rPr lang="ru-RU" b="1" dirty="0" smtClean="0"/>
              <a:t>четвёртом</a:t>
            </a:r>
            <a:r>
              <a:rPr lang="ru-RU" dirty="0" smtClean="0"/>
              <a:t>, заключительном периоде жизни  — </a:t>
            </a:r>
            <a:r>
              <a:rPr lang="ru-RU" b="1" dirty="0" smtClean="0"/>
              <a:t>периоде старости</a:t>
            </a:r>
            <a:r>
              <a:rPr lang="ru-RU" dirty="0" smtClean="0"/>
              <a:t> — побеги и корни растения растут очень медленно, оно теряет способность образовывать генеративные органы.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Так как общая продолжительность жизни растений различна, то у разных растений продолжительность этих периодов не одинакова.</a:t>
            </a:r>
          </a:p>
          <a:p>
            <a:r>
              <a:rPr lang="ru-RU" dirty="0" smtClean="0"/>
              <a:t>Однолетние растения проходят все периоды за один год.</a:t>
            </a:r>
          </a:p>
          <a:p>
            <a:r>
              <a:rPr lang="ru-RU" dirty="0" smtClean="0"/>
              <a:t>Двулетние растения в первый год находятся в вегетативном периоде, а на второй год переходят в генеративный период.</a:t>
            </a:r>
          </a:p>
          <a:p>
            <a:r>
              <a:rPr lang="ru-RU" dirty="0" smtClean="0"/>
              <a:t>У многолетних растений наиболее продолжителен генеративный период, когда они образуют большое количество семян, обеспечивая распространение своего вида</a:t>
            </a:r>
            <a:r>
              <a:rPr lang="ru-RU" dirty="0" smtClean="0"/>
              <a:t>.</a:t>
            </a:r>
            <a:endParaRPr lang="ru-RU" dirty="0" smtClean="0"/>
          </a:p>
        </p:txBody>
      </p:sp>
      <p:pic>
        <p:nvPicPr>
          <p:cNvPr id="10242" name="Picture 2" descr="http://wiki.agro-sales.ru/wp-content/uploads/2018/02/grapes-blur-fruit_3840x2160-12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760" b="760"/>
          <a:stretch>
            <a:fillRect/>
          </a:stretch>
        </p:blipFill>
        <p:spPr bwMode="auto">
          <a:xfrm>
            <a:off x="857224" y="612775"/>
            <a:ext cx="7072362" cy="36020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5616" y="6072206"/>
            <a:ext cx="6912768" cy="23711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.</a:t>
            </a:r>
          </a:p>
          <a:p>
            <a:pPr lvl="0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s1200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xmlns="" val="702029788"/>
      </p:ext>
    </p:extLst>
  </p:cSld>
  <p:clrMapOvr>
    <a:masterClrMapping/>
  </p:clrMapOvr>
  <p:transition advTm="19017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3230</TotalTime>
  <Words>78</Words>
  <Application>Microsoft Office PowerPoint</Application>
  <PresentationFormat>Экран (4:3)</PresentationFormat>
  <Paragraphs>29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Как долго живут растения и как определяют их возраст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Созвездие  Рыб</dc:title>
  <dc:creator>Мария</dc:creator>
  <cp:lastModifiedBy>Atto</cp:lastModifiedBy>
  <cp:revision>308</cp:revision>
  <dcterms:created xsi:type="dcterms:W3CDTF">2016-09-27T19:09:01Z</dcterms:created>
  <dcterms:modified xsi:type="dcterms:W3CDTF">2020-04-17T15:25:02Z</dcterms:modified>
</cp:coreProperties>
</file>