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</p:sldIdLst>
  <p:sldSz cx="12192000" cy="6858000"/>
  <p:notesSz cx="12192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84" y="-30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969417" y="779779"/>
            <a:ext cx="6253164" cy="574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rgbClr val="2B18D3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559434" y="3526027"/>
            <a:ext cx="11073130" cy="13423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11/6/2020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2B18D3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11/6/2020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2B18D3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11/6/2020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2B18D3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11/6/2020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11/6/2020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6397751"/>
            <a:ext cx="12188952" cy="46024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4038600" y="6397751"/>
            <a:ext cx="8150352" cy="46024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100673" y="459739"/>
            <a:ext cx="7990652" cy="11201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rgbClr val="2B18D3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974850" y="1466545"/>
            <a:ext cx="8248650" cy="41776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11/6/2020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9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12" Type="http://schemas.openxmlformats.org/officeDocument/2006/relationships/image" Target="../media/image48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11" Type="http://schemas.openxmlformats.org/officeDocument/2006/relationships/image" Target="../media/image47.png"/><Relationship Id="rId5" Type="http://schemas.openxmlformats.org/officeDocument/2006/relationships/image" Target="../media/image41.pn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Relationship Id="rId14" Type="http://schemas.openxmlformats.org/officeDocument/2006/relationships/image" Target="../media/image5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image" Target="../media/image63.png"/><Relationship Id="rId7" Type="http://schemas.openxmlformats.org/officeDocument/2006/relationships/image" Target="../media/image67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Relationship Id="rId9" Type="http://schemas.openxmlformats.org/officeDocument/2006/relationships/image" Target="../media/image6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7" Type="http://schemas.openxmlformats.org/officeDocument/2006/relationships/image" Target="../media/image75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1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png"/><Relationship Id="rId3" Type="http://schemas.openxmlformats.org/officeDocument/2006/relationships/image" Target="../media/image85.png"/><Relationship Id="rId7" Type="http://schemas.openxmlformats.org/officeDocument/2006/relationships/image" Target="../media/image89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8.png"/><Relationship Id="rId5" Type="http://schemas.openxmlformats.org/officeDocument/2006/relationships/image" Target="../media/image87.png"/><Relationship Id="rId4" Type="http://schemas.openxmlformats.org/officeDocument/2006/relationships/image" Target="../media/image8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7.png"/><Relationship Id="rId4" Type="http://schemas.openxmlformats.org/officeDocument/2006/relationships/image" Target="../media/image9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0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7.png"/><Relationship Id="rId3" Type="http://schemas.openxmlformats.org/officeDocument/2006/relationships/image" Target="../media/image102.png"/><Relationship Id="rId7" Type="http://schemas.openxmlformats.org/officeDocument/2006/relationships/image" Target="../media/image106.png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5.png"/><Relationship Id="rId5" Type="http://schemas.openxmlformats.org/officeDocument/2006/relationships/image" Target="../media/image104.png"/><Relationship Id="rId10" Type="http://schemas.openxmlformats.org/officeDocument/2006/relationships/image" Target="../media/image109.png"/><Relationship Id="rId4" Type="http://schemas.openxmlformats.org/officeDocument/2006/relationships/image" Target="../media/image103.png"/><Relationship Id="rId9" Type="http://schemas.openxmlformats.org/officeDocument/2006/relationships/image" Target="../media/image108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7.png"/><Relationship Id="rId3" Type="http://schemas.openxmlformats.org/officeDocument/2006/relationships/image" Target="../media/image102.png"/><Relationship Id="rId7" Type="http://schemas.openxmlformats.org/officeDocument/2006/relationships/image" Target="../media/image106.png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5.png"/><Relationship Id="rId11" Type="http://schemas.openxmlformats.org/officeDocument/2006/relationships/image" Target="../media/image110.jpeg"/><Relationship Id="rId5" Type="http://schemas.openxmlformats.org/officeDocument/2006/relationships/image" Target="../media/image104.png"/><Relationship Id="rId10" Type="http://schemas.openxmlformats.org/officeDocument/2006/relationships/image" Target="../media/image109.png"/><Relationship Id="rId4" Type="http://schemas.openxmlformats.org/officeDocument/2006/relationships/image" Target="../media/image103.png"/><Relationship Id="rId9" Type="http://schemas.openxmlformats.org/officeDocument/2006/relationships/image" Target="../media/image108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7.png"/><Relationship Id="rId13" Type="http://schemas.openxmlformats.org/officeDocument/2006/relationships/image" Target="../media/image122.png"/><Relationship Id="rId3" Type="http://schemas.openxmlformats.org/officeDocument/2006/relationships/image" Target="../media/image112.png"/><Relationship Id="rId7" Type="http://schemas.openxmlformats.org/officeDocument/2006/relationships/image" Target="../media/image116.png"/><Relationship Id="rId12" Type="http://schemas.openxmlformats.org/officeDocument/2006/relationships/image" Target="../media/image121.png"/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5.png"/><Relationship Id="rId11" Type="http://schemas.openxmlformats.org/officeDocument/2006/relationships/image" Target="../media/image120.png"/><Relationship Id="rId5" Type="http://schemas.openxmlformats.org/officeDocument/2006/relationships/image" Target="../media/image114.png"/><Relationship Id="rId10" Type="http://schemas.openxmlformats.org/officeDocument/2006/relationships/image" Target="../media/image119.png"/><Relationship Id="rId4" Type="http://schemas.openxmlformats.org/officeDocument/2006/relationships/image" Target="../media/image113.png"/><Relationship Id="rId9" Type="http://schemas.openxmlformats.org/officeDocument/2006/relationships/image" Target="../media/image118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png"/><Relationship Id="rId2" Type="http://schemas.openxmlformats.org/officeDocument/2006/relationships/image" Target="../media/image12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5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jpeg"/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5.png"/><Relationship Id="rId13" Type="http://schemas.openxmlformats.org/officeDocument/2006/relationships/image" Target="../media/image139.png"/><Relationship Id="rId3" Type="http://schemas.openxmlformats.org/officeDocument/2006/relationships/image" Target="../media/image130.png"/><Relationship Id="rId7" Type="http://schemas.openxmlformats.org/officeDocument/2006/relationships/image" Target="../media/image134.png"/><Relationship Id="rId12" Type="http://schemas.openxmlformats.org/officeDocument/2006/relationships/image" Target="../media/image99.png"/><Relationship Id="rId2" Type="http://schemas.openxmlformats.org/officeDocument/2006/relationships/image" Target="../media/image1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3.png"/><Relationship Id="rId11" Type="http://schemas.openxmlformats.org/officeDocument/2006/relationships/image" Target="../media/image138.png"/><Relationship Id="rId5" Type="http://schemas.openxmlformats.org/officeDocument/2006/relationships/image" Target="../media/image132.png"/><Relationship Id="rId15" Type="http://schemas.openxmlformats.org/officeDocument/2006/relationships/image" Target="../media/image141.png"/><Relationship Id="rId10" Type="http://schemas.openxmlformats.org/officeDocument/2006/relationships/image" Target="../media/image137.png"/><Relationship Id="rId4" Type="http://schemas.openxmlformats.org/officeDocument/2006/relationships/image" Target="../media/image131.png"/><Relationship Id="rId9" Type="http://schemas.openxmlformats.org/officeDocument/2006/relationships/image" Target="../media/image136.png"/><Relationship Id="rId14" Type="http://schemas.openxmlformats.org/officeDocument/2006/relationships/image" Target="../media/image140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8.png"/><Relationship Id="rId13" Type="http://schemas.openxmlformats.org/officeDocument/2006/relationships/image" Target="../media/image153.png"/><Relationship Id="rId3" Type="http://schemas.openxmlformats.org/officeDocument/2006/relationships/image" Target="../media/image143.png"/><Relationship Id="rId7" Type="http://schemas.openxmlformats.org/officeDocument/2006/relationships/image" Target="../media/image147.png"/><Relationship Id="rId12" Type="http://schemas.openxmlformats.org/officeDocument/2006/relationships/image" Target="../media/image152.png"/><Relationship Id="rId2" Type="http://schemas.openxmlformats.org/officeDocument/2006/relationships/image" Target="../media/image1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6.png"/><Relationship Id="rId11" Type="http://schemas.openxmlformats.org/officeDocument/2006/relationships/image" Target="../media/image151.png"/><Relationship Id="rId5" Type="http://schemas.openxmlformats.org/officeDocument/2006/relationships/image" Target="../media/image145.png"/><Relationship Id="rId10" Type="http://schemas.openxmlformats.org/officeDocument/2006/relationships/image" Target="../media/image150.png"/><Relationship Id="rId4" Type="http://schemas.openxmlformats.org/officeDocument/2006/relationships/image" Target="../media/image144.png"/><Relationship Id="rId9" Type="http://schemas.openxmlformats.org/officeDocument/2006/relationships/image" Target="../media/image149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5.png"/><Relationship Id="rId2" Type="http://schemas.openxmlformats.org/officeDocument/2006/relationships/image" Target="../media/image15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939254" y="1533467"/>
            <a:ext cx="8329930" cy="4650105"/>
            <a:chOff x="1939254" y="1533467"/>
            <a:chExt cx="8329930" cy="4650105"/>
          </a:xfrm>
        </p:grpSpPr>
        <p:sp>
          <p:nvSpPr>
            <p:cNvPr id="3" name="object 3"/>
            <p:cNvSpPr/>
            <p:nvPr/>
          </p:nvSpPr>
          <p:spPr>
            <a:xfrm>
              <a:off x="5310182" y="3000372"/>
              <a:ext cx="1945422" cy="150972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939254" y="1533467"/>
              <a:ext cx="8329641" cy="4649801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2267846" y="2816382"/>
              <a:ext cx="3000375" cy="2167890"/>
            </a:xfrm>
            <a:custGeom>
              <a:avLst/>
              <a:gdLst/>
              <a:ahLst/>
              <a:cxnLst/>
              <a:rect l="l" t="t" r="r" b="b"/>
              <a:pathLst>
                <a:path w="3000375" h="2167890">
                  <a:moveTo>
                    <a:pt x="2241148" y="0"/>
                  </a:moveTo>
                  <a:lnTo>
                    <a:pt x="2241148" y="541863"/>
                  </a:lnTo>
                  <a:lnTo>
                    <a:pt x="0" y="541863"/>
                  </a:lnTo>
                  <a:lnTo>
                    <a:pt x="0" y="1625592"/>
                  </a:lnTo>
                  <a:lnTo>
                    <a:pt x="2241148" y="1625592"/>
                  </a:lnTo>
                  <a:lnTo>
                    <a:pt x="2241148" y="2167454"/>
                  </a:lnTo>
                  <a:lnTo>
                    <a:pt x="2999760" y="1083725"/>
                  </a:lnTo>
                  <a:lnTo>
                    <a:pt x="2241148" y="0"/>
                  </a:lnTo>
                  <a:close/>
                </a:path>
              </a:pathLst>
            </a:custGeom>
            <a:solidFill>
              <a:srgbClr val="205EE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2267846" y="2816381"/>
              <a:ext cx="3000375" cy="2167890"/>
            </a:xfrm>
            <a:custGeom>
              <a:avLst/>
              <a:gdLst/>
              <a:ahLst/>
              <a:cxnLst/>
              <a:rect l="l" t="t" r="r" b="b"/>
              <a:pathLst>
                <a:path w="3000375" h="2167890">
                  <a:moveTo>
                    <a:pt x="2241149" y="2167455"/>
                  </a:moveTo>
                  <a:lnTo>
                    <a:pt x="2241149" y="1625592"/>
                  </a:lnTo>
                  <a:lnTo>
                    <a:pt x="0" y="1625592"/>
                  </a:lnTo>
                  <a:lnTo>
                    <a:pt x="0" y="541863"/>
                  </a:lnTo>
                  <a:lnTo>
                    <a:pt x="2241149" y="541863"/>
                  </a:lnTo>
                  <a:lnTo>
                    <a:pt x="2241149" y="0"/>
                  </a:lnTo>
                  <a:lnTo>
                    <a:pt x="2999760" y="1083726"/>
                  </a:lnTo>
                  <a:lnTo>
                    <a:pt x="2241149" y="2167455"/>
                  </a:lnTo>
                  <a:close/>
                </a:path>
              </a:pathLst>
            </a:custGeom>
            <a:ln w="12700">
              <a:solidFill>
                <a:srgbClr val="39403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2635098" y="3724147"/>
            <a:ext cx="19443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FFFF"/>
                </a:solidFill>
                <a:latin typeface="Calibri"/>
                <a:cs typeface="Calibri"/>
              </a:rPr>
              <a:t>Метапредметность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7190712" y="2797125"/>
            <a:ext cx="2907665" cy="2267585"/>
            <a:chOff x="7190712" y="2797125"/>
            <a:chExt cx="2907665" cy="2267585"/>
          </a:xfrm>
        </p:grpSpPr>
        <p:sp>
          <p:nvSpPr>
            <p:cNvPr id="9" name="object 9"/>
            <p:cNvSpPr/>
            <p:nvPr/>
          </p:nvSpPr>
          <p:spPr>
            <a:xfrm>
              <a:off x="7197063" y="2803475"/>
              <a:ext cx="2894965" cy="2254885"/>
            </a:xfrm>
            <a:custGeom>
              <a:avLst/>
              <a:gdLst/>
              <a:ahLst/>
              <a:cxnLst/>
              <a:rect l="l" t="t" r="r" b="b"/>
              <a:pathLst>
                <a:path w="2894965" h="2254885">
                  <a:moveTo>
                    <a:pt x="789035" y="0"/>
                  </a:moveTo>
                  <a:lnTo>
                    <a:pt x="0" y="1127193"/>
                  </a:lnTo>
                  <a:lnTo>
                    <a:pt x="789035" y="2254387"/>
                  </a:lnTo>
                  <a:lnTo>
                    <a:pt x="789035" y="1690790"/>
                  </a:lnTo>
                  <a:lnTo>
                    <a:pt x="2894881" y="1690790"/>
                  </a:lnTo>
                  <a:lnTo>
                    <a:pt x="2894881" y="563596"/>
                  </a:lnTo>
                  <a:lnTo>
                    <a:pt x="789035" y="563596"/>
                  </a:lnTo>
                  <a:lnTo>
                    <a:pt x="789035" y="0"/>
                  </a:lnTo>
                  <a:close/>
                </a:path>
              </a:pathLst>
            </a:custGeom>
            <a:solidFill>
              <a:srgbClr val="205EE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7197062" y="2803475"/>
              <a:ext cx="2894965" cy="2254885"/>
            </a:xfrm>
            <a:custGeom>
              <a:avLst/>
              <a:gdLst/>
              <a:ahLst/>
              <a:cxnLst/>
              <a:rect l="l" t="t" r="r" b="b"/>
              <a:pathLst>
                <a:path w="2894965" h="2254885">
                  <a:moveTo>
                    <a:pt x="789036" y="0"/>
                  </a:moveTo>
                  <a:lnTo>
                    <a:pt x="789036" y="563597"/>
                  </a:lnTo>
                  <a:lnTo>
                    <a:pt x="2894882" y="563597"/>
                  </a:lnTo>
                  <a:lnTo>
                    <a:pt x="2894882" y="1690791"/>
                  </a:lnTo>
                  <a:lnTo>
                    <a:pt x="789036" y="1690791"/>
                  </a:lnTo>
                  <a:lnTo>
                    <a:pt x="789036" y="2254388"/>
                  </a:lnTo>
                  <a:lnTo>
                    <a:pt x="0" y="1127194"/>
                  </a:lnTo>
                  <a:lnTo>
                    <a:pt x="789036" y="0"/>
                  </a:lnTo>
                  <a:close/>
                </a:path>
              </a:pathLst>
            </a:custGeom>
            <a:ln w="12700">
              <a:solidFill>
                <a:srgbClr val="8720E5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8147929" y="3626611"/>
            <a:ext cx="1388110" cy="553085"/>
          </a:xfrm>
          <a:prstGeom prst="rect">
            <a:avLst/>
          </a:prstGeom>
        </p:spPr>
        <p:txBody>
          <a:bodyPr vert="horz" wrap="square" lIns="0" tIns="38735" rIns="0" bIns="0" rtlCol="0">
            <a:spAutoFit/>
          </a:bodyPr>
          <a:lstStyle/>
          <a:p>
            <a:pPr marL="12700" marR="5080" indent="97790">
              <a:lnSpc>
                <a:spcPts val="1989"/>
              </a:lnSpc>
              <a:spcBef>
                <a:spcPts val="305"/>
              </a:spcBef>
            </a:pPr>
            <a:r>
              <a:rPr sz="1800" b="1" spc="-5" dirty="0">
                <a:solidFill>
                  <a:srgbClr val="FFFFFF"/>
                </a:solidFill>
                <a:latin typeface="Calibri"/>
                <a:cs typeface="Calibri"/>
              </a:rPr>
              <a:t>Литературо</a:t>
            </a:r>
            <a:r>
              <a:rPr sz="1750" spc="-5" dirty="0">
                <a:solidFill>
                  <a:srgbClr val="FFFFFF"/>
                </a:solidFill>
                <a:latin typeface="Calibri"/>
                <a:cs typeface="Calibri"/>
              </a:rPr>
              <a:t>-  </a:t>
            </a:r>
            <a:r>
              <a:rPr sz="1800" b="1" spc="-20" dirty="0">
                <a:solidFill>
                  <a:srgbClr val="FFFFFF"/>
                </a:solidFill>
                <a:latin typeface="Calibri"/>
                <a:cs typeface="Calibri"/>
              </a:rPr>
              <a:t>ц</a:t>
            </a:r>
            <a:r>
              <a:rPr sz="1800" b="1" dirty="0">
                <a:solidFill>
                  <a:srgbClr val="FFFFFF"/>
                </a:solidFill>
                <a:latin typeface="Calibri"/>
                <a:cs typeface="Calibri"/>
              </a:rPr>
              <a:t>ен</a:t>
            </a:r>
            <a:r>
              <a:rPr sz="1800" b="1" spc="-5" dirty="0">
                <a:solidFill>
                  <a:srgbClr val="FFFFFF"/>
                </a:solidFill>
                <a:latin typeface="Calibri"/>
                <a:cs typeface="Calibri"/>
              </a:rPr>
              <a:t>т</a:t>
            </a:r>
            <a:r>
              <a:rPr sz="1800" b="1" dirty="0">
                <a:solidFill>
                  <a:srgbClr val="FFFFFF"/>
                </a:solidFill>
                <a:latin typeface="Calibri"/>
                <a:cs typeface="Calibri"/>
              </a:rPr>
              <a:t>р</a:t>
            </a:r>
            <a:r>
              <a:rPr sz="18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r>
              <a:rPr sz="1800" b="1" dirty="0">
                <a:solidFill>
                  <a:srgbClr val="FFFFFF"/>
                </a:solidFill>
                <a:latin typeface="Calibri"/>
                <a:cs typeface="Calibri"/>
              </a:rPr>
              <a:t>чнос</a:t>
            </a:r>
            <a:r>
              <a:rPr sz="1800" b="1" spc="-5" dirty="0">
                <a:solidFill>
                  <a:srgbClr val="FFFFFF"/>
                </a:solidFill>
                <a:latin typeface="Calibri"/>
                <a:cs typeface="Calibri"/>
              </a:rPr>
              <a:t>т</a:t>
            </a:r>
            <a:r>
              <a:rPr sz="1800" b="1" dirty="0">
                <a:solidFill>
                  <a:srgbClr val="FFFFFF"/>
                </a:solidFill>
                <a:latin typeface="Calibri"/>
                <a:cs typeface="Calibri"/>
              </a:rPr>
              <a:t>ь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5276088" y="3502152"/>
            <a:ext cx="2026919" cy="79857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5485606" y="3569406"/>
            <a:ext cx="1578610" cy="4438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750" b="1" spc="15" dirty="0">
                <a:latin typeface="Mistral"/>
                <a:cs typeface="Mistral"/>
              </a:rPr>
              <a:t>С</a:t>
            </a:r>
            <a:r>
              <a:rPr sz="2750" b="1" spc="25" dirty="0">
                <a:latin typeface="Mistral"/>
                <a:cs typeface="Mistral"/>
              </a:rPr>
              <a:t>О</a:t>
            </a:r>
            <a:r>
              <a:rPr sz="2750" b="1" spc="15" dirty="0">
                <a:latin typeface="Mistral"/>
                <a:cs typeface="Mistral"/>
              </a:rPr>
              <a:t>Ч</a:t>
            </a:r>
            <a:r>
              <a:rPr sz="2750" b="1" spc="20" dirty="0">
                <a:latin typeface="Mistral"/>
                <a:cs typeface="Mistral"/>
              </a:rPr>
              <a:t>ИН</a:t>
            </a:r>
            <a:r>
              <a:rPr sz="2750" b="1" spc="15" dirty="0">
                <a:latin typeface="Mistral"/>
                <a:cs typeface="Mistral"/>
              </a:rPr>
              <a:t>Е</a:t>
            </a:r>
            <a:r>
              <a:rPr sz="2750" b="1" spc="20" dirty="0">
                <a:latin typeface="Mistral"/>
                <a:cs typeface="Mistral"/>
              </a:rPr>
              <a:t>НИ</a:t>
            </a:r>
            <a:r>
              <a:rPr sz="2750" b="1" spc="15" dirty="0">
                <a:latin typeface="Mistral"/>
                <a:cs typeface="Mistral"/>
              </a:rPr>
              <a:t>Е</a:t>
            </a:r>
            <a:endParaRPr sz="2750">
              <a:latin typeface="Mistral"/>
              <a:cs typeface="Mistral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3486911" y="39623"/>
            <a:ext cx="5325110" cy="1731645"/>
            <a:chOff x="3486911" y="39623"/>
            <a:chExt cx="5325110" cy="1731645"/>
          </a:xfrm>
        </p:grpSpPr>
        <p:sp>
          <p:nvSpPr>
            <p:cNvPr id="15" name="object 15"/>
            <p:cNvSpPr/>
            <p:nvPr/>
          </p:nvSpPr>
          <p:spPr>
            <a:xfrm>
              <a:off x="4575047" y="39623"/>
              <a:ext cx="3148583" cy="1121664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3486911" y="649223"/>
              <a:ext cx="2834640" cy="1121664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5785104" y="649223"/>
              <a:ext cx="3026663" cy="1121664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 txBox="1">
            <a:spLocks noGrp="1"/>
          </p:cNvSpPr>
          <p:nvPr>
            <p:ph type="title"/>
          </p:nvPr>
        </p:nvSpPr>
        <p:spPr>
          <a:xfrm>
            <a:off x="3789553" y="149859"/>
            <a:ext cx="4684395" cy="1244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087120">
              <a:lnSpc>
                <a:spcPct val="100000"/>
              </a:lnSpc>
              <a:spcBef>
                <a:spcPts val="100"/>
              </a:spcBef>
            </a:pPr>
            <a:r>
              <a:rPr sz="4000" spc="-10" dirty="0"/>
              <a:t>Специфика  </a:t>
            </a:r>
            <a:r>
              <a:rPr sz="4000" spc="-20" dirty="0"/>
              <a:t>итогового</a:t>
            </a:r>
            <a:r>
              <a:rPr sz="4000" spc="60" dirty="0"/>
              <a:t> </a:t>
            </a:r>
            <a:r>
              <a:rPr sz="4000" spc="-5" dirty="0"/>
              <a:t>сочинения</a:t>
            </a:r>
            <a:endParaRPr sz="40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968500" y="1682495"/>
            <a:ext cx="7360920" cy="1668780"/>
          </a:xfrm>
          <a:prstGeom prst="rect">
            <a:avLst/>
          </a:prstGeom>
        </p:spPr>
        <p:txBody>
          <a:bodyPr vert="horz" wrap="square" lIns="0" tIns="1619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75"/>
              </a:spcBef>
              <a:tabLst>
                <a:tab pos="240665" algn="l"/>
              </a:tabLst>
            </a:pPr>
            <a:r>
              <a:rPr sz="1700" dirty="0">
                <a:latin typeface="Arial"/>
                <a:cs typeface="Arial"/>
              </a:rPr>
              <a:t>•	</a:t>
            </a:r>
            <a:r>
              <a:rPr sz="1700" b="0" spc="-5" dirty="0">
                <a:latin typeface="Calibri Light"/>
                <a:cs typeface="Calibri Light"/>
              </a:rPr>
              <a:t>Личностная</a:t>
            </a:r>
            <a:r>
              <a:rPr sz="1700" b="0" spc="40" dirty="0">
                <a:latin typeface="Calibri Light"/>
                <a:cs typeface="Calibri Light"/>
              </a:rPr>
              <a:t> </a:t>
            </a:r>
            <a:r>
              <a:rPr sz="1700" b="0" spc="-5" dirty="0">
                <a:latin typeface="Calibri Light"/>
                <a:cs typeface="Calibri Light"/>
              </a:rPr>
              <a:t>зрелость</a:t>
            </a:r>
            <a:endParaRPr sz="1700">
              <a:latin typeface="Calibri Light"/>
              <a:cs typeface="Calibri Light"/>
            </a:endParaRPr>
          </a:p>
          <a:p>
            <a:pPr marL="12700">
              <a:lnSpc>
                <a:spcPct val="100000"/>
              </a:lnSpc>
              <a:spcBef>
                <a:spcPts val="1175"/>
              </a:spcBef>
              <a:tabLst>
                <a:tab pos="240665" algn="l"/>
              </a:tabLst>
            </a:pPr>
            <a:r>
              <a:rPr sz="1700" dirty="0">
                <a:latin typeface="Arial"/>
                <a:cs typeface="Arial"/>
              </a:rPr>
              <a:t>•	</a:t>
            </a:r>
            <a:r>
              <a:rPr sz="1700" b="0" dirty="0">
                <a:latin typeface="Calibri Light"/>
                <a:cs typeface="Calibri Light"/>
              </a:rPr>
              <a:t>Способность свободно</a:t>
            </a:r>
            <a:r>
              <a:rPr sz="1700" dirty="0">
                <a:latin typeface="Calibri"/>
                <a:cs typeface="Calibri"/>
              </a:rPr>
              <a:t>, </a:t>
            </a:r>
            <a:r>
              <a:rPr sz="1700" b="0" spc="-5" dirty="0">
                <a:latin typeface="Calibri Light"/>
                <a:cs typeface="Calibri Light"/>
              </a:rPr>
              <a:t>правильно излагать свои мысли </a:t>
            </a:r>
            <a:r>
              <a:rPr sz="1700" b="0" dirty="0">
                <a:latin typeface="Calibri Light"/>
                <a:cs typeface="Calibri Light"/>
              </a:rPr>
              <a:t>в </a:t>
            </a:r>
            <a:r>
              <a:rPr sz="1700" b="0" spc="-5" dirty="0">
                <a:latin typeface="Calibri Light"/>
                <a:cs typeface="Calibri Light"/>
              </a:rPr>
              <a:t>письменной</a:t>
            </a:r>
            <a:r>
              <a:rPr sz="1700" b="0" spc="295" dirty="0">
                <a:latin typeface="Calibri Light"/>
                <a:cs typeface="Calibri Light"/>
              </a:rPr>
              <a:t> </a:t>
            </a:r>
            <a:r>
              <a:rPr sz="1700" b="0" spc="-5" dirty="0">
                <a:latin typeface="Calibri Light"/>
                <a:cs typeface="Calibri Light"/>
              </a:rPr>
              <a:t>форме</a:t>
            </a:r>
            <a:endParaRPr sz="1700">
              <a:latin typeface="Calibri Light"/>
              <a:cs typeface="Calibri Light"/>
            </a:endParaRPr>
          </a:p>
          <a:p>
            <a:pPr marL="12700">
              <a:lnSpc>
                <a:spcPct val="100000"/>
              </a:lnSpc>
              <a:spcBef>
                <a:spcPts val="1250"/>
              </a:spcBef>
              <a:tabLst>
                <a:tab pos="240665" algn="l"/>
              </a:tabLst>
            </a:pPr>
            <a:r>
              <a:rPr sz="1700" dirty="0">
                <a:latin typeface="Arial"/>
                <a:cs typeface="Arial"/>
              </a:rPr>
              <a:t>•	</a:t>
            </a:r>
            <a:r>
              <a:rPr sz="1700" b="0" spc="-5" dirty="0">
                <a:latin typeface="Calibri Light"/>
                <a:cs typeface="Calibri Light"/>
              </a:rPr>
              <a:t>Умение </a:t>
            </a:r>
            <a:r>
              <a:rPr sz="1700" b="0" dirty="0">
                <a:latin typeface="Calibri Light"/>
                <a:cs typeface="Calibri Light"/>
              </a:rPr>
              <a:t>строить </a:t>
            </a:r>
            <a:r>
              <a:rPr sz="1700" b="0" spc="-5" dirty="0">
                <a:latin typeface="Calibri Light"/>
                <a:cs typeface="Calibri Light"/>
              </a:rPr>
              <a:t>рассуждение </a:t>
            </a:r>
            <a:r>
              <a:rPr sz="1700" b="0" dirty="0">
                <a:latin typeface="Calibri Light"/>
                <a:cs typeface="Calibri Light"/>
              </a:rPr>
              <a:t>по </a:t>
            </a:r>
            <a:r>
              <a:rPr sz="1700" b="0" spc="-5" dirty="0">
                <a:latin typeface="Calibri Light"/>
                <a:cs typeface="Calibri Light"/>
              </a:rPr>
              <a:t>выбранной</a:t>
            </a:r>
            <a:r>
              <a:rPr sz="1700" b="0" spc="190" dirty="0">
                <a:latin typeface="Calibri Light"/>
                <a:cs typeface="Calibri Light"/>
              </a:rPr>
              <a:t> </a:t>
            </a:r>
            <a:r>
              <a:rPr sz="1700" b="0" spc="-5" dirty="0">
                <a:latin typeface="Calibri Light"/>
                <a:cs typeface="Calibri Light"/>
              </a:rPr>
              <a:t>теме</a:t>
            </a:r>
            <a:endParaRPr sz="1700">
              <a:latin typeface="Calibri Light"/>
              <a:cs typeface="Calibri Light"/>
            </a:endParaRPr>
          </a:p>
          <a:p>
            <a:pPr marL="12700">
              <a:lnSpc>
                <a:spcPct val="100000"/>
              </a:lnSpc>
              <a:spcBef>
                <a:spcPts val="1175"/>
              </a:spcBef>
              <a:tabLst>
                <a:tab pos="240665" algn="l"/>
              </a:tabLst>
            </a:pPr>
            <a:r>
              <a:rPr sz="1700" dirty="0">
                <a:latin typeface="Arial"/>
                <a:cs typeface="Arial"/>
              </a:rPr>
              <a:t>•	</a:t>
            </a:r>
            <a:r>
              <a:rPr sz="1700" b="0" spc="-5" dirty="0">
                <a:latin typeface="Calibri Light"/>
                <a:cs typeface="Calibri Light"/>
              </a:rPr>
              <a:t>Умение аргументировать </a:t>
            </a:r>
            <a:r>
              <a:rPr sz="1700" b="0" dirty="0">
                <a:latin typeface="Calibri Light"/>
                <a:cs typeface="Calibri Light"/>
              </a:rPr>
              <a:t>собственное</a:t>
            </a:r>
            <a:r>
              <a:rPr sz="1700" b="0" spc="110" dirty="0">
                <a:latin typeface="Calibri Light"/>
                <a:cs typeface="Calibri Light"/>
              </a:rPr>
              <a:t> </a:t>
            </a:r>
            <a:r>
              <a:rPr sz="1700" b="0" spc="-5" dirty="0">
                <a:latin typeface="Calibri Light"/>
                <a:cs typeface="Calibri Light"/>
              </a:rPr>
              <a:t>мнение</a:t>
            </a:r>
            <a:endParaRPr sz="1700">
              <a:latin typeface="Calibri Light"/>
              <a:cs typeface="Calibri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685285" y="4272788"/>
            <a:ext cx="4821555" cy="1061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7010" marR="5080" indent="-194945">
              <a:lnSpc>
                <a:spcPct val="141700"/>
              </a:lnSpc>
              <a:spcBef>
                <a:spcPts val="100"/>
              </a:spcBef>
            </a:pPr>
            <a:r>
              <a:rPr sz="2400" b="1" spc="-10" dirty="0">
                <a:latin typeface="Calibri"/>
                <a:cs typeface="Calibri"/>
              </a:rPr>
              <a:t>Перед учеником </a:t>
            </a:r>
            <a:r>
              <a:rPr sz="2400" b="1" dirty="0">
                <a:latin typeface="Calibri"/>
                <a:cs typeface="Calibri"/>
              </a:rPr>
              <a:t>не </a:t>
            </a:r>
            <a:r>
              <a:rPr sz="2400" b="1" spc="-10" dirty="0">
                <a:latin typeface="Calibri"/>
                <a:cs typeface="Calibri"/>
              </a:rPr>
              <a:t>ставятся </a:t>
            </a:r>
            <a:r>
              <a:rPr sz="2400" b="1" dirty="0">
                <a:latin typeface="Calibri"/>
                <a:cs typeface="Calibri"/>
              </a:rPr>
              <a:t>задачи  </a:t>
            </a:r>
            <a:r>
              <a:rPr sz="2400" b="1" spc="-10" dirty="0">
                <a:latin typeface="Calibri"/>
                <a:cs typeface="Calibri"/>
              </a:rPr>
              <a:t>литературоведческого</a:t>
            </a:r>
            <a:r>
              <a:rPr sz="2400" b="1" spc="30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характера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050791" y="438912"/>
            <a:ext cx="4916423" cy="100583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4319525" y="545083"/>
            <a:ext cx="434721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0" dirty="0"/>
              <a:t>МЕТАПРЕДМЕТНОСТЬ</a:t>
            </a:r>
          </a:p>
        </p:txBody>
      </p:sp>
      <p:grpSp>
        <p:nvGrpSpPr>
          <p:cNvPr id="6" name="object 6"/>
          <p:cNvGrpSpPr/>
          <p:nvPr/>
        </p:nvGrpSpPr>
        <p:grpSpPr>
          <a:xfrm>
            <a:off x="5732459" y="3822311"/>
            <a:ext cx="584200" cy="370205"/>
            <a:chOff x="5732459" y="3822311"/>
            <a:chExt cx="584200" cy="370205"/>
          </a:xfrm>
        </p:grpSpPr>
        <p:sp>
          <p:nvSpPr>
            <p:cNvPr id="7" name="object 7"/>
            <p:cNvSpPr/>
            <p:nvPr/>
          </p:nvSpPr>
          <p:spPr>
            <a:xfrm>
              <a:off x="5738809" y="3828661"/>
              <a:ext cx="571500" cy="357505"/>
            </a:xfrm>
            <a:custGeom>
              <a:avLst/>
              <a:gdLst/>
              <a:ahLst/>
              <a:cxnLst/>
              <a:rect l="l" t="t" r="r" b="b"/>
              <a:pathLst>
                <a:path w="571500" h="357504">
                  <a:moveTo>
                    <a:pt x="428627" y="0"/>
                  </a:moveTo>
                  <a:lnTo>
                    <a:pt x="142876" y="0"/>
                  </a:lnTo>
                  <a:lnTo>
                    <a:pt x="142876" y="178595"/>
                  </a:lnTo>
                  <a:lnTo>
                    <a:pt x="0" y="178595"/>
                  </a:lnTo>
                  <a:lnTo>
                    <a:pt x="285751" y="357190"/>
                  </a:lnTo>
                  <a:lnTo>
                    <a:pt x="571503" y="178595"/>
                  </a:lnTo>
                  <a:lnTo>
                    <a:pt x="428627" y="178595"/>
                  </a:lnTo>
                  <a:lnTo>
                    <a:pt x="428627" y="0"/>
                  </a:lnTo>
                  <a:close/>
                </a:path>
              </a:pathLst>
            </a:custGeom>
            <a:solidFill>
              <a:srgbClr val="2B18D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5738809" y="3828661"/>
              <a:ext cx="571500" cy="357505"/>
            </a:xfrm>
            <a:custGeom>
              <a:avLst/>
              <a:gdLst/>
              <a:ahLst/>
              <a:cxnLst/>
              <a:rect l="l" t="t" r="r" b="b"/>
              <a:pathLst>
                <a:path w="571500" h="357504">
                  <a:moveTo>
                    <a:pt x="0" y="178595"/>
                  </a:moveTo>
                  <a:lnTo>
                    <a:pt x="142876" y="178595"/>
                  </a:lnTo>
                  <a:lnTo>
                    <a:pt x="142876" y="0"/>
                  </a:lnTo>
                  <a:lnTo>
                    <a:pt x="428628" y="0"/>
                  </a:lnTo>
                  <a:lnTo>
                    <a:pt x="428628" y="178595"/>
                  </a:lnTo>
                  <a:lnTo>
                    <a:pt x="571504" y="178595"/>
                  </a:lnTo>
                  <a:lnTo>
                    <a:pt x="285752" y="357190"/>
                  </a:lnTo>
                  <a:lnTo>
                    <a:pt x="0" y="178595"/>
                  </a:lnTo>
                  <a:close/>
                </a:path>
              </a:pathLst>
            </a:custGeom>
            <a:ln w="12700">
              <a:solidFill>
                <a:srgbClr val="814FA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358900" y="1488948"/>
            <a:ext cx="8472170" cy="1485900"/>
          </a:xfrm>
          <a:prstGeom prst="rect">
            <a:avLst/>
          </a:prstGeom>
        </p:spPr>
        <p:txBody>
          <a:bodyPr vert="horz" wrap="square" lIns="0" tIns="189230" rIns="0" bIns="0" rtlCol="0">
            <a:spAutoFit/>
          </a:bodyPr>
          <a:lstStyle/>
          <a:p>
            <a:pPr marL="2870835">
              <a:lnSpc>
                <a:spcPct val="100000"/>
              </a:lnSpc>
              <a:spcBef>
                <a:spcPts val="1490"/>
              </a:spcBef>
            </a:pPr>
            <a:r>
              <a:rPr sz="2000" b="1" spc="-5" dirty="0">
                <a:latin typeface="Calibri"/>
                <a:cs typeface="Calibri"/>
              </a:rPr>
              <a:t>Опора </a:t>
            </a:r>
            <a:r>
              <a:rPr sz="2000" b="0" dirty="0">
                <a:latin typeface="Calibri Light"/>
                <a:cs typeface="Calibri Light"/>
              </a:rPr>
              <a:t>на </a:t>
            </a:r>
            <a:r>
              <a:rPr sz="2000" b="0" spc="-5" dirty="0">
                <a:latin typeface="Calibri Light"/>
                <a:cs typeface="Calibri Light"/>
              </a:rPr>
              <a:t>художественное</a:t>
            </a:r>
            <a:r>
              <a:rPr sz="2000" b="0" spc="125" dirty="0">
                <a:latin typeface="Calibri Light"/>
                <a:cs typeface="Calibri Light"/>
              </a:rPr>
              <a:t> </a:t>
            </a:r>
            <a:r>
              <a:rPr sz="2000" b="0" dirty="0">
                <a:latin typeface="Calibri Light"/>
                <a:cs typeface="Calibri Light"/>
              </a:rPr>
              <a:t>произведение</a:t>
            </a:r>
            <a:r>
              <a:rPr sz="2000" dirty="0">
                <a:latin typeface="Calibri"/>
                <a:cs typeface="Calibri"/>
              </a:rPr>
              <a:t>: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390"/>
              </a:spcBef>
              <a:tabLst>
                <a:tab pos="240665" algn="l"/>
              </a:tabLst>
            </a:pPr>
            <a:r>
              <a:rPr sz="2000" dirty="0">
                <a:latin typeface="Arial"/>
                <a:cs typeface="Arial"/>
              </a:rPr>
              <a:t>•	</a:t>
            </a:r>
            <a:r>
              <a:rPr sz="2000" b="0" spc="-5" dirty="0">
                <a:latin typeface="Calibri Light"/>
                <a:cs typeface="Calibri Light"/>
              </a:rPr>
              <a:t>обращение </a:t>
            </a:r>
            <a:r>
              <a:rPr sz="2000" b="0" dirty="0">
                <a:latin typeface="Calibri Light"/>
                <a:cs typeface="Calibri Light"/>
              </a:rPr>
              <a:t>к </a:t>
            </a:r>
            <a:r>
              <a:rPr sz="2000" b="0" spc="-5" dirty="0">
                <a:latin typeface="Calibri Light"/>
                <a:cs typeface="Calibri Light"/>
              </a:rPr>
              <a:t>литературному тексту </a:t>
            </a:r>
            <a:r>
              <a:rPr sz="2000" b="0" dirty="0">
                <a:latin typeface="Calibri Light"/>
                <a:cs typeface="Calibri Light"/>
              </a:rPr>
              <a:t>на </a:t>
            </a:r>
            <a:r>
              <a:rPr sz="2000" b="0" spc="-5" dirty="0">
                <a:latin typeface="Calibri Light"/>
                <a:cs typeface="Calibri Light"/>
              </a:rPr>
              <a:t>уровне</a:t>
            </a:r>
            <a:r>
              <a:rPr sz="2000" b="0" spc="290" dirty="0">
                <a:latin typeface="Calibri Light"/>
                <a:cs typeface="Calibri Light"/>
              </a:rPr>
              <a:t> </a:t>
            </a:r>
            <a:r>
              <a:rPr sz="2000" b="0" spc="-5" dirty="0">
                <a:latin typeface="Calibri Light"/>
                <a:cs typeface="Calibri Light"/>
              </a:rPr>
              <a:t>аргументации</a:t>
            </a:r>
            <a:r>
              <a:rPr sz="2000" spc="-5" dirty="0">
                <a:latin typeface="Calibri"/>
                <a:cs typeface="Calibri"/>
              </a:rPr>
              <a:t>,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515"/>
              </a:spcBef>
              <a:tabLst>
                <a:tab pos="240665" algn="l"/>
                <a:tab pos="2047875" algn="l"/>
                <a:tab pos="3364229" algn="l"/>
                <a:tab pos="4661535" algn="l"/>
                <a:tab pos="4956810" algn="l"/>
                <a:tab pos="7012940" algn="l"/>
                <a:tab pos="7334884" algn="l"/>
              </a:tabLst>
            </a:pPr>
            <a:r>
              <a:rPr sz="2000" dirty="0">
                <a:latin typeface="Arial"/>
                <a:cs typeface="Arial"/>
              </a:rPr>
              <a:t>•	</a:t>
            </a:r>
            <a:r>
              <a:rPr sz="2000" b="0" spc="-5" dirty="0">
                <a:latin typeface="Calibri Light"/>
                <a:cs typeface="Calibri Light"/>
              </a:rPr>
              <a:t>использование	примеров</a:t>
            </a:r>
            <a:r>
              <a:rPr sz="2000" spc="-5" dirty="0">
                <a:latin typeface="Calibri"/>
                <a:cs typeface="Calibri"/>
              </a:rPr>
              <a:t>,	</a:t>
            </a:r>
            <a:r>
              <a:rPr sz="2000" b="0" spc="-5" dirty="0">
                <a:latin typeface="Calibri Light"/>
                <a:cs typeface="Calibri Light"/>
              </a:rPr>
              <a:t>связанных	</a:t>
            </a:r>
            <a:r>
              <a:rPr sz="2000" b="0" dirty="0">
                <a:latin typeface="Calibri Light"/>
                <a:cs typeface="Calibri Light"/>
              </a:rPr>
              <a:t>с	</a:t>
            </a:r>
            <a:r>
              <a:rPr sz="2000" b="0" spc="-5" dirty="0">
                <a:latin typeface="Calibri Light"/>
                <a:cs typeface="Calibri Light"/>
              </a:rPr>
              <a:t>проблематикой	</a:t>
            </a:r>
            <a:r>
              <a:rPr sz="2000" b="0" dirty="0">
                <a:latin typeface="Calibri Light"/>
                <a:cs typeface="Calibri Light"/>
              </a:rPr>
              <a:t>и	</a:t>
            </a:r>
            <a:r>
              <a:rPr sz="2000" b="0" spc="-5" dirty="0">
                <a:latin typeface="Calibri Light"/>
                <a:cs typeface="Calibri Light"/>
              </a:rPr>
              <a:t>тематикой</a:t>
            </a:r>
            <a:endParaRPr sz="2000">
              <a:latin typeface="Calibri Light"/>
              <a:cs typeface="Calibri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992931" y="2644140"/>
            <a:ext cx="163830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0" spc="-5" dirty="0">
                <a:latin typeface="Calibri Light"/>
                <a:cs typeface="Calibri Light"/>
              </a:rPr>
              <a:t>произведений</a:t>
            </a:r>
            <a:r>
              <a:rPr sz="2000" spc="-5" dirty="0">
                <a:latin typeface="Calibri"/>
                <a:cs typeface="Calibri"/>
              </a:rPr>
              <a:t>,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58900" y="3012947"/>
            <a:ext cx="9571990" cy="27933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>
              <a:lnSpc>
                <a:spcPct val="100000"/>
              </a:lnSpc>
              <a:spcBef>
                <a:spcPts val="100"/>
              </a:spcBef>
            </a:pPr>
            <a:r>
              <a:rPr sz="2000" b="0" spc="-5" dirty="0">
                <a:latin typeface="Calibri Light"/>
                <a:cs typeface="Calibri Light"/>
              </a:rPr>
              <a:t>системой действующих лиц </a:t>
            </a:r>
            <a:r>
              <a:rPr sz="2000" b="0" dirty="0">
                <a:latin typeface="Calibri Light"/>
                <a:cs typeface="Calibri Light"/>
              </a:rPr>
              <a:t>и</a:t>
            </a:r>
            <a:r>
              <a:rPr sz="2000" b="0" spc="195" dirty="0">
                <a:latin typeface="Calibri Light"/>
                <a:cs typeface="Calibri Light"/>
              </a:rPr>
              <a:t> </a:t>
            </a:r>
            <a:r>
              <a:rPr sz="2000" b="0" dirty="0">
                <a:latin typeface="Calibri Light"/>
                <a:cs typeface="Calibri Light"/>
              </a:rPr>
              <a:t>т</a:t>
            </a:r>
            <a:r>
              <a:rPr sz="2000" dirty="0">
                <a:latin typeface="Calibri"/>
                <a:cs typeface="Calibri"/>
              </a:rPr>
              <a:t>.</a:t>
            </a:r>
            <a:r>
              <a:rPr sz="2000" b="0" dirty="0">
                <a:latin typeface="Calibri Light"/>
                <a:cs typeface="Calibri Light"/>
              </a:rPr>
              <a:t>д</a:t>
            </a:r>
            <a:r>
              <a:rPr sz="2000" dirty="0">
                <a:latin typeface="Calibri"/>
                <a:cs typeface="Calibri"/>
              </a:rPr>
              <a:t>.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485"/>
              </a:spcBef>
            </a:pPr>
            <a:r>
              <a:rPr sz="2000" dirty="0">
                <a:solidFill>
                  <a:srgbClr val="2B18D3"/>
                </a:solidFill>
                <a:latin typeface="Courier New"/>
                <a:cs typeface="Courier New"/>
              </a:rPr>
              <a:t>o</a:t>
            </a:r>
            <a:r>
              <a:rPr sz="2000" spc="-540" dirty="0">
                <a:solidFill>
                  <a:srgbClr val="2B18D3"/>
                </a:solidFill>
                <a:latin typeface="Courier New"/>
                <a:cs typeface="Courier New"/>
              </a:rPr>
              <a:t> </a:t>
            </a:r>
            <a:r>
              <a:rPr sz="2000" b="1" spc="-20" dirty="0">
                <a:solidFill>
                  <a:srgbClr val="2B18D3"/>
                </a:solidFill>
                <a:latin typeface="Calibri"/>
                <a:cs typeface="Calibri"/>
              </a:rPr>
              <a:t>Художественные </a:t>
            </a:r>
            <a:r>
              <a:rPr sz="2000" b="1" spc="-10" dirty="0">
                <a:solidFill>
                  <a:srgbClr val="2B18D3"/>
                </a:solidFill>
                <a:latin typeface="Calibri"/>
                <a:cs typeface="Calibri"/>
              </a:rPr>
              <a:t>произведения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515"/>
              </a:spcBef>
            </a:pPr>
            <a:r>
              <a:rPr sz="2000" dirty="0">
                <a:solidFill>
                  <a:srgbClr val="2B18D3"/>
                </a:solidFill>
                <a:latin typeface="Courier New"/>
                <a:cs typeface="Courier New"/>
              </a:rPr>
              <a:t>o</a:t>
            </a:r>
            <a:r>
              <a:rPr sz="2000" spc="-605" dirty="0">
                <a:solidFill>
                  <a:srgbClr val="2B18D3"/>
                </a:solidFill>
                <a:latin typeface="Courier New"/>
                <a:cs typeface="Courier New"/>
              </a:rPr>
              <a:t> </a:t>
            </a:r>
            <a:r>
              <a:rPr sz="2000" b="1" spc="-5" dirty="0">
                <a:solidFill>
                  <a:srgbClr val="2B18D3"/>
                </a:solidFill>
                <a:latin typeface="Calibri"/>
                <a:cs typeface="Calibri"/>
              </a:rPr>
              <a:t>Дневники</a:t>
            </a:r>
            <a:r>
              <a:rPr sz="2925" spc="-7" baseline="1424" dirty="0">
                <a:solidFill>
                  <a:srgbClr val="2B18D3"/>
                </a:solidFill>
                <a:latin typeface="Calibri"/>
                <a:cs typeface="Calibri"/>
              </a:rPr>
              <a:t>, </a:t>
            </a:r>
            <a:r>
              <a:rPr sz="2000" b="1" spc="-10" dirty="0">
                <a:solidFill>
                  <a:srgbClr val="2B18D3"/>
                </a:solidFill>
                <a:latin typeface="Calibri"/>
                <a:cs typeface="Calibri"/>
              </a:rPr>
              <a:t>мемуары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390"/>
              </a:spcBef>
            </a:pPr>
            <a:r>
              <a:rPr sz="2000" dirty="0">
                <a:solidFill>
                  <a:srgbClr val="2B18D3"/>
                </a:solidFill>
                <a:latin typeface="Courier New"/>
                <a:cs typeface="Courier New"/>
              </a:rPr>
              <a:t>o</a:t>
            </a:r>
            <a:r>
              <a:rPr sz="2000" spc="-610" dirty="0">
                <a:solidFill>
                  <a:srgbClr val="2B18D3"/>
                </a:solidFill>
                <a:latin typeface="Courier New"/>
                <a:cs typeface="Courier New"/>
              </a:rPr>
              <a:t> </a:t>
            </a:r>
            <a:r>
              <a:rPr sz="2000" b="1" spc="-10" dirty="0">
                <a:solidFill>
                  <a:srgbClr val="2B18D3"/>
                </a:solidFill>
                <a:latin typeface="Calibri"/>
                <a:cs typeface="Calibri"/>
              </a:rPr>
              <a:t>Публицистика</a:t>
            </a:r>
            <a:endParaRPr sz="2000">
              <a:latin typeface="Calibri"/>
              <a:cs typeface="Calibri"/>
            </a:endParaRPr>
          </a:p>
          <a:p>
            <a:pPr marL="3086735" marR="5080" indent="-2527300">
              <a:lnSpc>
                <a:spcPts val="3910"/>
              </a:lnSpc>
              <a:spcBef>
                <a:spcPts val="360"/>
              </a:spcBef>
            </a:pPr>
            <a:r>
              <a:rPr sz="2000" dirty="0">
                <a:solidFill>
                  <a:srgbClr val="2B18D3"/>
                </a:solidFill>
                <a:latin typeface="Courier New"/>
                <a:cs typeface="Courier New"/>
              </a:rPr>
              <a:t>o </a:t>
            </a:r>
            <a:r>
              <a:rPr sz="2000" b="1" spc="-10" dirty="0">
                <a:solidFill>
                  <a:srgbClr val="2B18D3"/>
                </a:solidFill>
                <a:latin typeface="Calibri"/>
                <a:cs typeface="Calibri"/>
              </a:rPr>
              <a:t>Произведения </a:t>
            </a:r>
            <a:r>
              <a:rPr sz="2000" b="1" spc="-5" dirty="0">
                <a:solidFill>
                  <a:srgbClr val="2B18D3"/>
                </a:solidFill>
                <a:latin typeface="Calibri"/>
                <a:cs typeface="Calibri"/>
              </a:rPr>
              <a:t>устного </a:t>
            </a:r>
            <a:r>
              <a:rPr sz="2000" b="1" spc="-10" dirty="0">
                <a:solidFill>
                  <a:srgbClr val="2B18D3"/>
                </a:solidFill>
                <a:latin typeface="Calibri"/>
                <a:cs typeface="Calibri"/>
              </a:rPr>
              <a:t>народного </a:t>
            </a:r>
            <a:r>
              <a:rPr sz="2000" b="1" spc="-5" dirty="0">
                <a:solidFill>
                  <a:srgbClr val="2B18D3"/>
                </a:solidFill>
                <a:latin typeface="Calibri"/>
                <a:cs typeface="Calibri"/>
              </a:rPr>
              <a:t>творчества </a:t>
            </a:r>
            <a:r>
              <a:rPr sz="2925" baseline="1424" dirty="0">
                <a:solidFill>
                  <a:srgbClr val="2B18D3"/>
                </a:solidFill>
                <a:latin typeface="Calibri"/>
                <a:cs typeface="Calibri"/>
              </a:rPr>
              <a:t>(</a:t>
            </a:r>
            <a:r>
              <a:rPr sz="2000" b="1" dirty="0">
                <a:solidFill>
                  <a:srgbClr val="2B18D3"/>
                </a:solidFill>
                <a:latin typeface="Calibri"/>
                <a:cs typeface="Calibri"/>
              </a:rPr>
              <a:t>за </a:t>
            </a:r>
            <a:r>
              <a:rPr sz="2000" b="1" spc="-5" dirty="0">
                <a:solidFill>
                  <a:srgbClr val="2B18D3"/>
                </a:solidFill>
                <a:latin typeface="Calibri"/>
                <a:cs typeface="Calibri"/>
              </a:rPr>
              <a:t>исключением малых</a:t>
            </a:r>
            <a:r>
              <a:rPr sz="2000" b="1" spc="-245" dirty="0">
                <a:solidFill>
                  <a:srgbClr val="2B18D3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2B18D3"/>
                </a:solidFill>
                <a:latin typeface="Calibri"/>
                <a:cs typeface="Calibri"/>
              </a:rPr>
              <a:t>жанров</a:t>
            </a:r>
            <a:r>
              <a:rPr sz="2925" spc="-7" baseline="1424" dirty="0">
                <a:solidFill>
                  <a:srgbClr val="2B18D3"/>
                </a:solidFill>
                <a:latin typeface="Calibri"/>
                <a:cs typeface="Calibri"/>
              </a:rPr>
              <a:t>)  </a:t>
            </a:r>
            <a:r>
              <a:rPr sz="2000" b="1" spc="-10" dirty="0">
                <a:solidFill>
                  <a:srgbClr val="FF0000"/>
                </a:solidFill>
                <a:latin typeface="Calibri"/>
                <a:cs typeface="Calibri"/>
              </a:rPr>
              <a:t>Недостаточно простого</a:t>
            </a:r>
            <a:r>
              <a:rPr sz="2000" b="1" spc="10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FF0000"/>
                </a:solidFill>
                <a:latin typeface="Calibri"/>
                <a:cs typeface="Calibri"/>
              </a:rPr>
              <a:t>упоминания</a:t>
            </a:r>
            <a:r>
              <a:rPr sz="2925" spc="-7" baseline="1424" dirty="0">
                <a:solidFill>
                  <a:srgbClr val="FF0000"/>
                </a:solidFill>
                <a:latin typeface="Calibri"/>
                <a:cs typeface="Calibri"/>
              </a:rPr>
              <a:t>!</a:t>
            </a:r>
            <a:endParaRPr sz="2925" baseline="1424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712464" y="643127"/>
            <a:ext cx="5593080" cy="89306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3948081" y="733044"/>
            <a:ext cx="5086350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spc="-20" dirty="0"/>
              <a:t>ЛИТЕРАТУРОЦЕНТРИЧНОСТЬ</a:t>
            </a:r>
            <a:endParaRPr sz="3200"/>
          </a:p>
        </p:txBody>
      </p:sp>
      <p:sp>
        <p:nvSpPr>
          <p:cNvPr id="7" name="object 7"/>
          <p:cNvSpPr/>
          <p:nvPr/>
        </p:nvSpPr>
        <p:spPr>
          <a:xfrm>
            <a:off x="519757" y="498334"/>
            <a:ext cx="867222" cy="135143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358900" y="2130043"/>
            <a:ext cx="9570720" cy="3299460"/>
          </a:xfrm>
          <a:prstGeom prst="rect">
            <a:avLst/>
          </a:prstGeom>
        </p:spPr>
        <p:txBody>
          <a:bodyPr vert="horz" wrap="square" lIns="0" tIns="2165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705"/>
              </a:spcBef>
              <a:tabLst>
                <a:tab pos="240665" algn="l"/>
              </a:tabLst>
            </a:pPr>
            <a:r>
              <a:rPr sz="2200" dirty="0">
                <a:latin typeface="Arial"/>
                <a:cs typeface="Arial"/>
              </a:rPr>
              <a:t>•	</a:t>
            </a:r>
            <a:r>
              <a:rPr sz="2200" spc="-25" dirty="0">
                <a:latin typeface="Calibri"/>
                <a:cs typeface="Calibri"/>
              </a:rPr>
              <a:t>Тематическое </a:t>
            </a:r>
            <a:r>
              <a:rPr sz="2400" spc="-5" dirty="0">
                <a:latin typeface="Calibri"/>
                <a:cs typeface="Calibri"/>
              </a:rPr>
              <a:t>направление </a:t>
            </a:r>
            <a:r>
              <a:rPr sz="2400" dirty="0">
                <a:latin typeface="Calibri"/>
                <a:cs typeface="Calibri"/>
              </a:rPr>
              <a:t>№ </a:t>
            </a:r>
            <a:r>
              <a:rPr sz="2400" spc="-5" dirty="0">
                <a:latin typeface="Calibri"/>
                <a:cs typeface="Calibri"/>
              </a:rPr>
              <a:t>1.«Забвению </a:t>
            </a:r>
            <a:r>
              <a:rPr sz="2400" dirty="0">
                <a:latin typeface="Calibri"/>
                <a:cs typeface="Calibri"/>
              </a:rPr>
              <a:t>не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подлежит»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610"/>
              </a:spcBef>
            </a:pPr>
            <a:r>
              <a:rPr sz="2400" dirty="0">
                <a:latin typeface="Arial"/>
                <a:cs typeface="Arial"/>
              </a:rPr>
              <a:t>• </a:t>
            </a:r>
            <a:r>
              <a:rPr sz="2400" spc="-25" dirty="0">
                <a:latin typeface="Calibri"/>
                <a:cs typeface="Calibri"/>
              </a:rPr>
              <a:t>Тематическое </a:t>
            </a:r>
            <a:r>
              <a:rPr sz="2400" spc="-5" dirty="0">
                <a:latin typeface="Calibri"/>
                <a:cs typeface="Calibri"/>
              </a:rPr>
              <a:t>направление </a:t>
            </a:r>
            <a:r>
              <a:rPr sz="2400" dirty="0">
                <a:latin typeface="Calibri"/>
                <a:cs typeface="Calibri"/>
              </a:rPr>
              <a:t>№ </a:t>
            </a:r>
            <a:r>
              <a:rPr sz="2400" spc="-5" dirty="0">
                <a:latin typeface="Calibri"/>
                <a:cs typeface="Calibri"/>
              </a:rPr>
              <a:t>2.«Я </a:t>
            </a:r>
            <a:r>
              <a:rPr sz="2400" dirty="0">
                <a:latin typeface="Calibri"/>
                <a:cs typeface="Calibri"/>
              </a:rPr>
              <a:t>и</a:t>
            </a:r>
            <a:r>
              <a:rPr sz="2400" spc="-37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другие»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535"/>
              </a:spcBef>
            </a:pPr>
            <a:r>
              <a:rPr sz="2400" dirty="0">
                <a:latin typeface="Arial"/>
                <a:cs typeface="Arial"/>
              </a:rPr>
              <a:t>• </a:t>
            </a:r>
            <a:r>
              <a:rPr sz="2400" spc="-25" dirty="0">
                <a:latin typeface="Calibri"/>
                <a:cs typeface="Calibri"/>
              </a:rPr>
              <a:t>Тематическое </a:t>
            </a:r>
            <a:r>
              <a:rPr sz="2400" spc="-5" dirty="0">
                <a:latin typeface="Calibri"/>
                <a:cs typeface="Calibri"/>
              </a:rPr>
              <a:t>направление </a:t>
            </a:r>
            <a:r>
              <a:rPr sz="2400" dirty="0">
                <a:latin typeface="Calibri"/>
                <a:cs typeface="Calibri"/>
              </a:rPr>
              <a:t>№ </a:t>
            </a:r>
            <a:r>
              <a:rPr sz="2400" spc="-5" dirty="0">
                <a:latin typeface="Calibri"/>
                <a:cs typeface="Calibri"/>
              </a:rPr>
              <a:t>3.«Время</a:t>
            </a:r>
            <a:r>
              <a:rPr sz="2400" spc="-3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перемен»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610"/>
              </a:spcBef>
            </a:pPr>
            <a:r>
              <a:rPr sz="2400" dirty="0">
                <a:latin typeface="Arial"/>
                <a:cs typeface="Arial"/>
              </a:rPr>
              <a:t>• </a:t>
            </a:r>
            <a:r>
              <a:rPr sz="2400" spc="-25" dirty="0">
                <a:latin typeface="Calibri"/>
                <a:cs typeface="Calibri"/>
              </a:rPr>
              <a:t>Тематическое </a:t>
            </a:r>
            <a:r>
              <a:rPr sz="2400" spc="-5" dirty="0">
                <a:latin typeface="Calibri"/>
                <a:cs typeface="Calibri"/>
              </a:rPr>
              <a:t>направление </a:t>
            </a:r>
            <a:r>
              <a:rPr sz="2400" dirty="0">
                <a:latin typeface="Calibri"/>
                <a:cs typeface="Calibri"/>
              </a:rPr>
              <a:t>№ </a:t>
            </a:r>
            <a:r>
              <a:rPr sz="2400" spc="-10" dirty="0">
                <a:latin typeface="Calibri"/>
                <a:cs typeface="Calibri"/>
              </a:rPr>
              <a:t>4.«Разговор </a:t>
            </a:r>
            <a:r>
              <a:rPr sz="2400" dirty="0">
                <a:latin typeface="Calibri"/>
                <a:cs typeface="Calibri"/>
              </a:rPr>
              <a:t>с</a:t>
            </a:r>
            <a:r>
              <a:rPr sz="2400" spc="-37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собой»</a:t>
            </a:r>
            <a:endParaRPr sz="2400">
              <a:latin typeface="Calibri"/>
              <a:cs typeface="Calibri"/>
            </a:endParaRPr>
          </a:p>
          <a:p>
            <a:pPr marL="241300" marR="5080" indent="-228600">
              <a:lnSpc>
                <a:spcPct val="120800"/>
              </a:lnSpc>
              <a:spcBef>
                <a:spcPts val="935"/>
              </a:spcBef>
            </a:pPr>
            <a:r>
              <a:rPr sz="2400" dirty="0">
                <a:latin typeface="Arial"/>
                <a:cs typeface="Arial"/>
              </a:rPr>
              <a:t>• </a:t>
            </a:r>
            <a:r>
              <a:rPr sz="2400" spc="-25" dirty="0">
                <a:latin typeface="Calibri"/>
                <a:cs typeface="Calibri"/>
              </a:rPr>
              <a:t>Тематическое </a:t>
            </a:r>
            <a:r>
              <a:rPr sz="2400" spc="-5" dirty="0">
                <a:latin typeface="Calibri"/>
                <a:cs typeface="Calibri"/>
              </a:rPr>
              <a:t>направление </a:t>
            </a:r>
            <a:r>
              <a:rPr sz="2400" dirty="0">
                <a:latin typeface="Calibri"/>
                <a:cs typeface="Calibri"/>
              </a:rPr>
              <a:t>№ </a:t>
            </a:r>
            <a:r>
              <a:rPr sz="2400" spc="-15" dirty="0">
                <a:latin typeface="Calibri"/>
                <a:cs typeface="Calibri"/>
              </a:rPr>
              <a:t>5.«Между </a:t>
            </a:r>
            <a:r>
              <a:rPr sz="2400" spc="-5" dirty="0">
                <a:latin typeface="Calibri"/>
                <a:cs typeface="Calibri"/>
              </a:rPr>
              <a:t>прошлым </a:t>
            </a:r>
            <a:r>
              <a:rPr sz="2400" dirty="0">
                <a:latin typeface="Calibri"/>
                <a:cs typeface="Calibri"/>
              </a:rPr>
              <a:t>и </a:t>
            </a:r>
            <a:r>
              <a:rPr sz="2400" spc="-20" dirty="0">
                <a:latin typeface="Calibri"/>
                <a:cs typeface="Calibri"/>
              </a:rPr>
              <a:t>будущим: </a:t>
            </a:r>
            <a:r>
              <a:rPr sz="2400" spc="-5" dirty="0">
                <a:latin typeface="Calibri"/>
                <a:cs typeface="Calibri"/>
              </a:rPr>
              <a:t>портрет  </a:t>
            </a:r>
            <a:r>
              <a:rPr sz="2400" spc="-10" dirty="0">
                <a:latin typeface="Calibri"/>
                <a:cs typeface="Calibri"/>
              </a:rPr>
              <a:t>моего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поколения»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3115055" y="429768"/>
            <a:ext cx="6788150" cy="1009015"/>
            <a:chOff x="3115055" y="429768"/>
            <a:chExt cx="6788150" cy="1009015"/>
          </a:xfrm>
        </p:grpSpPr>
        <p:sp>
          <p:nvSpPr>
            <p:cNvPr id="4" name="object 4"/>
            <p:cNvSpPr/>
            <p:nvPr/>
          </p:nvSpPr>
          <p:spPr>
            <a:xfrm>
              <a:off x="3115055" y="429768"/>
              <a:ext cx="3709416" cy="1008888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342888" y="429768"/>
              <a:ext cx="3560064" cy="1008888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3383884" y="535939"/>
            <a:ext cx="621855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30" dirty="0"/>
              <a:t>ТЕМАТИЧЕСКИЕ</a:t>
            </a:r>
            <a:r>
              <a:rPr spc="10" dirty="0"/>
              <a:t> </a:t>
            </a:r>
            <a:r>
              <a:rPr spc="-20" dirty="0"/>
              <a:t>НАПРАВЛЕНИЯ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62819" y="1449323"/>
            <a:ext cx="8256270" cy="4248150"/>
          </a:xfrm>
          <a:prstGeom prst="rect">
            <a:avLst/>
          </a:prstGeom>
        </p:spPr>
        <p:txBody>
          <a:bodyPr vert="horz" wrap="square" lIns="0" tIns="5080" rIns="0" bIns="0" rtlCol="0">
            <a:spAutoFit/>
          </a:bodyPr>
          <a:lstStyle/>
          <a:p>
            <a:pPr marL="241300" marR="5715" indent="596900" algn="just">
              <a:lnSpc>
                <a:spcPct val="118500"/>
              </a:lnSpc>
              <a:spcBef>
                <a:spcPts val="40"/>
              </a:spcBef>
            </a:pPr>
            <a:r>
              <a:rPr sz="2000" b="0" spc="-5" dirty="0">
                <a:latin typeface="Calibri Light"/>
                <a:cs typeface="Calibri Light"/>
              </a:rPr>
              <a:t>При составлении тем сочинений </a:t>
            </a:r>
            <a:r>
              <a:rPr sz="2000" b="0" dirty="0">
                <a:latin typeface="Calibri Light"/>
                <a:cs typeface="Calibri Light"/>
              </a:rPr>
              <a:t>не </a:t>
            </a:r>
            <a:r>
              <a:rPr sz="2000" b="0" spc="-5" dirty="0">
                <a:latin typeface="Calibri Light"/>
                <a:cs typeface="Calibri Light"/>
              </a:rPr>
              <a:t>используются </a:t>
            </a:r>
            <a:r>
              <a:rPr sz="2000" b="0" dirty="0">
                <a:latin typeface="Calibri Light"/>
                <a:cs typeface="Calibri Light"/>
              </a:rPr>
              <a:t>узко </a:t>
            </a:r>
            <a:r>
              <a:rPr sz="2000" b="0" spc="-5" dirty="0">
                <a:latin typeface="Calibri Light"/>
                <a:cs typeface="Calibri Light"/>
              </a:rPr>
              <a:t>заданные  формулировки </a:t>
            </a:r>
            <a:r>
              <a:rPr sz="2000" b="0" dirty="0">
                <a:latin typeface="Calibri Light"/>
                <a:cs typeface="Calibri Light"/>
              </a:rPr>
              <a:t>и </a:t>
            </a:r>
            <a:r>
              <a:rPr sz="2000" b="0" spc="-5" dirty="0">
                <a:latin typeface="Calibri Light"/>
                <a:cs typeface="Calibri Light"/>
              </a:rPr>
              <a:t>осуществляется </a:t>
            </a:r>
            <a:r>
              <a:rPr sz="2000" b="0" spc="-10" dirty="0">
                <a:latin typeface="Calibri Light"/>
                <a:cs typeface="Calibri Light"/>
              </a:rPr>
              <a:t>опора </a:t>
            </a:r>
            <a:r>
              <a:rPr sz="2000" b="0" dirty="0">
                <a:latin typeface="Calibri Light"/>
                <a:cs typeface="Calibri Light"/>
              </a:rPr>
              <a:t>на </a:t>
            </a:r>
            <a:r>
              <a:rPr sz="2000" b="0" spc="-5" dirty="0">
                <a:latin typeface="Calibri Light"/>
                <a:cs typeface="Calibri Light"/>
              </a:rPr>
              <a:t>следующие </a:t>
            </a:r>
            <a:r>
              <a:rPr sz="2000" b="0" spc="5" dirty="0">
                <a:latin typeface="Calibri Light"/>
                <a:cs typeface="Calibri Light"/>
              </a:rPr>
              <a:t>принципы</a:t>
            </a:r>
            <a:r>
              <a:rPr sz="2000" spc="5" dirty="0">
                <a:latin typeface="Calibri"/>
                <a:cs typeface="Calibri"/>
              </a:rPr>
              <a:t>:  </a:t>
            </a:r>
            <a:r>
              <a:rPr sz="2000" b="0" spc="-5" dirty="0">
                <a:latin typeface="Calibri Light"/>
                <a:cs typeface="Calibri Light"/>
              </a:rPr>
              <a:t>посильность</a:t>
            </a:r>
            <a:r>
              <a:rPr sz="2000" spc="-5" dirty="0">
                <a:latin typeface="Calibri"/>
                <a:cs typeface="Calibri"/>
              </a:rPr>
              <a:t>, </a:t>
            </a:r>
            <a:r>
              <a:rPr sz="2000" b="0" spc="-5" dirty="0">
                <a:latin typeface="Calibri Light"/>
                <a:cs typeface="Calibri Light"/>
              </a:rPr>
              <a:t>ясность </a:t>
            </a:r>
            <a:r>
              <a:rPr sz="2000" b="0" dirty="0">
                <a:latin typeface="Calibri Light"/>
                <a:cs typeface="Calibri Light"/>
              </a:rPr>
              <a:t>и </a:t>
            </a:r>
            <a:r>
              <a:rPr sz="2000" b="0" spc="-5" dirty="0">
                <a:latin typeface="Calibri Light"/>
                <a:cs typeface="Calibri Light"/>
              </a:rPr>
              <a:t>четкость постановки</a:t>
            </a:r>
            <a:r>
              <a:rPr sz="2000" b="0" spc="180" dirty="0">
                <a:latin typeface="Calibri Light"/>
                <a:cs typeface="Calibri Light"/>
              </a:rPr>
              <a:t> </a:t>
            </a:r>
            <a:r>
              <a:rPr sz="2000" b="0" spc="-5" dirty="0">
                <a:latin typeface="Calibri Light"/>
                <a:cs typeface="Calibri Light"/>
              </a:rPr>
              <a:t>проблемы</a:t>
            </a:r>
            <a:r>
              <a:rPr sz="2000" spc="-5" dirty="0">
                <a:latin typeface="Calibri"/>
                <a:cs typeface="Calibri"/>
              </a:rPr>
              <a:t>.</a:t>
            </a:r>
            <a:endParaRPr sz="2000">
              <a:latin typeface="Calibri"/>
              <a:cs typeface="Calibri"/>
            </a:endParaRPr>
          </a:p>
          <a:p>
            <a:pPr marL="241300" marR="5080" indent="723900" algn="just">
              <a:lnSpc>
                <a:spcPct val="121000"/>
              </a:lnSpc>
              <a:spcBef>
                <a:spcPts val="1005"/>
              </a:spcBef>
            </a:pPr>
            <a:r>
              <a:rPr sz="2000" b="0" spc="-5" dirty="0">
                <a:latin typeface="Calibri Light"/>
                <a:cs typeface="Calibri Light"/>
              </a:rPr>
              <a:t>Темы позволят </a:t>
            </a:r>
            <a:r>
              <a:rPr sz="2000" b="0" dirty="0">
                <a:latin typeface="Calibri Light"/>
                <a:cs typeface="Calibri Light"/>
              </a:rPr>
              <a:t>выпускнику </a:t>
            </a:r>
            <a:r>
              <a:rPr sz="2000" b="0" spc="-5" dirty="0">
                <a:latin typeface="Calibri Light"/>
                <a:cs typeface="Calibri Light"/>
              </a:rPr>
              <a:t>выбирать литературный материал</a:t>
            </a:r>
            <a:r>
              <a:rPr sz="2000" spc="-5" dirty="0">
                <a:latin typeface="Calibri"/>
                <a:cs typeface="Calibri"/>
              </a:rPr>
              <a:t>, </a:t>
            </a:r>
            <a:r>
              <a:rPr sz="2000" b="0" spc="5" dirty="0">
                <a:latin typeface="Calibri Light"/>
                <a:cs typeface="Calibri Light"/>
              </a:rPr>
              <a:t>на  </a:t>
            </a:r>
            <a:r>
              <a:rPr sz="2000" b="0" spc="-5" dirty="0">
                <a:latin typeface="Calibri Light"/>
                <a:cs typeface="Calibri Light"/>
              </a:rPr>
              <a:t>который он будет опираться </a:t>
            </a:r>
            <a:r>
              <a:rPr sz="2000" b="0" dirty="0">
                <a:latin typeface="Calibri Light"/>
                <a:cs typeface="Calibri Light"/>
              </a:rPr>
              <a:t>в </a:t>
            </a:r>
            <a:r>
              <a:rPr sz="2000" b="0" spc="-5" dirty="0">
                <a:latin typeface="Calibri Light"/>
                <a:cs typeface="Calibri Light"/>
              </a:rPr>
              <a:t>своих</a:t>
            </a:r>
            <a:r>
              <a:rPr sz="2000" b="0" spc="290" dirty="0">
                <a:latin typeface="Calibri Light"/>
                <a:cs typeface="Calibri Light"/>
              </a:rPr>
              <a:t> </a:t>
            </a:r>
            <a:r>
              <a:rPr sz="2000" b="0" spc="-5" dirty="0">
                <a:latin typeface="Calibri Light"/>
                <a:cs typeface="Calibri Light"/>
              </a:rPr>
              <a:t>рассуждениях</a:t>
            </a:r>
            <a:r>
              <a:rPr sz="2000" spc="-5" dirty="0">
                <a:latin typeface="Calibri"/>
                <a:cs typeface="Calibri"/>
              </a:rPr>
              <a:t>.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400"/>
              </a:spcBef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b="1" spc="-10" dirty="0">
                <a:latin typeface="Calibri"/>
                <a:cs typeface="Calibri"/>
              </a:rPr>
              <a:t>Почему </a:t>
            </a:r>
            <a:r>
              <a:rPr sz="1800" b="1" spc="-5" dirty="0">
                <a:latin typeface="Calibri"/>
                <a:cs typeface="Calibri"/>
              </a:rPr>
              <a:t>важно помнить</a:t>
            </a:r>
            <a:r>
              <a:rPr sz="1800" b="1" spc="5" dirty="0">
                <a:latin typeface="Calibri"/>
                <a:cs typeface="Calibri"/>
              </a:rPr>
              <a:t> </a:t>
            </a:r>
            <a:r>
              <a:rPr sz="1800" b="1" spc="-5" dirty="0">
                <a:latin typeface="Calibri"/>
                <a:cs typeface="Calibri"/>
              </a:rPr>
              <a:t>прошлое?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440"/>
              </a:spcBef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b="1" dirty="0">
                <a:latin typeface="Calibri"/>
                <a:cs typeface="Calibri"/>
              </a:rPr>
              <a:t>На </a:t>
            </a:r>
            <a:r>
              <a:rPr sz="1800" b="1" spc="-10" dirty="0">
                <a:latin typeface="Calibri"/>
                <a:cs typeface="Calibri"/>
              </a:rPr>
              <a:t>чём должны </a:t>
            </a:r>
            <a:r>
              <a:rPr sz="1800" b="1" spc="-5" dirty="0">
                <a:latin typeface="Calibri"/>
                <a:cs typeface="Calibri"/>
              </a:rPr>
              <a:t>основываться отношения </a:t>
            </a:r>
            <a:r>
              <a:rPr sz="1800" b="1" spc="-15" dirty="0">
                <a:latin typeface="Calibri"/>
                <a:cs typeface="Calibri"/>
              </a:rPr>
              <a:t>между</a:t>
            </a:r>
            <a:r>
              <a:rPr sz="1800" b="1" spc="4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людьми?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440"/>
              </a:spcBef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b="1" spc="-5" dirty="0">
                <a:latin typeface="Calibri"/>
                <a:cs typeface="Calibri"/>
              </a:rPr>
              <a:t>Нужны </a:t>
            </a:r>
            <a:r>
              <a:rPr sz="1800" b="1" dirty="0">
                <a:latin typeface="Calibri"/>
                <a:cs typeface="Calibri"/>
              </a:rPr>
              <a:t>ли </a:t>
            </a:r>
            <a:r>
              <a:rPr sz="1800" b="1" spc="-5" dirty="0">
                <a:latin typeface="Calibri"/>
                <a:cs typeface="Calibri"/>
              </a:rPr>
              <a:t>перемены </a:t>
            </a:r>
            <a:r>
              <a:rPr sz="1800" b="1" spc="-10" dirty="0">
                <a:latin typeface="Calibri"/>
                <a:cs typeface="Calibri"/>
              </a:rPr>
              <a:t>обществу </a:t>
            </a:r>
            <a:r>
              <a:rPr sz="1800" b="1" dirty="0">
                <a:latin typeface="Calibri"/>
                <a:cs typeface="Calibri"/>
              </a:rPr>
              <a:t>и</a:t>
            </a:r>
            <a:r>
              <a:rPr sz="1800" b="1" spc="3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почему?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440"/>
              </a:spcBef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b="1" spc="-10" dirty="0">
                <a:latin typeface="Calibri"/>
                <a:cs typeface="Calibri"/>
              </a:rPr>
              <a:t>Что </a:t>
            </a:r>
            <a:r>
              <a:rPr sz="1800" b="1" spc="-5" dirty="0">
                <a:latin typeface="Calibri"/>
                <a:cs typeface="Calibri"/>
              </a:rPr>
              <a:t>значит </a:t>
            </a:r>
            <a:r>
              <a:rPr sz="1800" b="1" dirty="0">
                <a:latin typeface="Calibri"/>
                <a:cs typeface="Calibri"/>
              </a:rPr>
              <a:t>быть </a:t>
            </a:r>
            <a:r>
              <a:rPr sz="1800" b="1" spc="-5" dirty="0">
                <a:latin typeface="Calibri"/>
                <a:cs typeface="Calibri"/>
              </a:rPr>
              <a:t>самим</a:t>
            </a:r>
            <a:r>
              <a:rPr sz="1800" b="1" spc="2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собой?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440"/>
              </a:spcBef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b="1" dirty="0">
                <a:latin typeface="Calibri"/>
                <a:cs typeface="Calibri"/>
              </a:rPr>
              <a:t>О </a:t>
            </a:r>
            <a:r>
              <a:rPr sz="1800" b="1" spc="-10" dirty="0">
                <a:latin typeface="Calibri"/>
                <a:cs typeface="Calibri"/>
              </a:rPr>
              <a:t>чём мечтает </a:t>
            </a:r>
            <a:r>
              <a:rPr sz="1800" b="1" spc="-5" dirty="0">
                <a:latin typeface="Calibri"/>
                <a:cs typeface="Calibri"/>
              </a:rPr>
              <a:t>моё</a:t>
            </a:r>
            <a:r>
              <a:rPr sz="1800" b="1" spc="20" dirty="0">
                <a:latin typeface="Calibri"/>
                <a:cs typeface="Calibri"/>
              </a:rPr>
              <a:t> </a:t>
            </a:r>
            <a:r>
              <a:rPr sz="1800" b="1" spc="-15" dirty="0">
                <a:latin typeface="Calibri"/>
                <a:cs typeface="Calibri"/>
              </a:rPr>
              <a:t>поколение?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4291584" y="405384"/>
            <a:ext cx="4434840" cy="1005840"/>
            <a:chOff x="4291584" y="405384"/>
            <a:chExt cx="4434840" cy="1005840"/>
          </a:xfrm>
        </p:grpSpPr>
        <p:sp>
          <p:nvSpPr>
            <p:cNvPr id="4" name="object 4"/>
            <p:cNvSpPr/>
            <p:nvPr/>
          </p:nvSpPr>
          <p:spPr>
            <a:xfrm>
              <a:off x="4291584" y="405384"/>
              <a:ext cx="1813560" cy="100583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5620512" y="405384"/>
              <a:ext cx="3105912" cy="1005839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4561873" y="511555"/>
            <a:ext cx="386016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ТЕМЫ</a:t>
            </a:r>
            <a:r>
              <a:rPr spc="25" dirty="0"/>
              <a:t> </a:t>
            </a:r>
            <a:r>
              <a:rPr spc="-5" dirty="0"/>
              <a:t>СОЧИНЕНИЙ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587500" y="2089403"/>
            <a:ext cx="10036810" cy="3759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228600" algn="just">
              <a:lnSpc>
                <a:spcPct val="100000"/>
              </a:lnSpc>
              <a:spcBef>
                <a:spcPts val="100"/>
              </a:spcBef>
            </a:pPr>
            <a:r>
              <a:rPr sz="2000" b="0" spc="-5" dirty="0">
                <a:latin typeface="Calibri Light"/>
                <a:cs typeface="Calibri Light"/>
              </a:rPr>
              <a:t>Выберите только ОДНУ </a:t>
            </a:r>
            <a:r>
              <a:rPr sz="2000" b="0" dirty="0">
                <a:latin typeface="Calibri Light"/>
                <a:cs typeface="Calibri Light"/>
              </a:rPr>
              <a:t>из </a:t>
            </a:r>
            <a:r>
              <a:rPr sz="2000" b="0" spc="-5" dirty="0">
                <a:latin typeface="Calibri Light"/>
                <a:cs typeface="Calibri Light"/>
              </a:rPr>
              <a:t>предложенных </a:t>
            </a:r>
            <a:r>
              <a:rPr sz="2000" b="0" dirty="0">
                <a:latin typeface="Calibri Light"/>
                <a:cs typeface="Calibri Light"/>
              </a:rPr>
              <a:t>ниже </a:t>
            </a:r>
            <a:r>
              <a:rPr sz="2000" b="0" spc="-5" dirty="0">
                <a:latin typeface="Calibri Light"/>
                <a:cs typeface="Calibri Light"/>
              </a:rPr>
              <a:t>тем сочинений</a:t>
            </a:r>
            <a:r>
              <a:rPr sz="2000" spc="-5" dirty="0">
                <a:latin typeface="Calibri"/>
                <a:cs typeface="Calibri"/>
              </a:rPr>
              <a:t>, </a:t>
            </a:r>
            <a:r>
              <a:rPr sz="2000" b="0" dirty="0">
                <a:latin typeface="Calibri Light"/>
                <a:cs typeface="Calibri Light"/>
              </a:rPr>
              <a:t>а </a:t>
            </a:r>
            <a:r>
              <a:rPr sz="2000" b="0" spc="-5" dirty="0">
                <a:latin typeface="Calibri Light"/>
                <a:cs typeface="Calibri Light"/>
              </a:rPr>
              <a:t>затем напишите  сочинение</a:t>
            </a:r>
            <a:r>
              <a:rPr sz="2000" spc="-5" dirty="0">
                <a:latin typeface="Calibri"/>
                <a:cs typeface="Calibri"/>
              </a:rPr>
              <a:t>-</a:t>
            </a:r>
            <a:r>
              <a:rPr sz="2000" b="0" spc="-5" dirty="0">
                <a:latin typeface="Calibri Light"/>
                <a:cs typeface="Calibri Light"/>
              </a:rPr>
              <a:t>рассуждение </a:t>
            </a:r>
            <a:r>
              <a:rPr sz="2000" b="0" dirty="0">
                <a:latin typeface="Calibri Light"/>
                <a:cs typeface="Calibri Light"/>
              </a:rPr>
              <a:t>на </a:t>
            </a:r>
            <a:r>
              <a:rPr sz="2000" b="0" spc="-5" dirty="0">
                <a:latin typeface="Calibri Light"/>
                <a:cs typeface="Calibri Light"/>
              </a:rPr>
              <a:t>эту</a:t>
            </a:r>
            <a:r>
              <a:rPr sz="2000" b="0" spc="135" dirty="0">
                <a:latin typeface="Calibri Light"/>
                <a:cs typeface="Calibri Light"/>
              </a:rPr>
              <a:t> </a:t>
            </a:r>
            <a:r>
              <a:rPr sz="2000" b="0" dirty="0">
                <a:latin typeface="Calibri Light"/>
                <a:cs typeface="Calibri Light"/>
              </a:rPr>
              <a:t>тему</a:t>
            </a:r>
            <a:r>
              <a:rPr sz="2000" dirty="0">
                <a:latin typeface="Calibri"/>
                <a:cs typeface="Calibri"/>
              </a:rPr>
              <a:t>.</a:t>
            </a:r>
            <a:endParaRPr sz="2000">
              <a:latin typeface="Calibri"/>
              <a:cs typeface="Calibri"/>
            </a:endParaRPr>
          </a:p>
          <a:p>
            <a:pPr marL="12700" marR="5080" indent="342900" algn="just">
              <a:lnSpc>
                <a:spcPct val="100000"/>
              </a:lnSpc>
              <a:spcBef>
                <a:spcPts val="1005"/>
              </a:spcBef>
            </a:pPr>
            <a:r>
              <a:rPr sz="2000" b="1" dirty="0">
                <a:latin typeface="Calibri"/>
                <a:cs typeface="Calibri"/>
              </a:rPr>
              <a:t>В </a:t>
            </a:r>
            <a:r>
              <a:rPr sz="2000" b="1" spc="-10" dirty="0">
                <a:latin typeface="Calibri"/>
                <a:cs typeface="Calibri"/>
              </a:rPr>
              <a:t>рамках </a:t>
            </a:r>
            <a:r>
              <a:rPr sz="2000" b="1" spc="-5" dirty="0">
                <a:latin typeface="Calibri"/>
                <a:cs typeface="Calibri"/>
              </a:rPr>
              <a:t>заявленной </a:t>
            </a:r>
            <a:r>
              <a:rPr sz="2000" b="1" spc="-10" dirty="0">
                <a:latin typeface="Calibri"/>
                <a:cs typeface="Calibri"/>
              </a:rPr>
              <a:t>темы </a:t>
            </a:r>
            <a:r>
              <a:rPr sz="2000" b="1" spc="-15" dirty="0">
                <a:latin typeface="Calibri"/>
                <a:cs typeface="Calibri"/>
              </a:rPr>
              <a:t>сформулируйте </a:t>
            </a:r>
            <a:r>
              <a:rPr sz="2000" b="1" spc="-5" dirty="0">
                <a:latin typeface="Calibri"/>
                <a:cs typeface="Calibri"/>
              </a:rPr>
              <a:t>свою позицию </a:t>
            </a:r>
            <a:r>
              <a:rPr sz="2000" b="1" dirty="0">
                <a:latin typeface="Calibri"/>
                <a:cs typeface="Calibri"/>
              </a:rPr>
              <a:t>и </a:t>
            </a:r>
            <a:r>
              <a:rPr sz="2000" b="1" spc="-5" dirty="0">
                <a:latin typeface="Calibri"/>
                <a:cs typeface="Calibri"/>
              </a:rPr>
              <a:t>аргументируйте </a:t>
            </a:r>
            <a:r>
              <a:rPr sz="2000" b="1" dirty="0">
                <a:latin typeface="Calibri"/>
                <a:cs typeface="Calibri"/>
              </a:rPr>
              <a:t>её </a:t>
            </a:r>
            <a:r>
              <a:rPr sz="2000" b="1" spc="-5" dirty="0">
                <a:latin typeface="Calibri"/>
                <a:cs typeface="Calibri"/>
              </a:rPr>
              <a:t>на  основе не </a:t>
            </a:r>
            <a:r>
              <a:rPr sz="2000" b="1" dirty="0">
                <a:latin typeface="Calibri"/>
                <a:cs typeface="Calibri"/>
              </a:rPr>
              <a:t>менее </a:t>
            </a:r>
            <a:r>
              <a:rPr sz="2000" b="1" spc="-15" dirty="0">
                <a:latin typeface="Calibri"/>
                <a:cs typeface="Calibri"/>
              </a:rPr>
              <a:t>одного </a:t>
            </a:r>
            <a:r>
              <a:rPr sz="2000" b="1" spc="-10" dirty="0">
                <a:latin typeface="Calibri"/>
                <a:cs typeface="Calibri"/>
              </a:rPr>
              <a:t>произведения </a:t>
            </a:r>
            <a:r>
              <a:rPr sz="2000" b="1" spc="-5" dirty="0">
                <a:latin typeface="Calibri"/>
                <a:cs typeface="Calibri"/>
              </a:rPr>
              <a:t>отечественной или мировой литературы </a:t>
            </a:r>
            <a:r>
              <a:rPr sz="2000" b="1" spc="-10" dirty="0">
                <a:latin typeface="Calibri"/>
                <a:cs typeface="Calibri"/>
              </a:rPr>
              <a:t>по  Вашему </a:t>
            </a:r>
            <a:r>
              <a:rPr sz="2000" b="1" spc="-5" dirty="0">
                <a:latin typeface="Calibri"/>
                <a:cs typeface="Calibri"/>
              </a:rPr>
              <a:t>выбору</a:t>
            </a:r>
            <a:r>
              <a:rPr sz="2925" spc="-7" baseline="1424" dirty="0">
                <a:latin typeface="Calibri"/>
                <a:cs typeface="Calibri"/>
              </a:rPr>
              <a:t>. </a:t>
            </a:r>
            <a:r>
              <a:rPr sz="2000" b="0" spc="-5" dirty="0">
                <a:latin typeface="Calibri Light"/>
                <a:cs typeface="Calibri Light"/>
              </a:rPr>
              <a:t>Количество привлечённых произведений </a:t>
            </a:r>
            <a:r>
              <a:rPr sz="2000" b="0" dirty="0">
                <a:latin typeface="Calibri Light"/>
                <a:cs typeface="Calibri Light"/>
              </a:rPr>
              <a:t>не </a:t>
            </a:r>
            <a:r>
              <a:rPr sz="2000" b="0" spc="-5" dirty="0">
                <a:latin typeface="Calibri Light"/>
                <a:cs typeface="Calibri Light"/>
              </a:rPr>
              <a:t>так важно</a:t>
            </a:r>
            <a:r>
              <a:rPr sz="2000" spc="-5" dirty="0">
                <a:latin typeface="Calibri"/>
                <a:cs typeface="Calibri"/>
              </a:rPr>
              <a:t>, </a:t>
            </a:r>
            <a:r>
              <a:rPr sz="2000" b="0" dirty="0">
                <a:latin typeface="Calibri Light"/>
                <a:cs typeface="Calibri Light"/>
              </a:rPr>
              <a:t>как </a:t>
            </a:r>
            <a:r>
              <a:rPr sz="2000" b="0" spc="-5" dirty="0">
                <a:latin typeface="Calibri Light"/>
                <a:cs typeface="Calibri Light"/>
              </a:rPr>
              <a:t>глубина  раскрытия темы </a:t>
            </a:r>
            <a:r>
              <a:rPr sz="2000" b="0" dirty="0">
                <a:latin typeface="Calibri Light"/>
                <a:cs typeface="Calibri Light"/>
              </a:rPr>
              <a:t>с </a:t>
            </a:r>
            <a:r>
              <a:rPr sz="2000" b="0" spc="-10" dirty="0">
                <a:latin typeface="Calibri Light"/>
                <a:cs typeface="Calibri Light"/>
              </a:rPr>
              <a:t>опорой </a:t>
            </a:r>
            <a:r>
              <a:rPr sz="2000" b="0" dirty="0">
                <a:latin typeface="Calibri Light"/>
                <a:cs typeface="Calibri Light"/>
              </a:rPr>
              <a:t>на </a:t>
            </a:r>
            <a:r>
              <a:rPr sz="2000" b="0" spc="-5" dirty="0">
                <a:latin typeface="Calibri Light"/>
                <a:cs typeface="Calibri Light"/>
              </a:rPr>
              <a:t>литературный</a:t>
            </a:r>
            <a:r>
              <a:rPr sz="2000" b="0" spc="290" dirty="0">
                <a:latin typeface="Calibri Light"/>
                <a:cs typeface="Calibri Light"/>
              </a:rPr>
              <a:t> </a:t>
            </a:r>
            <a:r>
              <a:rPr sz="2000" b="0" spc="-5" dirty="0">
                <a:latin typeface="Calibri Light"/>
                <a:cs typeface="Calibri Light"/>
              </a:rPr>
              <a:t>материал</a:t>
            </a:r>
            <a:r>
              <a:rPr sz="2000" spc="-5" dirty="0">
                <a:latin typeface="Calibri"/>
                <a:cs typeface="Calibri"/>
              </a:rPr>
              <a:t>.</a:t>
            </a:r>
            <a:endParaRPr sz="2000">
              <a:latin typeface="Calibri"/>
              <a:cs typeface="Calibri"/>
            </a:endParaRPr>
          </a:p>
          <a:p>
            <a:pPr marL="12700" marR="5080" indent="469900" algn="just">
              <a:lnSpc>
                <a:spcPct val="100000"/>
              </a:lnSpc>
              <a:spcBef>
                <a:spcPts val="985"/>
              </a:spcBef>
            </a:pPr>
            <a:r>
              <a:rPr sz="2000" b="0" spc="-5" dirty="0">
                <a:latin typeface="Calibri Light"/>
                <a:cs typeface="Calibri Light"/>
              </a:rPr>
              <a:t>Продумайте композицию сочинения</a:t>
            </a:r>
            <a:r>
              <a:rPr sz="2000" spc="-5" dirty="0">
                <a:latin typeface="Calibri"/>
                <a:cs typeface="Calibri"/>
              </a:rPr>
              <a:t>. </a:t>
            </a:r>
            <a:r>
              <a:rPr sz="2000" b="0" spc="-5" dirty="0">
                <a:latin typeface="Calibri Light"/>
                <a:cs typeface="Calibri Light"/>
              </a:rPr>
              <a:t>Соблюдайте речевые нормы </a:t>
            </a:r>
            <a:r>
              <a:rPr sz="2000" b="0" dirty="0">
                <a:latin typeface="Calibri Light"/>
                <a:cs typeface="Calibri Light"/>
              </a:rPr>
              <a:t>и </a:t>
            </a:r>
            <a:r>
              <a:rPr sz="2000" b="0" spc="-5" dirty="0">
                <a:latin typeface="Calibri Light"/>
                <a:cs typeface="Calibri Light"/>
              </a:rPr>
              <a:t>нормы  грамотности </a:t>
            </a:r>
            <a:r>
              <a:rPr sz="2000" spc="-5" dirty="0">
                <a:latin typeface="Calibri"/>
                <a:cs typeface="Calibri"/>
              </a:rPr>
              <a:t>(</a:t>
            </a:r>
            <a:r>
              <a:rPr sz="2000" b="0" spc="-5" dirty="0">
                <a:latin typeface="Calibri Light"/>
                <a:cs typeface="Calibri Light"/>
              </a:rPr>
              <a:t>разрешается пользоваться орфографическим словарём</a:t>
            </a:r>
            <a:r>
              <a:rPr sz="2000" spc="-5" dirty="0">
                <a:latin typeface="Calibri"/>
                <a:cs typeface="Calibri"/>
              </a:rPr>
              <a:t>). </a:t>
            </a:r>
            <a:r>
              <a:rPr sz="2000" b="0" spc="-5" dirty="0">
                <a:latin typeface="Calibri Light"/>
                <a:cs typeface="Calibri Light"/>
              </a:rPr>
              <a:t>Сочинение </a:t>
            </a:r>
            <a:r>
              <a:rPr sz="2000" b="0" dirty="0">
                <a:latin typeface="Calibri Light"/>
                <a:cs typeface="Calibri Light"/>
              </a:rPr>
              <a:t>пишите  чётко и</a:t>
            </a:r>
            <a:r>
              <a:rPr sz="2000" b="0" spc="80" dirty="0">
                <a:latin typeface="Calibri Light"/>
                <a:cs typeface="Calibri Light"/>
              </a:rPr>
              <a:t> </a:t>
            </a:r>
            <a:r>
              <a:rPr sz="2000" b="0" spc="-10" dirty="0">
                <a:latin typeface="Calibri Light"/>
                <a:cs typeface="Calibri Light"/>
              </a:rPr>
              <a:t>разборчиво</a:t>
            </a:r>
            <a:r>
              <a:rPr sz="2000" spc="-10" dirty="0">
                <a:latin typeface="Calibri"/>
                <a:cs typeface="Calibri"/>
              </a:rPr>
              <a:t>.</a:t>
            </a:r>
            <a:endParaRPr sz="2000">
              <a:latin typeface="Calibri"/>
              <a:cs typeface="Calibri"/>
            </a:endParaRPr>
          </a:p>
          <a:p>
            <a:pPr marL="12700" marR="5080" indent="469900" algn="just">
              <a:lnSpc>
                <a:spcPct val="100000"/>
              </a:lnSpc>
              <a:spcBef>
                <a:spcPts val="1010"/>
              </a:spcBef>
            </a:pPr>
            <a:r>
              <a:rPr sz="2000" b="0" spc="-5" dirty="0">
                <a:latin typeface="Calibri Light"/>
                <a:cs typeface="Calibri Light"/>
              </a:rPr>
              <a:t>При оценке сочинения </a:t>
            </a:r>
            <a:r>
              <a:rPr sz="2000" b="0" dirty="0">
                <a:latin typeface="Calibri Light"/>
                <a:cs typeface="Calibri Light"/>
              </a:rPr>
              <a:t>в </a:t>
            </a:r>
            <a:r>
              <a:rPr sz="2000" b="0" spc="-5" dirty="0">
                <a:latin typeface="Calibri Light"/>
                <a:cs typeface="Calibri Light"/>
              </a:rPr>
              <a:t>первую очередь </a:t>
            </a:r>
            <a:r>
              <a:rPr sz="2000" b="1" spc="-5" dirty="0">
                <a:latin typeface="Calibri"/>
                <a:cs typeface="Calibri"/>
              </a:rPr>
              <a:t>учитывается </a:t>
            </a:r>
            <a:r>
              <a:rPr sz="2000" b="1" spc="-10" dirty="0">
                <a:latin typeface="Calibri"/>
                <a:cs typeface="Calibri"/>
              </a:rPr>
              <a:t>соответствие </a:t>
            </a:r>
            <a:r>
              <a:rPr sz="2000" b="1" spc="-5" dirty="0">
                <a:latin typeface="Calibri"/>
                <a:cs typeface="Calibri"/>
              </a:rPr>
              <a:t>выбранной </a:t>
            </a:r>
            <a:r>
              <a:rPr sz="2000" b="1" spc="-10" dirty="0">
                <a:latin typeface="Calibri"/>
                <a:cs typeface="Calibri"/>
              </a:rPr>
              <a:t>теме </a:t>
            </a:r>
            <a:r>
              <a:rPr sz="2000" b="1" dirty="0">
                <a:latin typeface="Calibri"/>
                <a:cs typeface="Calibri"/>
              </a:rPr>
              <a:t>и  </a:t>
            </a:r>
            <a:r>
              <a:rPr sz="2000" b="1" spc="-5" dirty="0">
                <a:latin typeface="Calibri"/>
                <a:cs typeface="Calibri"/>
              </a:rPr>
              <a:t>аргументированное привлечение литературных</a:t>
            </a:r>
            <a:r>
              <a:rPr sz="2000" b="1" spc="16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произведений</a:t>
            </a:r>
            <a:r>
              <a:rPr sz="2925" spc="-15" baseline="1424" dirty="0">
                <a:latin typeface="Calibri"/>
                <a:cs typeface="Calibri"/>
              </a:rPr>
              <a:t>.</a:t>
            </a:r>
            <a:endParaRPr sz="2925" baseline="1424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3575303" y="487680"/>
            <a:ext cx="6071870" cy="1009015"/>
            <a:chOff x="3575303" y="487680"/>
            <a:chExt cx="6071870" cy="1009015"/>
          </a:xfrm>
        </p:grpSpPr>
        <p:sp>
          <p:nvSpPr>
            <p:cNvPr id="4" name="object 4"/>
            <p:cNvSpPr/>
            <p:nvPr/>
          </p:nvSpPr>
          <p:spPr>
            <a:xfrm>
              <a:off x="3575303" y="487680"/>
              <a:ext cx="4026407" cy="1008888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7117079" y="487680"/>
              <a:ext cx="2529839" cy="1008888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3845054" y="596900"/>
            <a:ext cx="549783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5" dirty="0"/>
              <a:t>ФОРМУЛИРОВКА</a:t>
            </a:r>
            <a:r>
              <a:rPr spc="10" dirty="0"/>
              <a:t> </a:t>
            </a:r>
            <a:r>
              <a:rPr spc="-5" dirty="0"/>
              <a:t>ЗАДАНИЯ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358900" y="2431796"/>
            <a:ext cx="10273665" cy="3338829"/>
          </a:xfrm>
          <a:prstGeom prst="rect">
            <a:avLst/>
          </a:prstGeom>
        </p:spPr>
        <p:txBody>
          <a:bodyPr vert="horz" wrap="square" lIns="0" tIns="2044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610"/>
              </a:spcBef>
            </a:pPr>
            <a:r>
              <a:rPr sz="2400" b="1" spc="-15" dirty="0">
                <a:latin typeface="Calibri"/>
                <a:cs typeface="Calibri"/>
              </a:rPr>
              <a:t>Рекомендуемое </a:t>
            </a:r>
            <a:r>
              <a:rPr sz="2400" b="1" spc="-10" dirty="0">
                <a:latin typeface="Calibri"/>
                <a:cs typeface="Calibri"/>
              </a:rPr>
              <a:t>количество </a:t>
            </a:r>
            <a:r>
              <a:rPr sz="2400" b="1" spc="-5" dirty="0">
                <a:latin typeface="Calibri"/>
                <a:cs typeface="Calibri"/>
              </a:rPr>
              <a:t>слов </a:t>
            </a:r>
            <a:r>
              <a:rPr sz="3525" spc="-322" baseline="1182" dirty="0">
                <a:latin typeface="Calibri"/>
                <a:cs typeface="Calibri"/>
              </a:rPr>
              <a:t>– </a:t>
            </a:r>
            <a:r>
              <a:rPr sz="2400" b="1" spc="-10" dirty="0">
                <a:latin typeface="Calibri"/>
                <a:cs typeface="Calibri"/>
              </a:rPr>
              <a:t>от</a:t>
            </a:r>
            <a:r>
              <a:rPr sz="2400" b="1" spc="220" dirty="0">
                <a:latin typeface="Calibri"/>
                <a:cs typeface="Calibri"/>
              </a:rPr>
              <a:t> </a:t>
            </a:r>
            <a:r>
              <a:rPr sz="3525" spc="209" baseline="1182" dirty="0">
                <a:latin typeface="Calibri"/>
                <a:cs typeface="Calibri"/>
              </a:rPr>
              <a:t>350.</a:t>
            </a:r>
            <a:endParaRPr sz="3525" baseline="1182">
              <a:latin typeface="Calibri"/>
              <a:cs typeface="Calibri"/>
            </a:endParaRPr>
          </a:p>
          <a:p>
            <a:pPr marL="241300" marR="5080" indent="381000" algn="just">
              <a:lnSpc>
                <a:spcPct val="120200"/>
              </a:lnSpc>
              <a:spcBef>
                <a:spcPts val="930"/>
              </a:spcBef>
            </a:pPr>
            <a:r>
              <a:rPr sz="2400" b="0" spc="-5" dirty="0">
                <a:latin typeface="Calibri Light"/>
                <a:cs typeface="Calibri Light"/>
              </a:rPr>
              <a:t>Максимальное количество слов </a:t>
            </a:r>
            <a:r>
              <a:rPr sz="2400" b="0" dirty="0">
                <a:latin typeface="Calibri Light"/>
                <a:cs typeface="Calibri Light"/>
              </a:rPr>
              <a:t>в сочинении не устанавливается</a:t>
            </a:r>
            <a:r>
              <a:rPr sz="2400" dirty="0">
                <a:latin typeface="Calibri"/>
                <a:cs typeface="Calibri"/>
              </a:rPr>
              <a:t>: </a:t>
            </a:r>
            <a:r>
              <a:rPr sz="2400" b="0" dirty="0">
                <a:latin typeface="Calibri Light"/>
                <a:cs typeface="Calibri Light"/>
              </a:rPr>
              <a:t>в  определении </a:t>
            </a:r>
            <a:r>
              <a:rPr sz="2400" b="0" spc="-5" dirty="0">
                <a:latin typeface="Calibri Light"/>
                <a:cs typeface="Calibri Light"/>
              </a:rPr>
              <a:t>объема своего </a:t>
            </a:r>
            <a:r>
              <a:rPr sz="2400" b="0" dirty="0">
                <a:latin typeface="Calibri Light"/>
                <a:cs typeface="Calibri Light"/>
              </a:rPr>
              <a:t>сочинения </a:t>
            </a:r>
            <a:r>
              <a:rPr sz="2400" b="0" spc="-5" dirty="0">
                <a:latin typeface="Calibri Light"/>
                <a:cs typeface="Calibri Light"/>
              </a:rPr>
              <a:t>участник должен исходить из </a:t>
            </a:r>
            <a:r>
              <a:rPr sz="2400" b="0" dirty="0">
                <a:latin typeface="Calibri Light"/>
                <a:cs typeface="Calibri Light"/>
              </a:rPr>
              <a:t>того</a:t>
            </a:r>
            <a:r>
              <a:rPr sz="2400" dirty="0">
                <a:latin typeface="Calibri"/>
                <a:cs typeface="Calibri"/>
              </a:rPr>
              <a:t>,  </a:t>
            </a:r>
            <a:r>
              <a:rPr sz="2400" b="0" spc="-5" dirty="0">
                <a:latin typeface="Calibri Light"/>
                <a:cs typeface="Calibri Light"/>
              </a:rPr>
              <a:t>что </a:t>
            </a:r>
            <a:r>
              <a:rPr sz="2400" b="0" dirty="0">
                <a:latin typeface="Calibri Light"/>
                <a:cs typeface="Calibri Light"/>
              </a:rPr>
              <a:t>на </a:t>
            </a:r>
            <a:r>
              <a:rPr sz="2400" b="0" spc="-5" dirty="0">
                <a:latin typeface="Calibri Light"/>
                <a:cs typeface="Calibri Light"/>
              </a:rPr>
              <a:t>всю работу отводится </a:t>
            </a:r>
            <a:r>
              <a:rPr sz="2400" spc="160" dirty="0">
                <a:latin typeface="Calibri"/>
                <a:cs typeface="Calibri"/>
              </a:rPr>
              <a:t>3 </a:t>
            </a:r>
            <a:r>
              <a:rPr sz="2400" b="0" spc="-5" dirty="0">
                <a:latin typeface="Calibri Light"/>
                <a:cs typeface="Calibri Light"/>
              </a:rPr>
              <a:t>часа </a:t>
            </a:r>
            <a:r>
              <a:rPr sz="2400" spc="155" dirty="0">
                <a:latin typeface="Calibri"/>
                <a:cs typeface="Calibri"/>
              </a:rPr>
              <a:t>55 </a:t>
            </a:r>
            <a:r>
              <a:rPr sz="2400" b="0" spc="-5" dirty="0">
                <a:latin typeface="Calibri Light"/>
                <a:cs typeface="Calibri Light"/>
              </a:rPr>
              <a:t>минут</a:t>
            </a:r>
            <a:r>
              <a:rPr sz="2400" spc="-5" dirty="0">
                <a:latin typeface="Calibri"/>
                <a:cs typeface="Calibri"/>
              </a:rPr>
              <a:t>. </a:t>
            </a:r>
            <a:r>
              <a:rPr sz="2400" b="0" dirty="0">
                <a:latin typeface="Calibri Light"/>
                <a:cs typeface="Calibri Light"/>
              </a:rPr>
              <a:t>Если в сочинении менее </a:t>
            </a:r>
            <a:r>
              <a:rPr sz="2400" spc="155" dirty="0">
                <a:latin typeface="Calibri"/>
                <a:cs typeface="Calibri"/>
              </a:rPr>
              <a:t>250  </a:t>
            </a:r>
            <a:r>
              <a:rPr sz="2400" b="0" spc="-5" dirty="0">
                <a:latin typeface="Calibri Light"/>
                <a:cs typeface="Calibri Light"/>
              </a:rPr>
              <a:t>слов </a:t>
            </a:r>
            <a:r>
              <a:rPr sz="2400" spc="-5" dirty="0">
                <a:latin typeface="Calibri"/>
                <a:cs typeface="Calibri"/>
              </a:rPr>
              <a:t>(</a:t>
            </a:r>
            <a:r>
              <a:rPr sz="2400" b="0" spc="-5" dirty="0">
                <a:latin typeface="Calibri Light"/>
                <a:cs typeface="Calibri Light"/>
              </a:rPr>
              <a:t>в </a:t>
            </a:r>
            <a:r>
              <a:rPr sz="2400" b="0" dirty="0">
                <a:latin typeface="Calibri Light"/>
                <a:cs typeface="Calibri Light"/>
              </a:rPr>
              <a:t>подсчёт </a:t>
            </a:r>
            <a:r>
              <a:rPr sz="2400" b="0" spc="-5" dirty="0">
                <a:latin typeface="Calibri Light"/>
                <a:cs typeface="Calibri Light"/>
              </a:rPr>
              <a:t>включаются все слова</a:t>
            </a:r>
            <a:r>
              <a:rPr sz="2400" spc="-5" dirty="0">
                <a:latin typeface="Calibri"/>
                <a:cs typeface="Calibri"/>
              </a:rPr>
              <a:t>, </a:t>
            </a:r>
            <a:r>
              <a:rPr sz="2400" b="0" dirty="0">
                <a:latin typeface="Calibri Light"/>
                <a:cs typeface="Calibri Light"/>
              </a:rPr>
              <a:t>в </a:t>
            </a:r>
            <a:r>
              <a:rPr sz="2400" b="0" spc="-5" dirty="0">
                <a:latin typeface="Calibri Light"/>
                <a:cs typeface="Calibri Light"/>
              </a:rPr>
              <a:t>том </a:t>
            </a:r>
            <a:r>
              <a:rPr sz="2400" b="0" dirty="0">
                <a:latin typeface="Calibri Light"/>
                <a:cs typeface="Calibri Light"/>
              </a:rPr>
              <a:t>числе и </a:t>
            </a:r>
            <a:r>
              <a:rPr sz="2400" b="0" spc="-5" dirty="0">
                <a:latin typeface="Calibri Light"/>
                <a:cs typeface="Calibri Light"/>
              </a:rPr>
              <a:t>служебные</a:t>
            </a:r>
            <a:r>
              <a:rPr sz="2400" spc="-5" dirty="0">
                <a:latin typeface="Calibri"/>
                <a:cs typeface="Calibri"/>
              </a:rPr>
              <a:t>), </a:t>
            </a:r>
            <a:r>
              <a:rPr sz="2400" b="0" spc="-5" dirty="0">
                <a:latin typeface="Calibri Light"/>
                <a:cs typeface="Calibri Light"/>
              </a:rPr>
              <a:t>то  выставляется </a:t>
            </a:r>
            <a:r>
              <a:rPr sz="2400" spc="-20" dirty="0">
                <a:latin typeface="Calibri"/>
                <a:cs typeface="Calibri"/>
              </a:rPr>
              <a:t>«</a:t>
            </a:r>
            <a:r>
              <a:rPr sz="2400" b="0" spc="-20" dirty="0">
                <a:latin typeface="Calibri Light"/>
                <a:cs typeface="Calibri Light"/>
              </a:rPr>
              <a:t>незачёт</a:t>
            </a:r>
            <a:r>
              <a:rPr sz="2400" spc="-20" dirty="0">
                <a:latin typeface="Calibri"/>
                <a:cs typeface="Calibri"/>
              </a:rPr>
              <a:t>» </a:t>
            </a:r>
            <a:r>
              <a:rPr sz="2400" b="0" dirty="0">
                <a:latin typeface="Calibri Light"/>
                <a:cs typeface="Calibri Light"/>
              </a:rPr>
              <a:t>за </a:t>
            </a:r>
            <a:r>
              <a:rPr sz="2400" b="0" spc="-5" dirty="0">
                <a:latin typeface="Calibri Light"/>
                <a:cs typeface="Calibri Light"/>
              </a:rPr>
              <a:t>невыполнение требования </a:t>
            </a:r>
            <a:r>
              <a:rPr sz="2400" dirty="0">
                <a:latin typeface="Cambria Math"/>
                <a:cs typeface="Cambria Math"/>
              </a:rPr>
              <a:t>№ </a:t>
            </a:r>
            <a:r>
              <a:rPr sz="2400" spc="160" dirty="0">
                <a:latin typeface="Calibri"/>
                <a:cs typeface="Calibri"/>
              </a:rPr>
              <a:t>1 </a:t>
            </a:r>
            <a:r>
              <a:rPr sz="2400" b="0" dirty="0">
                <a:latin typeface="Calibri Light"/>
                <a:cs typeface="Calibri Light"/>
              </a:rPr>
              <a:t>и </a:t>
            </a:r>
            <a:r>
              <a:rPr sz="2400" spc="-20" dirty="0">
                <a:latin typeface="Calibri"/>
                <a:cs typeface="Calibri"/>
              </a:rPr>
              <a:t>«</a:t>
            </a:r>
            <a:r>
              <a:rPr sz="2400" b="0" spc="-20" dirty="0">
                <a:latin typeface="Calibri Light"/>
                <a:cs typeface="Calibri Light"/>
              </a:rPr>
              <a:t>незачёт</a:t>
            </a:r>
            <a:r>
              <a:rPr sz="2400" spc="-20" dirty="0">
                <a:latin typeface="Calibri"/>
                <a:cs typeface="Calibri"/>
              </a:rPr>
              <a:t>» </a:t>
            </a:r>
            <a:r>
              <a:rPr sz="2400" b="0" dirty="0">
                <a:latin typeface="Calibri Light"/>
                <a:cs typeface="Calibri Light"/>
              </a:rPr>
              <a:t>за  </a:t>
            </a:r>
            <a:r>
              <a:rPr sz="2400" b="0" spc="-5" dirty="0">
                <a:latin typeface="Calibri Light"/>
                <a:cs typeface="Calibri Light"/>
              </a:rPr>
              <a:t>работу </a:t>
            </a:r>
            <a:r>
              <a:rPr sz="2400" b="0" dirty="0">
                <a:latin typeface="Calibri Light"/>
                <a:cs typeface="Calibri Light"/>
              </a:rPr>
              <a:t>в</a:t>
            </a:r>
            <a:r>
              <a:rPr sz="2400" b="0" spc="110" dirty="0">
                <a:latin typeface="Calibri Light"/>
                <a:cs typeface="Calibri Light"/>
              </a:rPr>
              <a:t> </a:t>
            </a:r>
            <a:r>
              <a:rPr sz="2400" b="0" spc="-5" dirty="0">
                <a:latin typeface="Calibri Light"/>
                <a:cs typeface="Calibri Light"/>
              </a:rPr>
              <a:t>целом</a:t>
            </a:r>
            <a:r>
              <a:rPr sz="2400" spc="-5" dirty="0">
                <a:latin typeface="Calibri"/>
                <a:cs typeface="Calibri"/>
              </a:rPr>
              <a:t>.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2941320" y="783336"/>
            <a:ext cx="7138670" cy="1554480"/>
            <a:chOff x="2941320" y="783336"/>
            <a:chExt cx="7138670" cy="1554480"/>
          </a:xfrm>
        </p:grpSpPr>
        <p:sp>
          <p:nvSpPr>
            <p:cNvPr id="4" name="object 4"/>
            <p:cNvSpPr/>
            <p:nvPr/>
          </p:nvSpPr>
          <p:spPr>
            <a:xfrm>
              <a:off x="4480560" y="783336"/>
              <a:ext cx="3191256" cy="1008888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7187184" y="783336"/>
              <a:ext cx="1072896" cy="102108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7778496" y="783336"/>
              <a:ext cx="1075944" cy="1008888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2941320" y="1328927"/>
              <a:ext cx="2063495" cy="1008888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520184" y="1328927"/>
              <a:ext cx="2974848" cy="1008888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7010400" y="1328927"/>
              <a:ext cx="3069336" cy="1008888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3208942" y="892555"/>
            <a:ext cx="6567170" cy="11201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17170" algn="ctr">
              <a:lnSpc>
                <a:spcPts val="4310"/>
              </a:lnSpc>
              <a:spcBef>
                <a:spcPts val="100"/>
              </a:spcBef>
            </a:pPr>
            <a:r>
              <a:rPr spc="-10" dirty="0"/>
              <a:t>ТРЕБОВАНИЕ </a:t>
            </a:r>
            <a:r>
              <a:rPr sz="3500" spc="170" dirty="0">
                <a:latin typeface="Cambria Math"/>
                <a:cs typeface="Cambria Math"/>
              </a:rPr>
              <a:t>№</a:t>
            </a:r>
            <a:r>
              <a:rPr sz="3500" spc="220" dirty="0">
                <a:latin typeface="Cambria Math"/>
                <a:cs typeface="Cambria Math"/>
              </a:rPr>
              <a:t> </a:t>
            </a:r>
            <a:r>
              <a:rPr sz="3500" b="0" spc="165" dirty="0">
                <a:latin typeface="Calibri"/>
                <a:cs typeface="Calibri"/>
              </a:rPr>
              <a:t>1.</a:t>
            </a:r>
            <a:endParaRPr sz="3500">
              <a:latin typeface="Calibri"/>
              <a:cs typeface="Calibri"/>
            </a:endParaRPr>
          </a:p>
          <a:p>
            <a:pPr algn="ctr">
              <a:lnSpc>
                <a:spcPts val="4310"/>
              </a:lnSpc>
            </a:pPr>
            <a:r>
              <a:rPr spc="-25" dirty="0"/>
              <a:t>ОБЪЕМ </a:t>
            </a:r>
            <a:r>
              <a:rPr spc="-35" dirty="0"/>
              <a:t>ИТОГОВОГО</a:t>
            </a:r>
            <a:r>
              <a:rPr spc="140" dirty="0"/>
              <a:t> </a:t>
            </a:r>
            <a:r>
              <a:rPr spc="-5" dirty="0"/>
              <a:t>СОЧИНЕНИЯ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587500" y="2546603"/>
            <a:ext cx="10043160" cy="27171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469900" algn="just">
              <a:lnSpc>
                <a:spcPct val="121000"/>
              </a:lnSpc>
              <a:spcBef>
                <a:spcPts val="100"/>
              </a:spcBef>
            </a:pPr>
            <a:r>
              <a:rPr sz="2000" b="0" spc="-5" dirty="0">
                <a:latin typeface="Calibri Light"/>
                <a:cs typeface="Calibri Light"/>
              </a:rPr>
              <a:t>Итоговое сочинение выполняется самостоятельно</a:t>
            </a:r>
            <a:r>
              <a:rPr sz="2000" spc="-5" dirty="0">
                <a:latin typeface="Calibri"/>
                <a:cs typeface="Calibri"/>
              </a:rPr>
              <a:t>. </a:t>
            </a:r>
            <a:r>
              <a:rPr sz="2000" b="1" dirty="0">
                <a:latin typeface="Calibri"/>
                <a:cs typeface="Calibri"/>
              </a:rPr>
              <a:t>Не </a:t>
            </a:r>
            <a:r>
              <a:rPr sz="2000" b="1" spc="-10" dirty="0">
                <a:latin typeface="Calibri"/>
                <a:cs typeface="Calibri"/>
              </a:rPr>
              <a:t>допускается </a:t>
            </a:r>
            <a:r>
              <a:rPr sz="2000" b="1" spc="-5" dirty="0">
                <a:latin typeface="Calibri"/>
                <a:cs typeface="Calibri"/>
              </a:rPr>
              <a:t>списывание  сочинения </a:t>
            </a:r>
            <a:r>
              <a:rPr sz="2925" spc="-7" baseline="1424" dirty="0">
                <a:latin typeface="Calibri"/>
                <a:cs typeface="Calibri"/>
              </a:rPr>
              <a:t>(</a:t>
            </a:r>
            <a:r>
              <a:rPr sz="2000" b="1" spc="-5" dirty="0">
                <a:latin typeface="Calibri"/>
                <a:cs typeface="Calibri"/>
              </a:rPr>
              <a:t>фрагментов сочинения</a:t>
            </a:r>
            <a:r>
              <a:rPr sz="2925" spc="-7" baseline="1424" dirty="0">
                <a:latin typeface="Calibri"/>
                <a:cs typeface="Calibri"/>
              </a:rPr>
              <a:t>) </a:t>
            </a:r>
            <a:r>
              <a:rPr sz="2000" b="0" dirty="0">
                <a:latin typeface="Calibri Light"/>
                <a:cs typeface="Calibri Light"/>
              </a:rPr>
              <a:t>из </a:t>
            </a:r>
            <a:r>
              <a:rPr sz="2000" b="0" spc="-5" dirty="0">
                <a:latin typeface="Calibri Light"/>
                <a:cs typeface="Calibri Light"/>
              </a:rPr>
              <a:t>какого</a:t>
            </a:r>
            <a:r>
              <a:rPr sz="2000" spc="-5" dirty="0">
                <a:latin typeface="Calibri"/>
                <a:cs typeface="Calibri"/>
              </a:rPr>
              <a:t>-</a:t>
            </a:r>
            <a:r>
              <a:rPr sz="2000" b="0" spc="-5" dirty="0">
                <a:latin typeface="Calibri Light"/>
                <a:cs typeface="Calibri Light"/>
              </a:rPr>
              <a:t>либо источника </a:t>
            </a:r>
            <a:r>
              <a:rPr sz="2000" spc="-5" dirty="0">
                <a:latin typeface="Calibri"/>
                <a:cs typeface="Calibri"/>
              </a:rPr>
              <a:t>(</a:t>
            </a:r>
            <a:r>
              <a:rPr sz="2000" b="0" spc="-5" dirty="0">
                <a:latin typeface="Calibri Light"/>
                <a:cs typeface="Calibri Light"/>
              </a:rPr>
              <a:t>работа другого участника</a:t>
            </a:r>
            <a:r>
              <a:rPr sz="2000" spc="-5" dirty="0">
                <a:latin typeface="Calibri"/>
                <a:cs typeface="Calibri"/>
              </a:rPr>
              <a:t>,  </a:t>
            </a:r>
            <a:r>
              <a:rPr sz="2000" b="0" spc="-5" dirty="0">
                <a:latin typeface="Calibri Light"/>
                <a:cs typeface="Calibri Light"/>
              </a:rPr>
              <a:t>чужой </a:t>
            </a:r>
            <a:r>
              <a:rPr sz="2000" b="0" dirty="0">
                <a:latin typeface="Calibri Light"/>
                <a:cs typeface="Calibri Light"/>
              </a:rPr>
              <a:t>текст</a:t>
            </a:r>
            <a:r>
              <a:rPr sz="2000" dirty="0">
                <a:latin typeface="Calibri"/>
                <a:cs typeface="Calibri"/>
              </a:rPr>
              <a:t>, </a:t>
            </a:r>
            <a:r>
              <a:rPr sz="2000" b="0" spc="-5" dirty="0">
                <a:latin typeface="Calibri Light"/>
                <a:cs typeface="Calibri Light"/>
              </a:rPr>
              <a:t>опубликованный </a:t>
            </a:r>
            <a:r>
              <a:rPr sz="2000" b="0" dirty="0">
                <a:latin typeface="Calibri Light"/>
                <a:cs typeface="Calibri Light"/>
              </a:rPr>
              <a:t>в </a:t>
            </a:r>
            <a:r>
              <a:rPr sz="2000" b="0" spc="-5" dirty="0">
                <a:latin typeface="Calibri Light"/>
                <a:cs typeface="Calibri Light"/>
              </a:rPr>
              <a:t>бумажном </a:t>
            </a:r>
            <a:r>
              <a:rPr sz="2000" b="0" dirty="0">
                <a:latin typeface="Calibri Light"/>
                <a:cs typeface="Calibri Light"/>
              </a:rPr>
              <a:t>и </a:t>
            </a:r>
            <a:r>
              <a:rPr sz="2000" spc="-5" dirty="0">
                <a:latin typeface="Calibri"/>
                <a:cs typeface="Calibri"/>
              </a:rPr>
              <a:t>(</a:t>
            </a:r>
            <a:r>
              <a:rPr sz="2000" b="0" spc="-5" dirty="0">
                <a:latin typeface="Calibri Light"/>
                <a:cs typeface="Calibri Light"/>
              </a:rPr>
              <a:t>или</a:t>
            </a:r>
            <a:r>
              <a:rPr sz="2000" spc="-5" dirty="0">
                <a:latin typeface="Calibri"/>
                <a:cs typeface="Calibri"/>
              </a:rPr>
              <a:t>) </a:t>
            </a:r>
            <a:r>
              <a:rPr sz="2000" b="0" spc="-5" dirty="0">
                <a:latin typeface="Calibri Light"/>
                <a:cs typeface="Calibri Light"/>
              </a:rPr>
              <a:t>электронном виде </a:t>
            </a:r>
            <a:r>
              <a:rPr sz="2000" b="0" dirty="0">
                <a:latin typeface="Calibri Light"/>
                <a:cs typeface="Calibri Light"/>
              </a:rPr>
              <a:t>и</a:t>
            </a:r>
            <a:r>
              <a:rPr sz="2000" b="0" spc="425" dirty="0">
                <a:latin typeface="Calibri Light"/>
                <a:cs typeface="Calibri Light"/>
              </a:rPr>
              <a:t> </a:t>
            </a:r>
            <a:r>
              <a:rPr sz="2000" b="0" spc="-5" dirty="0">
                <a:latin typeface="Calibri Light"/>
                <a:cs typeface="Calibri Light"/>
              </a:rPr>
              <a:t>др</a:t>
            </a:r>
            <a:r>
              <a:rPr sz="2000" spc="-5" dirty="0">
                <a:latin typeface="Calibri"/>
                <a:cs typeface="Calibri"/>
              </a:rPr>
              <a:t>.).</a:t>
            </a:r>
            <a:endParaRPr sz="2000">
              <a:latin typeface="Calibri"/>
              <a:cs typeface="Calibri"/>
            </a:endParaRPr>
          </a:p>
          <a:p>
            <a:pPr marL="12700" marR="10795" indent="152400" algn="just">
              <a:lnSpc>
                <a:spcPct val="119300"/>
              </a:lnSpc>
              <a:spcBef>
                <a:spcPts val="1025"/>
              </a:spcBef>
            </a:pPr>
            <a:r>
              <a:rPr sz="2000" b="1" spc="-10" dirty="0">
                <a:latin typeface="Calibri"/>
                <a:cs typeface="Calibri"/>
              </a:rPr>
              <a:t>Допускается </a:t>
            </a:r>
            <a:r>
              <a:rPr sz="2000" b="1" spc="-5" dirty="0">
                <a:latin typeface="Calibri"/>
                <a:cs typeface="Calibri"/>
              </a:rPr>
              <a:t>прямое или </a:t>
            </a:r>
            <a:r>
              <a:rPr sz="2000" b="1" spc="-10" dirty="0">
                <a:latin typeface="Calibri"/>
                <a:cs typeface="Calibri"/>
              </a:rPr>
              <a:t>косвенное </a:t>
            </a:r>
            <a:r>
              <a:rPr sz="2000" b="1" spc="-5" dirty="0">
                <a:latin typeface="Calibri"/>
                <a:cs typeface="Calibri"/>
              </a:rPr>
              <a:t>цитирование </a:t>
            </a:r>
            <a:r>
              <a:rPr sz="2000" b="1" dirty="0">
                <a:latin typeface="Calibri"/>
                <a:cs typeface="Calibri"/>
              </a:rPr>
              <a:t>с </a:t>
            </a:r>
            <a:r>
              <a:rPr sz="2000" b="1" spc="-10" dirty="0">
                <a:latin typeface="Calibri"/>
                <a:cs typeface="Calibri"/>
              </a:rPr>
              <a:t>обязательной ссылкой </a:t>
            </a:r>
            <a:r>
              <a:rPr sz="2000" b="1" spc="-5" dirty="0">
                <a:latin typeface="Calibri"/>
                <a:cs typeface="Calibri"/>
              </a:rPr>
              <a:t>на </a:t>
            </a:r>
            <a:r>
              <a:rPr sz="2000" b="1" spc="-10" dirty="0">
                <a:latin typeface="Calibri"/>
                <a:cs typeface="Calibri"/>
              </a:rPr>
              <a:t>источник  </a:t>
            </a:r>
            <a:r>
              <a:rPr sz="2000" spc="-5" dirty="0">
                <a:latin typeface="Calibri"/>
                <a:cs typeface="Calibri"/>
              </a:rPr>
              <a:t>(</a:t>
            </a:r>
            <a:r>
              <a:rPr sz="2000" b="0" spc="-5" dirty="0">
                <a:latin typeface="Calibri Light"/>
                <a:cs typeface="Calibri Light"/>
              </a:rPr>
              <a:t>ссылка дается </a:t>
            </a:r>
            <a:r>
              <a:rPr sz="2000" b="0" dirty="0">
                <a:latin typeface="Calibri Light"/>
                <a:cs typeface="Calibri Light"/>
              </a:rPr>
              <a:t>в </a:t>
            </a:r>
            <a:r>
              <a:rPr sz="2000" b="0" spc="-5" dirty="0">
                <a:latin typeface="Calibri Light"/>
                <a:cs typeface="Calibri Light"/>
              </a:rPr>
              <a:t>свободной форме</a:t>
            </a:r>
            <a:r>
              <a:rPr sz="2000" spc="-5" dirty="0">
                <a:latin typeface="Calibri"/>
                <a:cs typeface="Calibri"/>
              </a:rPr>
              <a:t>). </a:t>
            </a:r>
            <a:r>
              <a:rPr sz="2000" b="0" spc="-5" dirty="0">
                <a:latin typeface="Calibri Light"/>
                <a:cs typeface="Calibri Light"/>
              </a:rPr>
              <a:t>Объем цитирования </a:t>
            </a:r>
            <a:r>
              <a:rPr sz="2000" b="0" dirty="0">
                <a:latin typeface="Calibri Light"/>
                <a:cs typeface="Calibri Light"/>
              </a:rPr>
              <a:t>не </a:t>
            </a:r>
            <a:r>
              <a:rPr sz="2000" b="0" spc="-5" dirty="0">
                <a:latin typeface="Calibri Light"/>
                <a:cs typeface="Calibri Light"/>
              </a:rPr>
              <a:t>должен превышать объем  собственного текста участника</a:t>
            </a:r>
            <a:r>
              <a:rPr sz="2000" spc="-5" dirty="0">
                <a:latin typeface="Calibri"/>
                <a:cs typeface="Calibri"/>
              </a:rPr>
              <a:t>. </a:t>
            </a:r>
            <a:r>
              <a:rPr sz="2000" b="0" spc="-5" dirty="0">
                <a:latin typeface="Calibri Light"/>
                <a:cs typeface="Calibri Light"/>
              </a:rPr>
              <a:t>Если сочинение признано экспертом несамостоятельным</a:t>
            </a:r>
            <a:r>
              <a:rPr sz="2000" spc="-5" dirty="0">
                <a:latin typeface="Calibri"/>
                <a:cs typeface="Calibri"/>
              </a:rPr>
              <a:t>, </a:t>
            </a:r>
            <a:r>
              <a:rPr sz="2000" b="0" dirty="0">
                <a:latin typeface="Calibri Light"/>
                <a:cs typeface="Calibri Light"/>
              </a:rPr>
              <a:t>то  </a:t>
            </a:r>
            <a:r>
              <a:rPr sz="2000" b="0" spc="-5" dirty="0">
                <a:latin typeface="Calibri Light"/>
                <a:cs typeface="Calibri Light"/>
              </a:rPr>
              <a:t>выставляется </a:t>
            </a:r>
            <a:r>
              <a:rPr sz="2000" spc="-20" dirty="0">
                <a:latin typeface="Calibri"/>
                <a:cs typeface="Calibri"/>
              </a:rPr>
              <a:t>«</a:t>
            </a:r>
            <a:r>
              <a:rPr sz="2000" b="0" spc="-20" dirty="0">
                <a:latin typeface="Calibri Light"/>
                <a:cs typeface="Calibri Light"/>
              </a:rPr>
              <a:t>незачёт</a:t>
            </a:r>
            <a:r>
              <a:rPr sz="2000" spc="-20" dirty="0">
                <a:latin typeface="Calibri"/>
                <a:cs typeface="Calibri"/>
              </a:rPr>
              <a:t>» </a:t>
            </a:r>
            <a:r>
              <a:rPr sz="2000" b="0" spc="-5" dirty="0">
                <a:latin typeface="Calibri Light"/>
                <a:cs typeface="Calibri Light"/>
              </a:rPr>
              <a:t>за невыполнение требования </a:t>
            </a:r>
            <a:r>
              <a:rPr sz="2000" spc="60" dirty="0">
                <a:latin typeface="Cambria Math"/>
                <a:cs typeface="Cambria Math"/>
              </a:rPr>
              <a:t>№</a:t>
            </a:r>
            <a:r>
              <a:rPr sz="2000" spc="60" dirty="0">
                <a:latin typeface="Calibri"/>
                <a:cs typeface="Calibri"/>
              </a:rPr>
              <a:t>2 </a:t>
            </a:r>
            <a:r>
              <a:rPr sz="2000" b="0" dirty="0">
                <a:latin typeface="Calibri Light"/>
                <a:cs typeface="Calibri Light"/>
              </a:rPr>
              <a:t>и </a:t>
            </a:r>
            <a:r>
              <a:rPr sz="2000" spc="-20" dirty="0">
                <a:latin typeface="Calibri"/>
                <a:cs typeface="Calibri"/>
              </a:rPr>
              <a:t>«</a:t>
            </a:r>
            <a:r>
              <a:rPr sz="2000" b="0" spc="-20" dirty="0">
                <a:latin typeface="Calibri Light"/>
                <a:cs typeface="Calibri Light"/>
              </a:rPr>
              <a:t>незачёт</a:t>
            </a:r>
            <a:r>
              <a:rPr sz="2000" spc="-20" dirty="0">
                <a:latin typeface="Calibri"/>
                <a:cs typeface="Calibri"/>
              </a:rPr>
              <a:t>» </a:t>
            </a:r>
            <a:r>
              <a:rPr sz="2000" b="0" spc="-5" dirty="0">
                <a:latin typeface="Calibri Light"/>
                <a:cs typeface="Calibri Light"/>
              </a:rPr>
              <a:t>за работу </a:t>
            </a:r>
            <a:r>
              <a:rPr sz="2000" b="0" dirty="0">
                <a:latin typeface="Calibri Light"/>
                <a:cs typeface="Calibri Light"/>
              </a:rPr>
              <a:t>в</a:t>
            </a:r>
            <a:r>
              <a:rPr sz="2000" b="0" spc="335" dirty="0">
                <a:latin typeface="Calibri Light"/>
                <a:cs typeface="Calibri Light"/>
              </a:rPr>
              <a:t> </a:t>
            </a:r>
            <a:r>
              <a:rPr sz="2000" b="0" spc="-5" dirty="0">
                <a:latin typeface="Calibri Light"/>
                <a:cs typeface="Calibri Light"/>
              </a:rPr>
              <a:t>целом</a:t>
            </a:r>
            <a:r>
              <a:rPr sz="2000" spc="-5" dirty="0">
                <a:latin typeface="Calibri"/>
                <a:cs typeface="Calibri"/>
              </a:rPr>
              <a:t>.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459991" y="542544"/>
            <a:ext cx="9644380" cy="1213485"/>
            <a:chOff x="1459991" y="542544"/>
            <a:chExt cx="9644380" cy="1213485"/>
          </a:xfrm>
        </p:grpSpPr>
        <p:sp>
          <p:nvSpPr>
            <p:cNvPr id="4" name="object 4"/>
            <p:cNvSpPr/>
            <p:nvPr/>
          </p:nvSpPr>
          <p:spPr>
            <a:xfrm>
              <a:off x="4764024" y="554736"/>
              <a:ext cx="2401824" cy="762000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793991" y="554736"/>
              <a:ext cx="813816" cy="76200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7232903" y="542544"/>
              <a:ext cx="859536" cy="774191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459991" y="999744"/>
              <a:ext cx="3864864" cy="755903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959095" y="999744"/>
              <a:ext cx="2340863" cy="755903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6934200" y="999744"/>
              <a:ext cx="2234183" cy="755903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8802623" y="999744"/>
              <a:ext cx="2301239" cy="755903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1656952" y="592327"/>
            <a:ext cx="9219565" cy="915669"/>
          </a:xfrm>
          <a:prstGeom prst="rect">
            <a:avLst/>
          </a:prstGeom>
        </p:spPr>
        <p:txBody>
          <a:bodyPr vert="horz" wrap="square" lIns="0" tIns="46355" rIns="0" bIns="0" rtlCol="0">
            <a:spAutoFit/>
          </a:bodyPr>
          <a:lstStyle/>
          <a:p>
            <a:pPr marL="213360" algn="ctr">
              <a:lnSpc>
                <a:spcPct val="100000"/>
              </a:lnSpc>
              <a:spcBef>
                <a:spcPts val="365"/>
              </a:spcBef>
            </a:pPr>
            <a:r>
              <a:rPr sz="2700" spc="-10" dirty="0"/>
              <a:t>ТРЕБОВАНИЕ </a:t>
            </a:r>
            <a:r>
              <a:rPr sz="3975" spc="157" baseline="1048" dirty="0">
                <a:latin typeface="Cambria Math"/>
                <a:cs typeface="Cambria Math"/>
              </a:rPr>
              <a:t>№</a:t>
            </a:r>
            <a:r>
              <a:rPr sz="3975" spc="240" baseline="1048" dirty="0">
                <a:latin typeface="Cambria Math"/>
                <a:cs typeface="Cambria Math"/>
              </a:rPr>
              <a:t> </a:t>
            </a:r>
            <a:r>
              <a:rPr sz="2700" spc="235" dirty="0"/>
              <a:t>2.</a:t>
            </a:r>
            <a:endParaRPr sz="2700">
              <a:latin typeface="Cambria Math"/>
              <a:cs typeface="Cambria Math"/>
            </a:endParaRPr>
          </a:p>
          <a:p>
            <a:pPr algn="ctr">
              <a:lnSpc>
                <a:spcPct val="100000"/>
              </a:lnSpc>
              <a:spcBef>
                <a:spcPts val="260"/>
              </a:spcBef>
            </a:pPr>
            <a:r>
              <a:rPr sz="2700" spc="-10" dirty="0"/>
              <a:t>САМОСТОЯТЕЛЬНОСТЬ </a:t>
            </a:r>
            <a:r>
              <a:rPr sz="2700" spc="-5" dirty="0"/>
              <a:t>НАПИСАНИЯ </a:t>
            </a:r>
            <a:r>
              <a:rPr sz="2700" spc="-30" dirty="0"/>
              <a:t>ИТОГОВОГО</a:t>
            </a:r>
            <a:r>
              <a:rPr sz="2700" spc="165" dirty="0"/>
              <a:t> </a:t>
            </a:r>
            <a:r>
              <a:rPr sz="2700" spc="-5" dirty="0"/>
              <a:t>СОЧИНЕНИЯ</a:t>
            </a:r>
            <a:endParaRPr sz="27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358900" y="1952244"/>
            <a:ext cx="7545705" cy="988694"/>
          </a:xfrm>
          <a:prstGeom prst="rect">
            <a:avLst/>
          </a:prstGeom>
        </p:spPr>
        <p:txBody>
          <a:bodyPr vert="horz" wrap="square" lIns="0" tIns="1892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90"/>
              </a:spcBef>
            </a:pPr>
            <a:r>
              <a:rPr sz="2000" b="1" spc="-5" dirty="0">
                <a:latin typeface="Calibri"/>
                <a:cs typeface="Calibri"/>
              </a:rPr>
              <a:t>Критерий </a:t>
            </a:r>
            <a:r>
              <a:rPr sz="2925" spc="127" baseline="1424" dirty="0">
                <a:latin typeface="Calibri"/>
                <a:cs typeface="Calibri"/>
              </a:rPr>
              <a:t>1. </a:t>
            </a:r>
            <a:r>
              <a:rPr sz="2000" b="1" spc="-5" dirty="0">
                <a:latin typeface="Calibri"/>
                <a:cs typeface="Calibri"/>
              </a:rPr>
              <a:t>Соответствие</a:t>
            </a:r>
            <a:r>
              <a:rPr sz="2000" b="1" spc="1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теме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390"/>
              </a:spcBef>
            </a:pPr>
            <a:r>
              <a:rPr sz="2000" b="1" spc="-5" dirty="0">
                <a:latin typeface="Calibri"/>
                <a:cs typeface="Calibri"/>
              </a:rPr>
              <a:t>Критерий </a:t>
            </a:r>
            <a:r>
              <a:rPr sz="2925" spc="127" baseline="1424" dirty="0">
                <a:latin typeface="Calibri"/>
                <a:cs typeface="Calibri"/>
              </a:rPr>
              <a:t>2. </a:t>
            </a:r>
            <a:r>
              <a:rPr sz="2000" b="1" spc="-5" dirty="0">
                <a:latin typeface="Calibri"/>
                <a:cs typeface="Calibri"/>
              </a:rPr>
              <a:t>Аргументация</a:t>
            </a:r>
            <a:r>
              <a:rPr sz="2925" spc="-7" baseline="1424" dirty="0">
                <a:latin typeface="Calibri"/>
                <a:cs typeface="Calibri"/>
              </a:rPr>
              <a:t>. </a:t>
            </a:r>
            <a:r>
              <a:rPr sz="2000" b="1" spc="-5" dirty="0">
                <a:latin typeface="Calibri"/>
                <a:cs typeface="Calibri"/>
              </a:rPr>
              <a:t>Привлечение </a:t>
            </a:r>
            <a:r>
              <a:rPr sz="2000" b="1" spc="-10" dirty="0">
                <a:latin typeface="Calibri"/>
                <a:cs typeface="Calibri"/>
              </a:rPr>
              <a:t>литературного</a:t>
            </a:r>
            <a:r>
              <a:rPr sz="2000" b="1" spc="130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материала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371600" y="3396870"/>
            <a:ext cx="4826000" cy="0"/>
          </a:xfrm>
          <a:custGeom>
            <a:avLst/>
            <a:gdLst/>
            <a:ahLst/>
            <a:cxnLst/>
            <a:rect l="l" t="t" r="r" b="b"/>
            <a:pathLst>
              <a:path w="4826000">
                <a:moveTo>
                  <a:pt x="0" y="0"/>
                </a:moveTo>
                <a:lnTo>
                  <a:pt x="4826000" y="0"/>
                </a:lnTo>
              </a:path>
            </a:pathLst>
          </a:custGeom>
          <a:ln w="1041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358900" y="4094988"/>
            <a:ext cx="5145405" cy="13087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0" spc="-5" dirty="0">
                <a:latin typeface="Calibri Light"/>
                <a:cs typeface="Calibri Light"/>
              </a:rPr>
              <a:t>Критерий </a:t>
            </a:r>
            <a:r>
              <a:rPr sz="2000" spc="65" dirty="0">
                <a:latin typeface="Calibri"/>
                <a:cs typeface="Calibri"/>
              </a:rPr>
              <a:t>3. </a:t>
            </a:r>
            <a:r>
              <a:rPr sz="2000" b="0" spc="-5" dirty="0">
                <a:latin typeface="Calibri Light"/>
                <a:cs typeface="Calibri Light"/>
              </a:rPr>
              <a:t>Композиция </a:t>
            </a:r>
            <a:r>
              <a:rPr sz="2000" b="0" dirty="0">
                <a:latin typeface="Calibri Light"/>
                <a:cs typeface="Calibri Light"/>
              </a:rPr>
              <a:t>и </a:t>
            </a:r>
            <a:r>
              <a:rPr sz="2000" b="0" spc="-5" dirty="0">
                <a:latin typeface="Calibri Light"/>
                <a:cs typeface="Calibri Light"/>
              </a:rPr>
              <a:t>логика</a:t>
            </a:r>
            <a:r>
              <a:rPr sz="2000" b="0" spc="110" dirty="0">
                <a:latin typeface="Calibri Light"/>
                <a:cs typeface="Calibri Light"/>
              </a:rPr>
              <a:t> </a:t>
            </a:r>
            <a:r>
              <a:rPr sz="2000" b="0" spc="-5" dirty="0">
                <a:latin typeface="Calibri Light"/>
                <a:cs typeface="Calibri Light"/>
              </a:rPr>
              <a:t>рассуждения</a:t>
            </a:r>
            <a:endParaRPr sz="2000">
              <a:latin typeface="Calibri Light"/>
              <a:cs typeface="Calibri Light"/>
            </a:endParaRPr>
          </a:p>
          <a:p>
            <a:pPr marL="12700" marR="861694">
              <a:lnSpc>
                <a:spcPct val="158000"/>
              </a:lnSpc>
              <a:spcBef>
                <a:spcPts val="120"/>
              </a:spcBef>
            </a:pPr>
            <a:r>
              <a:rPr sz="2000" b="0" spc="-5" dirty="0">
                <a:latin typeface="Calibri Light"/>
                <a:cs typeface="Calibri Light"/>
              </a:rPr>
              <a:t>Критерий </a:t>
            </a:r>
            <a:r>
              <a:rPr sz="2000" spc="65" dirty="0">
                <a:latin typeface="Calibri"/>
                <a:cs typeface="Calibri"/>
              </a:rPr>
              <a:t>4. </a:t>
            </a:r>
            <a:r>
              <a:rPr sz="2000" b="0" spc="-5" dirty="0">
                <a:latin typeface="Calibri Light"/>
                <a:cs typeface="Calibri Light"/>
              </a:rPr>
              <a:t>Качество письменной речи  Критерий </a:t>
            </a:r>
            <a:r>
              <a:rPr sz="2000" spc="65" dirty="0">
                <a:latin typeface="Calibri"/>
                <a:cs typeface="Calibri"/>
              </a:rPr>
              <a:t>5.</a:t>
            </a:r>
            <a:r>
              <a:rPr sz="2000" spc="40" dirty="0">
                <a:latin typeface="Calibri"/>
                <a:cs typeface="Calibri"/>
              </a:rPr>
              <a:t> </a:t>
            </a:r>
            <a:r>
              <a:rPr sz="2000" b="0" spc="-5" dirty="0">
                <a:latin typeface="Calibri Light"/>
                <a:cs typeface="Calibri Light"/>
              </a:rPr>
              <a:t>Грамотность</a:t>
            </a:r>
            <a:endParaRPr sz="2000">
              <a:latin typeface="Calibri Light"/>
              <a:cs typeface="Calibri Light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2420111" y="448055"/>
            <a:ext cx="8178165" cy="1005840"/>
            <a:chOff x="2420111" y="448055"/>
            <a:chExt cx="8178165" cy="1005840"/>
          </a:xfrm>
        </p:grpSpPr>
        <p:sp>
          <p:nvSpPr>
            <p:cNvPr id="6" name="object 6"/>
            <p:cNvSpPr/>
            <p:nvPr/>
          </p:nvSpPr>
          <p:spPr>
            <a:xfrm>
              <a:off x="2420111" y="448055"/>
              <a:ext cx="2685288" cy="100583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620767" y="448055"/>
              <a:ext cx="3395472" cy="1005839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7531608" y="448055"/>
              <a:ext cx="3066288" cy="1005839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2688114" y="554227"/>
            <a:ext cx="760857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КРИТЕРИИ </a:t>
            </a:r>
            <a:r>
              <a:rPr spc="-10" dirty="0"/>
              <a:t>ОЦЕНИВАНИЯ</a:t>
            </a:r>
            <a:r>
              <a:rPr spc="150" dirty="0"/>
              <a:t> </a:t>
            </a:r>
            <a:r>
              <a:rPr spc="-5" dirty="0"/>
              <a:t>СОЧИНЕНИЯ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820400" y="5588084"/>
            <a:ext cx="952807" cy="126991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358900" y="2497836"/>
            <a:ext cx="10264775" cy="2905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marR="5080" indent="-228600">
              <a:lnSpc>
                <a:spcPct val="111500"/>
              </a:lnSpc>
              <a:spcBef>
                <a:spcPts val="100"/>
              </a:spcBef>
              <a:tabLst>
                <a:tab pos="2301875" algn="l"/>
                <a:tab pos="3351529" algn="l"/>
                <a:tab pos="4305935" algn="l"/>
                <a:tab pos="5702300" algn="l"/>
                <a:tab pos="6521450" algn="l"/>
                <a:tab pos="8159115" algn="l"/>
                <a:tab pos="10075545" algn="l"/>
              </a:tabLst>
            </a:pPr>
            <a:r>
              <a:rPr sz="2600" dirty="0">
                <a:latin typeface="Arial"/>
                <a:cs typeface="Arial"/>
              </a:rPr>
              <a:t>•</a:t>
            </a:r>
            <a:r>
              <a:rPr sz="2600" spc="165" dirty="0">
                <a:latin typeface="Arial"/>
                <a:cs typeface="Arial"/>
              </a:rPr>
              <a:t> </a:t>
            </a:r>
            <a:r>
              <a:rPr sz="2600" b="0" spc="-5" dirty="0">
                <a:latin typeface="Calibri Light"/>
                <a:cs typeface="Calibri Light"/>
              </a:rPr>
              <a:t>О</a:t>
            </a:r>
            <a:r>
              <a:rPr sz="2600" b="0" dirty="0">
                <a:latin typeface="Calibri Light"/>
                <a:cs typeface="Calibri Light"/>
              </a:rPr>
              <a:t>п</a:t>
            </a:r>
            <a:r>
              <a:rPr sz="2600" b="0" spc="-5" dirty="0">
                <a:latin typeface="Calibri Light"/>
                <a:cs typeface="Calibri Light"/>
              </a:rPr>
              <a:t>р</a:t>
            </a:r>
            <a:r>
              <a:rPr sz="2600" b="0" dirty="0">
                <a:latin typeface="Calibri Light"/>
                <a:cs typeface="Calibri Light"/>
              </a:rPr>
              <a:t>е</a:t>
            </a:r>
            <a:r>
              <a:rPr sz="2600" b="0" spc="-10" dirty="0">
                <a:latin typeface="Calibri Light"/>
                <a:cs typeface="Calibri Light"/>
              </a:rPr>
              <a:t>д</a:t>
            </a:r>
            <a:r>
              <a:rPr sz="2600" b="0" dirty="0">
                <a:latin typeface="Calibri Light"/>
                <a:cs typeface="Calibri Light"/>
              </a:rPr>
              <a:t>е</a:t>
            </a:r>
            <a:r>
              <a:rPr sz="2600" b="0" spc="-5" dirty="0">
                <a:latin typeface="Calibri Light"/>
                <a:cs typeface="Calibri Light"/>
              </a:rPr>
              <a:t>л</a:t>
            </a:r>
            <a:r>
              <a:rPr sz="2600" b="0" spc="5" dirty="0">
                <a:latin typeface="Calibri Light"/>
                <a:cs typeface="Calibri Light"/>
              </a:rPr>
              <a:t>и</a:t>
            </a:r>
            <a:r>
              <a:rPr sz="2600" b="0" spc="-5" dirty="0">
                <a:latin typeface="Calibri Light"/>
                <a:cs typeface="Calibri Light"/>
              </a:rPr>
              <a:t>т</a:t>
            </a:r>
            <a:r>
              <a:rPr sz="2600" b="0" spc="5" dirty="0">
                <a:latin typeface="Calibri Light"/>
                <a:cs typeface="Calibri Light"/>
              </a:rPr>
              <a:t>е</a:t>
            </a:r>
            <a:r>
              <a:rPr sz="2600" spc="10" dirty="0">
                <a:latin typeface="Calibri"/>
                <a:cs typeface="Calibri"/>
              </a:rPr>
              <a:t>,</a:t>
            </a:r>
            <a:r>
              <a:rPr sz="2600" dirty="0">
                <a:latin typeface="Calibri"/>
                <a:cs typeface="Calibri"/>
              </a:rPr>
              <a:t>	</a:t>
            </a:r>
            <a:r>
              <a:rPr sz="2600" b="0" spc="-5" dirty="0">
                <a:latin typeface="Calibri Light"/>
                <a:cs typeface="Calibri Light"/>
              </a:rPr>
              <a:t>кака</a:t>
            </a:r>
            <a:r>
              <a:rPr sz="2600" b="0" dirty="0">
                <a:latin typeface="Calibri Light"/>
                <a:cs typeface="Calibri Light"/>
              </a:rPr>
              <a:t>я	</a:t>
            </a:r>
            <a:r>
              <a:rPr sz="2600" b="0" spc="-5" dirty="0">
                <a:latin typeface="Calibri Light"/>
                <a:cs typeface="Calibri Light"/>
              </a:rPr>
              <a:t>т</a:t>
            </a:r>
            <a:r>
              <a:rPr sz="2600" b="0" dirty="0">
                <a:latin typeface="Calibri Light"/>
                <a:cs typeface="Calibri Light"/>
              </a:rPr>
              <a:t>е</a:t>
            </a:r>
            <a:r>
              <a:rPr sz="2600" b="0" spc="5" dirty="0">
                <a:latin typeface="Calibri Light"/>
                <a:cs typeface="Calibri Light"/>
              </a:rPr>
              <a:t>м</a:t>
            </a:r>
            <a:r>
              <a:rPr sz="2600" b="0" dirty="0">
                <a:latin typeface="Calibri Light"/>
                <a:cs typeface="Calibri Light"/>
              </a:rPr>
              <a:t>а	</a:t>
            </a:r>
            <a:r>
              <a:rPr sz="2600" b="0" spc="-5" dirty="0">
                <a:latin typeface="Calibri Light"/>
                <a:cs typeface="Calibri Light"/>
              </a:rPr>
              <a:t>каж</a:t>
            </a:r>
            <a:r>
              <a:rPr sz="2600" b="0" dirty="0">
                <a:latin typeface="Calibri Light"/>
                <a:cs typeface="Calibri Light"/>
              </a:rPr>
              <a:t>е</a:t>
            </a:r>
            <a:r>
              <a:rPr sz="2600" b="0" spc="-10" dirty="0">
                <a:latin typeface="Calibri Light"/>
                <a:cs typeface="Calibri Light"/>
              </a:rPr>
              <a:t>тс</a:t>
            </a:r>
            <a:r>
              <a:rPr sz="2600" b="0" dirty="0">
                <a:latin typeface="Calibri Light"/>
                <a:cs typeface="Calibri Light"/>
              </a:rPr>
              <a:t>я	вам	на</a:t>
            </a:r>
            <a:r>
              <a:rPr sz="2600" b="0" spc="5" dirty="0">
                <a:latin typeface="Calibri Light"/>
                <a:cs typeface="Calibri Light"/>
              </a:rPr>
              <a:t>и</a:t>
            </a:r>
            <a:r>
              <a:rPr sz="2600" b="0" dirty="0">
                <a:latin typeface="Calibri Light"/>
                <a:cs typeface="Calibri Light"/>
              </a:rPr>
              <a:t>б</a:t>
            </a:r>
            <a:r>
              <a:rPr sz="2600" b="0" spc="-10" dirty="0">
                <a:latin typeface="Calibri Light"/>
                <a:cs typeface="Calibri Light"/>
              </a:rPr>
              <a:t>о</a:t>
            </a:r>
            <a:r>
              <a:rPr sz="2600" b="0" spc="-5" dirty="0">
                <a:latin typeface="Calibri Light"/>
                <a:cs typeface="Calibri Light"/>
              </a:rPr>
              <a:t>л</a:t>
            </a:r>
            <a:r>
              <a:rPr sz="2600" b="0" dirty="0">
                <a:latin typeface="Calibri Light"/>
                <a:cs typeface="Calibri Light"/>
              </a:rPr>
              <a:t>ее	</a:t>
            </a:r>
            <a:r>
              <a:rPr sz="2600" b="0" spc="-5" dirty="0">
                <a:latin typeface="Calibri Light"/>
                <a:cs typeface="Calibri Light"/>
              </a:rPr>
              <a:t>к</a:t>
            </a:r>
            <a:r>
              <a:rPr sz="2600" b="0" spc="-10" dirty="0">
                <a:latin typeface="Calibri Light"/>
                <a:cs typeface="Calibri Light"/>
              </a:rPr>
              <a:t>о</a:t>
            </a:r>
            <a:r>
              <a:rPr sz="2600" b="0" dirty="0">
                <a:latin typeface="Calibri Light"/>
                <a:cs typeface="Calibri Light"/>
              </a:rPr>
              <a:t>нк</a:t>
            </a:r>
            <a:r>
              <a:rPr sz="2600" b="0" spc="-5" dirty="0">
                <a:latin typeface="Calibri Light"/>
                <a:cs typeface="Calibri Light"/>
              </a:rPr>
              <a:t>р</a:t>
            </a:r>
            <a:r>
              <a:rPr sz="2600" b="0" dirty="0">
                <a:latin typeface="Calibri Light"/>
                <a:cs typeface="Calibri Light"/>
              </a:rPr>
              <a:t>е</a:t>
            </a:r>
            <a:r>
              <a:rPr sz="2600" b="0" spc="-10" dirty="0">
                <a:latin typeface="Calibri Light"/>
                <a:cs typeface="Calibri Light"/>
              </a:rPr>
              <a:t>т</a:t>
            </a:r>
            <a:r>
              <a:rPr sz="2600" b="0" dirty="0">
                <a:latin typeface="Calibri Light"/>
                <a:cs typeface="Calibri Light"/>
              </a:rPr>
              <a:t>н</a:t>
            </a:r>
            <a:r>
              <a:rPr sz="2600" b="0" spc="-5" dirty="0">
                <a:latin typeface="Calibri Light"/>
                <a:cs typeface="Calibri Light"/>
              </a:rPr>
              <a:t>о</a:t>
            </a:r>
            <a:r>
              <a:rPr sz="2600" b="0" dirty="0">
                <a:latin typeface="Calibri Light"/>
                <a:cs typeface="Calibri Light"/>
              </a:rPr>
              <a:t>й	и  </a:t>
            </a:r>
            <a:r>
              <a:rPr sz="2600" b="0" spc="-5" dirty="0">
                <a:latin typeface="Calibri Light"/>
                <a:cs typeface="Calibri Light"/>
              </a:rPr>
              <a:t>понятной</a:t>
            </a:r>
            <a:r>
              <a:rPr sz="2600" spc="-5" dirty="0">
                <a:latin typeface="Calibri"/>
                <a:cs typeface="Calibri"/>
              </a:rPr>
              <a:t>.</a:t>
            </a:r>
            <a:endParaRPr sz="2600">
              <a:latin typeface="Calibri"/>
              <a:cs typeface="Calibri"/>
            </a:endParaRPr>
          </a:p>
          <a:p>
            <a:pPr marL="241300" marR="5080" indent="-228600">
              <a:lnSpc>
                <a:spcPct val="108500"/>
              </a:lnSpc>
              <a:spcBef>
                <a:spcPts val="1030"/>
              </a:spcBef>
              <a:tabLst>
                <a:tab pos="2877820" algn="l"/>
              </a:tabLst>
            </a:pPr>
            <a:r>
              <a:rPr sz="2600" dirty="0">
                <a:latin typeface="Arial"/>
                <a:cs typeface="Arial"/>
              </a:rPr>
              <a:t>•</a:t>
            </a:r>
            <a:r>
              <a:rPr sz="2600" spc="165" dirty="0">
                <a:latin typeface="Arial"/>
                <a:cs typeface="Arial"/>
              </a:rPr>
              <a:t> </a:t>
            </a:r>
            <a:r>
              <a:rPr sz="2600" b="0" dirty="0">
                <a:latin typeface="Calibri Light"/>
                <a:cs typeface="Calibri Light"/>
              </a:rPr>
              <a:t>Подумайте</a:t>
            </a:r>
            <a:r>
              <a:rPr sz="2600" dirty="0">
                <a:latin typeface="Calibri"/>
                <a:cs typeface="Calibri"/>
              </a:rPr>
              <a:t>,</a:t>
            </a:r>
            <a:r>
              <a:rPr sz="2600" spc="30" dirty="0">
                <a:latin typeface="Calibri"/>
                <a:cs typeface="Calibri"/>
              </a:rPr>
              <a:t> </a:t>
            </a:r>
            <a:r>
              <a:rPr sz="2600" b="0" spc="-5" dirty="0">
                <a:latin typeface="Calibri Light"/>
                <a:cs typeface="Calibri Light"/>
              </a:rPr>
              <a:t>какая	</a:t>
            </a:r>
            <a:r>
              <a:rPr sz="2600" b="0" dirty="0">
                <a:latin typeface="Calibri Light"/>
                <a:cs typeface="Calibri Light"/>
              </a:rPr>
              <a:t>тема </a:t>
            </a:r>
            <a:r>
              <a:rPr sz="2600" b="0" spc="-5" dirty="0">
                <a:latin typeface="Calibri Light"/>
                <a:cs typeface="Calibri Light"/>
              </a:rPr>
              <a:t>позволяет </a:t>
            </a:r>
            <a:r>
              <a:rPr sz="2600" b="0" dirty="0">
                <a:latin typeface="Calibri Light"/>
                <a:cs typeface="Calibri Light"/>
              </a:rPr>
              <a:t>вам </a:t>
            </a:r>
            <a:r>
              <a:rPr sz="2600" b="0" spc="-5" dirty="0">
                <a:latin typeface="Calibri Light"/>
                <a:cs typeface="Calibri Light"/>
              </a:rPr>
              <a:t>опереться </a:t>
            </a:r>
            <a:r>
              <a:rPr sz="2600" b="0" dirty="0">
                <a:latin typeface="Calibri Light"/>
                <a:cs typeface="Calibri Light"/>
              </a:rPr>
              <a:t>на </a:t>
            </a:r>
            <a:r>
              <a:rPr sz="2600" b="0" spc="-10" dirty="0">
                <a:latin typeface="Calibri Light"/>
                <a:cs typeface="Calibri Light"/>
              </a:rPr>
              <a:t>свой </a:t>
            </a:r>
            <a:r>
              <a:rPr sz="2600" b="0" spc="-5" dirty="0">
                <a:latin typeface="Calibri Light"/>
                <a:cs typeface="Calibri Light"/>
              </a:rPr>
              <a:t>читательский  опыт</a:t>
            </a:r>
            <a:r>
              <a:rPr sz="2600" spc="-5" dirty="0">
                <a:latin typeface="Calibri"/>
                <a:cs typeface="Calibri"/>
              </a:rPr>
              <a:t>.</a:t>
            </a:r>
            <a:endParaRPr sz="2600">
              <a:latin typeface="Calibri"/>
              <a:cs typeface="Calibri"/>
            </a:endParaRPr>
          </a:p>
          <a:p>
            <a:pPr marL="241300" marR="5080" indent="-228600">
              <a:lnSpc>
                <a:spcPct val="109200"/>
              </a:lnSpc>
              <a:spcBef>
                <a:spcPts val="1105"/>
              </a:spcBef>
              <a:tabLst>
                <a:tab pos="2066925" algn="l"/>
                <a:tab pos="4041775" algn="l"/>
                <a:tab pos="6478905" algn="l"/>
                <a:tab pos="8033384" algn="l"/>
                <a:tab pos="9723120" algn="l"/>
              </a:tabLst>
            </a:pPr>
            <a:r>
              <a:rPr sz="2600" dirty="0">
                <a:latin typeface="Arial"/>
                <a:cs typeface="Arial"/>
              </a:rPr>
              <a:t>•</a:t>
            </a:r>
            <a:r>
              <a:rPr sz="2600" spc="165" dirty="0">
                <a:latin typeface="Arial"/>
                <a:cs typeface="Arial"/>
              </a:rPr>
              <a:t> </a:t>
            </a:r>
            <a:r>
              <a:rPr sz="2600" b="0" spc="-5" dirty="0">
                <a:latin typeface="Calibri Light"/>
                <a:cs typeface="Calibri Light"/>
              </a:rPr>
              <a:t>В</a:t>
            </a:r>
            <a:r>
              <a:rPr sz="2600" b="0" spc="-10" dirty="0">
                <a:latin typeface="Calibri Light"/>
                <a:cs typeface="Calibri Light"/>
              </a:rPr>
              <a:t>с</a:t>
            </a:r>
            <a:r>
              <a:rPr sz="2600" b="0" dirty="0">
                <a:latin typeface="Calibri Light"/>
                <a:cs typeface="Calibri Light"/>
              </a:rPr>
              <a:t>п</a:t>
            </a:r>
            <a:r>
              <a:rPr sz="2600" b="0" spc="-10" dirty="0">
                <a:latin typeface="Calibri Light"/>
                <a:cs typeface="Calibri Light"/>
              </a:rPr>
              <a:t>о</a:t>
            </a:r>
            <a:r>
              <a:rPr sz="2600" b="0" spc="5" dirty="0">
                <a:latin typeface="Calibri Light"/>
                <a:cs typeface="Calibri Light"/>
              </a:rPr>
              <a:t>м</a:t>
            </a:r>
            <a:r>
              <a:rPr sz="2600" b="0" spc="-5" dirty="0">
                <a:latin typeface="Calibri Light"/>
                <a:cs typeface="Calibri Light"/>
              </a:rPr>
              <a:t>н</a:t>
            </a:r>
            <a:r>
              <a:rPr sz="2600" b="0" spc="5" dirty="0">
                <a:latin typeface="Calibri Light"/>
                <a:cs typeface="Calibri Light"/>
              </a:rPr>
              <a:t>и</a:t>
            </a:r>
            <a:r>
              <a:rPr sz="2600" b="0" spc="-5" dirty="0">
                <a:latin typeface="Calibri Light"/>
                <a:cs typeface="Calibri Light"/>
              </a:rPr>
              <a:t>т</a:t>
            </a:r>
            <a:r>
              <a:rPr sz="2600" b="0" dirty="0">
                <a:latin typeface="Calibri Light"/>
                <a:cs typeface="Calibri Light"/>
              </a:rPr>
              <a:t>е	</a:t>
            </a:r>
            <a:r>
              <a:rPr sz="2600" b="0" spc="5" dirty="0">
                <a:latin typeface="Calibri Light"/>
                <a:cs typeface="Calibri Light"/>
              </a:rPr>
              <a:t>и</a:t>
            </a:r>
            <a:r>
              <a:rPr sz="2600" b="0" spc="-5" dirty="0">
                <a:latin typeface="Calibri Light"/>
                <a:cs typeface="Calibri Light"/>
              </a:rPr>
              <a:t>нт</a:t>
            </a:r>
            <a:r>
              <a:rPr sz="2600" b="0" dirty="0">
                <a:latin typeface="Calibri Light"/>
                <a:cs typeface="Calibri Light"/>
              </a:rPr>
              <a:t>е</a:t>
            </a:r>
            <a:r>
              <a:rPr sz="2600" b="0" spc="-5" dirty="0">
                <a:latin typeface="Calibri Light"/>
                <a:cs typeface="Calibri Light"/>
              </a:rPr>
              <a:t>р</a:t>
            </a:r>
            <a:r>
              <a:rPr sz="2600" b="0" dirty="0">
                <a:latin typeface="Calibri Light"/>
                <a:cs typeface="Calibri Light"/>
              </a:rPr>
              <a:t>е</a:t>
            </a:r>
            <a:r>
              <a:rPr sz="2600" b="0" spc="-10" dirty="0">
                <a:latin typeface="Calibri Light"/>
                <a:cs typeface="Calibri Light"/>
              </a:rPr>
              <a:t>с</a:t>
            </a:r>
            <a:r>
              <a:rPr sz="2600" b="0" spc="-5" dirty="0">
                <a:latin typeface="Calibri Light"/>
                <a:cs typeface="Calibri Light"/>
              </a:rPr>
              <a:t>ны</a:t>
            </a:r>
            <a:r>
              <a:rPr sz="2600" b="0" dirty="0">
                <a:latin typeface="Calibri Light"/>
                <a:cs typeface="Calibri Light"/>
              </a:rPr>
              <a:t>е	</a:t>
            </a:r>
            <a:r>
              <a:rPr sz="2600" b="0" spc="5" dirty="0">
                <a:latin typeface="Calibri Light"/>
                <a:cs typeface="Calibri Light"/>
              </a:rPr>
              <a:t>и</a:t>
            </a:r>
            <a:r>
              <a:rPr sz="2600" b="0" spc="-5" dirty="0">
                <a:latin typeface="Calibri Light"/>
                <a:cs typeface="Calibri Light"/>
              </a:rPr>
              <a:t>нт</a:t>
            </a:r>
            <a:r>
              <a:rPr sz="2600" b="0" dirty="0">
                <a:latin typeface="Calibri Light"/>
                <a:cs typeface="Calibri Light"/>
              </a:rPr>
              <a:t>е</a:t>
            </a:r>
            <a:r>
              <a:rPr sz="2600" b="0" spc="-5" dirty="0">
                <a:latin typeface="Calibri Light"/>
                <a:cs typeface="Calibri Light"/>
              </a:rPr>
              <a:t>р</a:t>
            </a:r>
            <a:r>
              <a:rPr sz="2600" b="0" dirty="0">
                <a:latin typeface="Calibri Light"/>
                <a:cs typeface="Calibri Light"/>
              </a:rPr>
              <a:t>п</a:t>
            </a:r>
            <a:r>
              <a:rPr sz="2600" b="0" spc="-5" dirty="0">
                <a:latin typeface="Calibri Light"/>
                <a:cs typeface="Calibri Light"/>
              </a:rPr>
              <a:t>р</a:t>
            </a:r>
            <a:r>
              <a:rPr sz="2600" b="0" dirty="0">
                <a:latin typeface="Calibri Light"/>
                <a:cs typeface="Calibri Light"/>
              </a:rPr>
              <a:t>е</a:t>
            </a:r>
            <a:r>
              <a:rPr sz="2600" b="0" spc="-5" dirty="0">
                <a:latin typeface="Calibri Light"/>
                <a:cs typeface="Calibri Light"/>
              </a:rPr>
              <a:t>т</a:t>
            </a:r>
            <a:r>
              <a:rPr sz="2600" b="0" dirty="0">
                <a:latin typeface="Calibri Light"/>
                <a:cs typeface="Calibri Light"/>
              </a:rPr>
              <a:t>а</a:t>
            </a:r>
            <a:r>
              <a:rPr sz="2600" b="0" spc="-5" dirty="0">
                <a:latin typeface="Calibri Light"/>
                <a:cs typeface="Calibri Light"/>
              </a:rPr>
              <a:t>ц</a:t>
            </a:r>
            <a:r>
              <a:rPr sz="2600" b="0" spc="5" dirty="0">
                <a:latin typeface="Calibri Light"/>
                <a:cs typeface="Calibri Light"/>
              </a:rPr>
              <a:t>и</a:t>
            </a:r>
            <a:r>
              <a:rPr sz="2600" b="0" dirty="0">
                <a:latin typeface="Calibri Light"/>
                <a:cs typeface="Calibri Light"/>
              </a:rPr>
              <a:t>и	</a:t>
            </a:r>
            <a:r>
              <a:rPr sz="2600" b="0" spc="-5" dirty="0">
                <a:latin typeface="Calibri Light"/>
                <a:cs typeface="Calibri Light"/>
              </a:rPr>
              <a:t>т</a:t>
            </a:r>
            <a:r>
              <a:rPr sz="2600" b="0" dirty="0">
                <a:latin typeface="Calibri Light"/>
                <a:cs typeface="Calibri Light"/>
              </a:rPr>
              <a:t>ек</a:t>
            </a:r>
            <a:r>
              <a:rPr sz="2600" b="0" spc="-10" dirty="0">
                <a:latin typeface="Calibri Light"/>
                <a:cs typeface="Calibri Light"/>
              </a:rPr>
              <a:t>с</a:t>
            </a:r>
            <a:r>
              <a:rPr sz="2600" b="0" spc="-5" dirty="0">
                <a:latin typeface="Calibri Light"/>
                <a:cs typeface="Calibri Light"/>
              </a:rPr>
              <a:t>т</a:t>
            </a:r>
            <a:r>
              <a:rPr sz="2600" b="0" dirty="0">
                <a:latin typeface="Calibri Light"/>
                <a:cs typeface="Calibri Light"/>
              </a:rPr>
              <a:t>а</a:t>
            </a:r>
            <a:r>
              <a:rPr sz="2600" spc="10" dirty="0">
                <a:latin typeface="Calibri"/>
                <a:cs typeface="Calibri"/>
              </a:rPr>
              <a:t>,</a:t>
            </a:r>
            <a:r>
              <a:rPr sz="2600" dirty="0">
                <a:latin typeface="Calibri"/>
                <a:cs typeface="Calibri"/>
              </a:rPr>
              <a:t>	</a:t>
            </a:r>
            <a:r>
              <a:rPr sz="2600" b="0" spc="-10" dirty="0">
                <a:latin typeface="Calibri Light"/>
                <a:cs typeface="Calibri Light"/>
              </a:rPr>
              <a:t>з</a:t>
            </a:r>
            <a:r>
              <a:rPr sz="2600" b="0" spc="-5" dirty="0">
                <a:latin typeface="Calibri Light"/>
                <a:cs typeface="Calibri Light"/>
              </a:rPr>
              <a:t>н</a:t>
            </a:r>
            <a:r>
              <a:rPr sz="2600" b="0" dirty="0">
                <a:latin typeface="Calibri Light"/>
                <a:cs typeface="Calibri Light"/>
              </a:rPr>
              <a:t>ак</a:t>
            </a:r>
            <a:r>
              <a:rPr sz="2600" b="0" spc="-10" dirty="0">
                <a:latin typeface="Calibri Light"/>
                <a:cs typeface="Calibri Light"/>
              </a:rPr>
              <a:t>о</a:t>
            </a:r>
            <a:r>
              <a:rPr sz="2600" b="0" dirty="0">
                <a:latin typeface="Calibri Light"/>
                <a:cs typeface="Calibri Light"/>
              </a:rPr>
              <a:t>м</a:t>
            </a:r>
            <a:r>
              <a:rPr sz="2600" b="0" spc="-5" dirty="0">
                <a:latin typeface="Calibri Light"/>
                <a:cs typeface="Calibri Light"/>
              </a:rPr>
              <a:t>ы</a:t>
            </a:r>
            <a:r>
              <a:rPr sz="2600" b="0" dirty="0">
                <a:latin typeface="Calibri Light"/>
                <a:cs typeface="Calibri Light"/>
              </a:rPr>
              <a:t>е	вам  </a:t>
            </a:r>
            <a:r>
              <a:rPr sz="2600" b="0" spc="-5" dirty="0">
                <a:latin typeface="Calibri Light"/>
                <a:cs typeface="Calibri Light"/>
              </a:rPr>
              <a:t>критические статьи </a:t>
            </a:r>
            <a:r>
              <a:rPr sz="2600" b="0" dirty="0">
                <a:latin typeface="Calibri Light"/>
                <a:cs typeface="Calibri Light"/>
              </a:rPr>
              <a:t>и</a:t>
            </a:r>
            <a:r>
              <a:rPr sz="2600" b="0" spc="195" dirty="0">
                <a:latin typeface="Calibri Light"/>
                <a:cs typeface="Calibri Light"/>
              </a:rPr>
              <a:t> </a:t>
            </a:r>
            <a:r>
              <a:rPr sz="2600" b="0" dirty="0">
                <a:latin typeface="Calibri Light"/>
                <a:cs typeface="Calibri Light"/>
              </a:rPr>
              <a:t>т</a:t>
            </a:r>
            <a:r>
              <a:rPr sz="2600" dirty="0">
                <a:latin typeface="Calibri"/>
                <a:cs typeface="Calibri"/>
              </a:rPr>
              <a:t>.</a:t>
            </a:r>
            <a:r>
              <a:rPr sz="2600" b="0" dirty="0">
                <a:latin typeface="Calibri Light"/>
                <a:cs typeface="Calibri Light"/>
              </a:rPr>
              <a:t>п</a:t>
            </a:r>
            <a:r>
              <a:rPr sz="2600" dirty="0">
                <a:latin typeface="Calibri"/>
                <a:cs typeface="Calibri"/>
              </a:rPr>
              <a:t>..</a:t>
            </a:r>
            <a:endParaRPr sz="26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3541776" y="576072"/>
            <a:ext cx="5937885" cy="1005840"/>
            <a:chOff x="3541776" y="576072"/>
            <a:chExt cx="5937885" cy="1005840"/>
          </a:xfrm>
        </p:grpSpPr>
        <p:sp>
          <p:nvSpPr>
            <p:cNvPr id="5" name="object 5"/>
            <p:cNvSpPr/>
            <p:nvPr/>
          </p:nvSpPr>
          <p:spPr>
            <a:xfrm>
              <a:off x="3541776" y="576072"/>
              <a:ext cx="2023872" cy="1005839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5081016" y="576072"/>
              <a:ext cx="1813560" cy="1005839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6409944" y="576072"/>
              <a:ext cx="3069336" cy="1005839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3809398" y="682244"/>
            <a:ext cx="536575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ВЫБОР ТЕМЫ</a:t>
            </a:r>
            <a:r>
              <a:rPr spc="120" dirty="0"/>
              <a:t> </a:t>
            </a:r>
            <a:r>
              <a:rPr spc="-5" dirty="0"/>
              <a:t>СОЧИНЕНИЯ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86186" y="243282"/>
            <a:ext cx="6525259" cy="1061720"/>
          </a:xfrm>
          <a:custGeom>
            <a:avLst/>
            <a:gdLst/>
            <a:ahLst/>
            <a:cxnLst/>
            <a:rect l="l" t="t" r="r" b="b"/>
            <a:pathLst>
              <a:path w="6525259" h="1061720">
                <a:moveTo>
                  <a:pt x="6418728" y="0"/>
                </a:moveTo>
                <a:lnTo>
                  <a:pt x="106114" y="0"/>
                </a:lnTo>
                <a:lnTo>
                  <a:pt x="64810" y="8338"/>
                </a:lnTo>
                <a:lnTo>
                  <a:pt x="31080" y="31079"/>
                </a:lnTo>
                <a:lnTo>
                  <a:pt x="8339" y="64809"/>
                </a:lnTo>
                <a:lnTo>
                  <a:pt x="0" y="106113"/>
                </a:lnTo>
                <a:lnTo>
                  <a:pt x="0" y="954994"/>
                </a:lnTo>
                <a:lnTo>
                  <a:pt x="8339" y="996298"/>
                </a:lnTo>
                <a:lnTo>
                  <a:pt x="31080" y="1030028"/>
                </a:lnTo>
                <a:lnTo>
                  <a:pt x="64810" y="1052769"/>
                </a:lnTo>
                <a:lnTo>
                  <a:pt x="106114" y="1061107"/>
                </a:lnTo>
                <a:lnTo>
                  <a:pt x="6418722" y="1061115"/>
                </a:lnTo>
                <a:lnTo>
                  <a:pt x="6460026" y="1052776"/>
                </a:lnTo>
                <a:lnTo>
                  <a:pt x="6493755" y="1030035"/>
                </a:lnTo>
                <a:lnTo>
                  <a:pt x="6516496" y="996305"/>
                </a:lnTo>
                <a:lnTo>
                  <a:pt x="6524835" y="955000"/>
                </a:lnTo>
                <a:lnTo>
                  <a:pt x="6524843" y="106113"/>
                </a:lnTo>
                <a:lnTo>
                  <a:pt x="6516504" y="64809"/>
                </a:lnTo>
                <a:lnTo>
                  <a:pt x="6493763" y="31079"/>
                </a:lnTo>
                <a:lnTo>
                  <a:pt x="6460033" y="8338"/>
                </a:lnTo>
                <a:lnTo>
                  <a:pt x="6418728" y="0"/>
                </a:lnTo>
                <a:close/>
              </a:path>
            </a:pathLst>
          </a:custGeom>
          <a:solidFill>
            <a:srgbClr val="205E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788811" y="300227"/>
            <a:ext cx="5113020" cy="891540"/>
          </a:xfrm>
          <a:prstGeom prst="rect">
            <a:avLst/>
          </a:prstGeom>
        </p:spPr>
        <p:txBody>
          <a:bodyPr vert="horz" wrap="square" lIns="0" tIns="41910" rIns="0" bIns="0" rtlCol="0">
            <a:spAutoFit/>
          </a:bodyPr>
          <a:lstStyle/>
          <a:p>
            <a:pPr marL="12700" marR="5080" algn="ctr">
              <a:lnSpc>
                <a:spcPts val="2210"/>
              </a:lnSpc>
              <a:spcBef>
                <a:spcPts val="330"/>
              </a:spcBef>
            </a:pPr>
            <a:r>
              <a:rPr sz="2000" b="0" spc="-5" dirty="0">
                <a:solidFill>
                  <a:srgbClr val="FFFFFF"/>
                </a:solidFill>
                <a:latin typeface="Calibri Light"/>
                <a:cs typeface="Calibri Light"/>
              </a:rPr>
              <a:t>Проанализируйте </a:t>
            </a:r>
            <a:r>
              <a:rPr sz="2000" b="0" dirty="0">
                <a:solidFill>
                  <a:srgbClr val="FFFFFF"/>
                </a:solidFill>
                <a:latin typeface="Calibri Light"/>
                <a:cs typeface="Calibri Light"/>
              </a:rPr>
              <a:t>тему </a:t>
            </a:r>
            <a:r>
              <a:rPr sz="2000" b="0" spc="-5" dirty="0">
                <a:solidFill>
                  <a:srgbClr val="FFFFFF"/>
                </a:solidFill>
                <a:latin typeface="Calibri Light"/>
                <a:cs typeface="Calibri Light"/>
              </a:rPr>
              <a:t>сочинения </a:t>
            </a:r>
            <a:r>
              <a:rPr sz="2000" b="0" spc="-5" dirty="0">
                <a:solidFill>
                  <a:srgbClr val="FFFFFF"/>
                </a:solidFill>
                <a:latin typeface="Calibri"/>
                <a:cs typeface="Calibri"/>
              </a:rPr>
              <a:t>(</a:t>
            </a:r>
            <a:r>
              <a:rPr sz="2000" b="0" spc="-5" dirty="0">
                <a:solidFill>
                  <a:srgbClr val="FFFFFF"/>
                </a:solidFill>
                <a:latin typeface="Calibri Light"/>
                <a:cs typeface="Calibri Light"/>
              </a:rPr>
              <a:t>выделите </a:t>
            </a:r>
            <a:r>
              <a:rPr sz="2000" b="0" dirty="0">
                <a:solidFill>
                  <a:srgbClr val="FFFFFF"/>
                </a:solidFill>
                <a:latin typeface="Calibri Light"/>
                <a:cs typeface="Calibri Light"/>
              </a:rPr>
              <a:t>в  </a:t>
            </a:r>
            <a:r>
              <a:rPr sz="2000" b="0" spc="-5" dirty="0">
                <a:solidFill>
                  <a:srgbClr val="FFFFFF"/>
                </a:solidFill>
                <a:latin typeface="Calibri Light"/>
                <a:cs typeface="Calibri Light"/>
              </a:rPr>
              <a:t>ней ключевые </a:t>
            </a:r>
            <a:r>
              <a:rPr sz="2000" b="0" dirty="0">
                <a:solidFill>
                  <a:srgbClr val="FFFFFF"/>
                </a:solidFill>
                <a:latin typeface="Calibri Light"/>
                <a:cs typeface="Calibri Light"/>
              </a:rPr>
              <a:t>слова</a:t>
            </a:r>
            <a:r>
              <a:rPr sz="2000" b="0" dirty="0">
                <a:solidFill>
                  <a:srgbClr val="FFFFFF"/>
                </a:solidFill>
                <a:latin typeface="Calibri"/>
                <a:cs typeface="Calibri"/>
              </a:rPr>
              <a:t>, </a:t>
            </a:r>
            <a:r>
              <a:rPr sz="2000" b="0" spc="-5" dirty="0">
                <a:solidFill>
                  <a:srgbClr val="FFFFFF"/>
                </a:solidFill>
                <a:latin typeface="Calibri Light"/>
                <a:cs typeface="Calibri Light"/>
              </a:rPr>
              <a:t>проанализируйте </a:t>
            </a:r>
            <a:r>
              <a:rPr sz="2000" b="0" dirty="0">
                <a:solidFill>
                  <a:srgbClr val="FFFFFF"/>
                </a:solidFill>
                <a:latin typeface="Calibri Light"/>
                <a:cs typeface="Calibri Light"/>
              </a:rPr>
              <a:t>их  </a:t>
            </a:r>
            <a:r>
              <a:rPr sz="2000" b="0" spc="-5" dirty="0">
                <a:solidFill>
                  <a:srgbClr val="FFFFFF"/>
                </a:solidFill>
                <a:latin typeface="Calibri Light"/>
                <a:cs typeface="Calibri Light"/>
              </a:rPr>
              <a:t>смысл </a:t>
            </a:r>
            <a:r>
              <a:rPr sz="2000" b="0" dirty="0">
                <a:solidFill>
                  <a:srgbClr val="FFFFFF"/>
                </a:solidFill>
                <a:latin typeface="Calibri Light"/>
                <a:cs typeface="Calibri Light"/>
              </a:rPr>
              <a:t>и</a:t>
            </a:r>
            <a:r>
              <a:rPr sz="2000" b="0" spc="9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000" b="0" spc="-5" dirty="0">
                <a:solidFill>
                  <a:srgbClr val="FFFFFF"/>
                </a:solidFill>
                <a:latin typeface="Calibri Light"/>
                <a:cs typeface="Calibri Light"/>
              </a:rPr>
              <a:t>взаимосвязь</a:t>
            </a:r>
            <a:r>
              <a:rPr sz="2000" b="0" spc="-5" dirty="0">
                <a:solidFill>
                  <a:srgbClr val="FFFFFF"/>
                </a:solidFill>
                <a:latin typeface="Calibri"/>
                <a:cs typeface="Calibri"/>
              </a:rPr>
              <a:t>)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173431" y="1451767"/>
            <a:ext cx="6525259" cy="1061720"/>
          </a:xfrm>
          <a:custGeom>
            <a:avLst/>
            <a:gdLst/>
            <a:ahLst/>
            <a:cxnLst/>
            <a:rect l="l" t="t" r="r" b="b"/>
            <a:pathLst>
              <a:path w="6525259" h="1061720">
                <a:moveTo>
                  <a:pt x="6418728" y="0"/>
                </a:moveTo>
                <a:lnTo>
                  <a:pt x="106113" y="0"/>
                </a:lnTo>
                <a:lnTo>
                  <a:pt x="64809" y="8338"/>
                </a:lnTo>
                <a:lnTo>
                  <a:pt x="31080" y="31079"/>
                </a:lnTo>
                <a:lnTo>
                  <a:pt x="8339" y="64809"/>
                </a:lnTo>
                <a:lnTo>
                  <a:pt x="0" y="106113"/>
                </a:lnTo>
                <a:lnTo>
                  <a:pt x="0" y="954994"/>
                </a:lnTo>
                <a:lnTo>
                  <a:pt x="8339" y="996298"/>
                </a:lnTo>
                <a:lnTo>
                  <a:pt x="31080" y="1030028"/>
                </a:lnTo>
                <a:lnTo>
                  <a:pt x="64809" y="1052769"/>
                </a:lnTo>
                <a:lnTo>
                  <a:pt x="106113" y="1061107"/>
                </a:lnTo>
                <a:lnTo>
                  <a:pt x="6418720" y="1061115"/>
                </a:lnTo>
                <a:lnTo>
                  <a:pt x="6460025" y="1052776"/>
                </a:lnTo>
                <a:lnTo>
                  <a:pt x="6493755" y="1030035"/>
                </a:lnTo>
                <a:lnTo>
                  <a:pt x="6516496" y="996305"/>
                </a:lnTo>
                <a:lnTo>
                  <a:pt x="6524835" y="955000"/>
                </a:lnTo>
                <a:lnTo>
                  <a:pt x="6524843" y="106113"/>
                </a:lnTo>
                <a:lnTo>
                  <a:pt x="6516504" y="64809"/>
                </a:lnTo>
                <a:lnTo>
                  <a:pt x="6493763" y="31079"/>
                </a:lnTo>
                <a:lnTo>
                  <a:pt x="6460033" y="8338"/>
                </a:lnTo>
                <a:lnTo>
                  <a:pt x="6418728" y="0"/>
                </a:lnTo>
                <a:close/>
              </a:path>
            </a:pathLst>
          </a:custGeom>
          <a:solidFill>
            <a:srgbClr val="205E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407061" y="1650491"/>
            <a:ext cx="4881245" cy="6108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3500" algn="ctr">
              <a:lnSpc>
                <a:spcPts val="2305"/>
              </a:lnSpc>
              <a:spcBef>
                <a:spcPts val="100"/>
              </a:spcBef>
            </a:pPr>
            <a:r>
              <a:rPr sz="2000" b="0" spc="-5" dirty="0">
                <a:solidFill>
                  <a:srgbClr val="FFFFFF"/>
                </a:solidFill>
                <a:latin typeface="Calibri Light"/>
                <a:cs typeface="Calibri Light"/>
              </a:rPr>
              <a:t>Конкретизируйте вопрос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,</a:t>
            </a:r>
            <a:r>
              <a:rPr sz="2000" spc="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b="0" spc="-5" dirty="0">
                <a:solidFill>
                  <a:srgbClr val="FFFFFF"/>
                </a:solidFill>
                <a:latin typeface="Calibri Light"/>
                <a:cs typeface="Calibri Light"/>
              </a:rPr>
              <a:t>содержащийся</a:t>
            </a:r>
            <a:endParaRPr sz="2000">
              <a:latin typeface="Calibri Light"/>
              <a:cs typeface="Calibri Light"/>
            </a:endParaRPr>
          </a:p>
          <a:p>
            <a:pPr algn="ctr">
              <a:lnSpc>
                <a:spcPts val="2305"/>
              </a:lnSpc>
            </a:pPr>
            <a:r>
              <a:rPr sz="2000" b="0" dirty="0">
                <a:solidFill>
                  <a:srgbClr val="FFFFFF"/>
                </a:solidFill>
                <a:latin typeface="Calibri Light"/>
                <a:cs typeface="Calibri Light"/>
              </a:rPr>
              <a:t>в теме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(</a:t>
            </a:r>
            <a:r>
              <a:rPr sz="2000" b="0" spc="-5" dirty="0">
                <a:solidFill>
                  <a:srgbClr val="FFFFFF"/>
                </a:solidFill>
                <a:latin typeface="Calibri Light"/>
                <a:cs typeface="Calibri Light"/>
              </a:rPr>
              <a:t>разбейте </a:t>
            </a:r>
            <a:r>
              <a:rPr sz="2000" b="0" dirty="0">
                <a:solidFill>
                  <a:srgbClr val="FFFFFF"/>
                </a:solidFill>
                <a:latin typeface="Calibri Light"/>
                <a:cs typeface="Calibri Light"/>
              </a:rPr>
              <a:t>его </a:t>
            </a:r>
            <a:r>
              <a:rPr sz="2000" b="0" spc="-5" dirty="0">
                <a:solidFill>
                  <a:srgbClr val="FFFFFF"/>
                </a:solidFill>
                <a:latin typeface="Calibri Light"/>
                <a:cs typeface="Calibri Light"/>
              </a:rPr>
              <a:t>на несколько</a:t>
            </a:r>
            <a:r>
              <a:rPr sz="2000" b="0" spc="26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000" b="0" spc="-5" dirty="0">
                <a:solidFill>
                  <a:srgbClr val="FFFFFF"/>
                </a:solidFill>
                <a:latin typeface="Calibri Light"/>
                <a:cs typeface="Calibri Light"/>
              </a:rPr>
              <a:t>вопросов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)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660675" y="2660252"/>
            <a:ext cx="6525259" cy="1061720"/>
          </a:xfrm>
          <a:custGeom>
            <a:avLst/>
            <a:gdLst/>
            <a:ahLst/>
            <a:cxnLst/>
            <a:rect l="l" t="t" r="r" b="b"/>
            <a:pathLst>
              <a:path w="6525259" h="1061720">
                <a:moveTo>
                  <a:pt x="6418728" y="0"/>
                </a:moveTo>
                <a:lnTo>
                  <a:pt x="106113" y="0"/>
                </a:lnTo>
                <a:lnTo>
                  <a:pt x="64809" y="8339"/>
                </a:lnTo>
                <a:lnTo>
                  <a:pt x="31079" y="31080"/>
                </a:lnTo>
                <a:lnTo>
                  <a:pt x="8338" y="64810"/>
                </a:lnTo>
                <a:lnTo>
                  <a:pt x="0" y="106114"/>
                </a:lnTo>
                <a:lnTo>
                  <a:pt x="0" y="954995"/>
                </a:lnTo>
                <a:lnTo>
                  <a:pt x="8338" y="996299"/>
                </a:lnTo>
                <a:lnTo>
                  <a:pt x="31079" y="1030029"/>
                </a:lnTo>
                <a:lnTo>
                  <a:pt x="64809" y="1052770"/>
                </a:lnTo>
                <a:lnTo>
                  <a:pt x="106113" y="1061109"/>
                </a:lnTo>
                <a:lnTo>
                  <a:pt x="6418720" y="1061116"/>
                </a:lnTo>
                <a:lnTo>
                  <a:pt x="6460025" y="1052777"/>
                </a:lnTo>
                <a:lnTo>
                  <a:pt x="6493755" y="1030036"/>
                </a:lnTo>
                <a:lnTo>
                  <a:pt x="6516496" y="996306"/>
                </a:lnTo>
                <a:lnTo>
                  <a:pt x="6524835" y="955001"/>
                </a:lnTo>
                <a:lnTo>
                  <a:pt x="6524842" y="106114"/>
                </a:lnTo>
                <a:lnTo>
                  <a:pt x="6516503" y="64810"/>
                </a:lnTo>
                <a:lnTo>
                  <a:pt x="6493761" y="31080"/>
                </a:lnTo>
                <a:lnTo>
                  <a:pt x="6460032" y="8339"/>
                </a:lnTo>
                <a:lnTo>
                  <a:pt x="6418728" y="0"/>
                </a:lnTo>
                <a:close/>
              </a:path>
            </a:pathLst>
          </a:custGeom>
          <a:solidFill>
            <a:srgbClr val="205E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3613886" y="3000755"/>
            <a:ext cx="344233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0" spc="-5" dirty="0">
                <a:solidFill>
                  <a:srgbClr val="FFFFFF"/>
                </a:solidFill>
                <a:latin typeface="Calibri Light"/>
                <a:cs typeface="Calibri Light"/>
              </a:rPr>
              <a:t>Кратко ответьте на </a:t>
            </a:r>
            <a:r>
              <a:rPr sz="2000" b="0" dirty="0">
                <a:solidFill>
                  <a:srgbClr val="FFFFFF"/>
                </a:solidFill>
                <a:latin typeface="Calibri Light"/>
                <a:cs typeface="Calibri Light"/>
              </a:rPr>
              <a:t>эти</a:t>
            </a:r>
            <a:r>
              <a:rPr sz="2000" b="0" spc="16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000" b="0" dirty="0">
                <a:solidFill>
                  <a:srgbClr val="FFFFFF"/>
                </a:solidFill>
                <a:latin typeface="Calibri Light"/>
                <a:cs typeface="Calibri Light"/>
              </a:rPr>
              <a:t>вопросы</a:t>
            </a:r>
            <a:endParaRPr sz="2000">
              <a:latin typeface="Calibri Light"/>
              <a:cs typeface="Calibri Light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3147918" y="3868737"/>
            <a:ext cx="6525259" cy="1061720"/>
          </a:xfrm>
          <a:custGeom>
            <a:avLst/>
            <a:gdLst/>
            <a:ahLst/>
            <a:cxnLst/>
            <a:rect l="l" t="t" r="r" b="b"/>
            <a:pathLst>
              <a:path w="6525259" h="1061720">
                <a:moveTo>
                  <a:pt x="6418728" y="0"/>
                </a:moveTo>
                <a:lnTo>
                  <a:pt x="106114" y="0"/>
                </a:lnTo>
                <a:lnTo>
                  <a:pt x="64810" y="8339"/>
                </a:lnTo>
                <a:lnTo>
                  <a:pt x="31080" y="31080"/>
                </a:lnTo>
                <a:lnTo>
                  <a:pt x="8339" y="64810"/>
                </a:lnTo>
                <a:lnTo>
                  <a:pt x="0" y="106114"/>
                </a:lnTo>
                <a:lnTo>
                  <a:pt x="0" y="954994"/>
                </a:lnTo>
                <a:lnTo>
                  <a:pt x="8339" y="996299"/>
                </a:lnTo>
                <a:lnTo>
                  <a:pt x="31080" y="1030029"/>
                </a:lnTo>
                <a:lnTo>
                  <a:pt x="64810" y="1052770"/>
                </a:lnTo>
                <a:lnTo>
                  <a:pt x="106114" y="1061109"/>
                </a:lnTo>
                <a:lnTo>
                  <a:pt x="6418722" y="1061116"/>
                </a:lnTo>
                <a:lnTo>
                  <a:pt x="6460026" y="1052777"/>
                </a:lnTo>
                <a:lnTo>
                  <a:pt x="6493756" y="1030036"/>
                </a:lnTo>
                <a:lnTo>
                  <a:pt x="6516496" y="996306"/>
                </a:lnTo>
                <a:lnTo>
                  <a:pt x="6524835" y="955001"/>
                </a:lnTo>
                <a:lnTo>
                  <a:pt x="6524843" y="106114"/>
                </a:lnTo>
                <a:lnTo>
                  <a:pt x="6516504" y="64810"/>
                </a:lnTo>
                <a:lnTo>
                  <a:pt x="6493763" y="31080"/>
                </a:lnTo>
                <a:lnTo>
                  <a:pt x="6460033" y="8339"/>
                </a:lnTo>
                <a:lnTo>
                  <a:pt x="6418728" y="0"/>
                </a:lnTo>
                <a:close/>
              </a:path>
            </a:pathLst>
          </a:custGeom>
          <a:solidFill>
            <a:srgbClr val="205E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3364975" y="4067555"/>
            <a:ext cx="4914265" cy="607695"/>
          </a:xfrm>
          <a:prstGeom prst="rect">
            <a:avLst/>
          </a:prstGeom>
        </p:spPr>
        <p:txBody>
          <a:bodyPr vert="horz" wrap="square" lIns="0" tIns="45085" rIns="0" bIns="0" rtlCol="0">
            <a:spAutoFit/>
          </a:bodyPr>
          <a:lstStyle/>
          <a:p>
            <a:pPr marL="12700" marR="5080" indent="251460">
              <a:lnSpc>
                <a:spcPts val="2180"/>
              </a:lnSpc>
              <a:spcBef>
                <a:spcPts val="355"/>
              </a:spcBef>
            </a:pPr>
            <a:r>
              <a:rPr sz="2000" b="0" spc="-5" dirty="0">
                <a:solidFill>
                  <a:srgbClr val="FFFFFF"/>
                </a:solidFill>
                <a:latin typeface="Calibri Light"/>
                <a:cs typeface="Calibri Light"/>
              </a:rPr>
              <a:t>Вспомните литературные произведения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,  </a:t>
            </a:r>
            <a:r>
              <a:rPr sz="2000" b="0" spc="-5" dirty="0">
                <a:solidFill>
                  <a:srgbClr val="FFFFFF"/>
                </a:solidFill>
                <a:latin typeface="Calibri Light"/>
                <a:cs typeface="Calibri Light"/>
              </a:rPr>
              <a:t>которыми можно проиллюстрировать</a:t>
            </a:r>
            <a:r>
              <a:rPr sz="2000" b="0" spc="165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000" b="0" spc="-5" dirty="0">
                <a:solidFill>
                  <a:srgbClr val="FFFFFF"/>
                </a:solidFill>
                <a:latin typeface="Calibri Light"/>
                <a:cs typeface="Calibri Light"/>
              </a:rPr>
              <a:t>ответы</a:t>
            </a:r>
            <a:endParaRPr sz="2000">
              <a:latin typeface="Calibri Light"/>
              <a:cs typeface="Calibri Light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3635162" y="5077223"/>
            <a:ext cx="6525259" cy="1061720"/>
          </a:xfrm>
          <a:custGeom>
            <a:avLst/>
            <a:gdLst/>
            <a:ahLst/>
            <a:cxnLst/>
            <a:rect l="l" t="t" r="r" b="b"/>
            <a:pathLst>
              <a:path w="6525259" h="1061720">
                <a:moveTo>
                  <a:pt x="6418728" y="0"/>
                </a:moveTo>
                <a:lnTo>
                  <a:pt x="106114" y="0"/>
                </a:lnTo>
                <a:lnTo>
                  <a:pt x="64810" y="8339"/>
                </a:lnTo>
                <a:lnTo>
                  <a:pt x="31080" y="31080"/>
                </a:lnTo>
                <a:lnTo>
                  <a:pt x="8339" y="64810"/>
                </a:lnTo>
                <a:lnTo>
                  <a:pt x="0" y="106114"/>
                </a:lnTo>
                <a:lnTo>
                  <a:pt x="0" y="954994"/>
                </a:lnTo>
                <a:lnTo>
                  <a:pt x="8339" y="996299"/>
                </a:lnTo>
                <a:lnTo>
                  <a:pt x="31080" y="1030028"/>
                </a:lnTo>
                <a:lnTo>
                  <a:pt x="64810" y="1052769"/>
                </a:lnTo>
                <a:lnTo>
                  <a:pt x="106114" y="1061108"/>
                </a:lnTo>
                <a:lnTo>
                  <a:pt x="6418720" y="1061116"/>
                </a:lnTo>
                <a:lnTo>
                  <a:pt x="6460025" y="1052777"/>
                </a:lnTo>
                <a:lnTo>
                  <a:pt x="6493755" y="1030035"/>
                </a:lnTo>
                <a:lnTo>
                  <a:pt x="6516496" y="996306"/>
                </a:lnTo>
                <a:lnTo>
                  <a:pt x="6524835" y="955001"/>
                </a:lnTo>
                <a:lnTo>
                  <a:pt x="6524843" y="106114"/>
                </a:lnTo>
                <a:lnTo>
                  <a:pt x="6516504" y="64810"/>
                </a:lnTo>
                <a:lnTo>
                  <a:pt x="6493763" y="31080"/>
                </a:lnTo>
                <a:lnTo>
                  <a:pt x="6460033" y="8339"/>
                </a:lnTo>
                <a:lnTo>
                  <a:pt x="6418728" y="0"/>
                </a:lnTo>
                <a:close/>
              </a:path>
            </a:pathLst>
          </a:custGeom>
          <a:solidFill>
            <a:srgbClr val="205E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4881553" y="5414772"/>
            <a:ext cx="285559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0" spc="-5" dirty="0">
                <a:solidFill>
                  <a:srgbClr val="FFFFFF"/>
                </a:solidFill>
                <a:latin typeface="Calibri Light"/>
                <a:cs typeface="Calibri Light"/>
              </a:rPr>
              <a:t>Составьте план</a:t>
            </a:r>
            <a:r>
              <a:rPr sz="2000" b="0" spc="9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000" b="0" spc="-5" dirty="0">
                <a:solidFill>
                  <a:srgbClr val="FFFFFF"/>
                </a:solidFill>
                <a:latin typeface="Calibri Light"/>
                <a:cs typeface="Calibri Light"/>
              </a:rPr>
              <a:t>сочинения</a:t>
            </a:r>
            <a:endParaRPr sz="2000">
              <a:latin typeface="Calibri Light"/>
              <a:cs typeface="Calibri Light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7514950" y="1012131"/>
            <a:ext cx="2164715" cy="4322445"/>
            <a:chOff x="7514950" y="1012131"/>
            <a:chExt cx="2164715" cy="4322445"/>
          </a:xfrm>
        </p:grpSpPr>
        <p:sp>
          <p:nvSpPr>
            <p:cNvPr id="13" name="object 13"/>
            <p:cNvSpPr/>
            <p:nvPr/>
          </p:nvSpPr>
          <p:spPr>
            <a:xfrm>
              <a:off x="7521300" y="1018481"/>
              <a:ext cx="690245" cy="690245"/>
            </a:xfrm>
            <a:custGeom>
              <a:avLst/>
              <a:gdLst/>
              <a:ahLst/>
              <a:cxnLst/>
              <a:rect l="l" t="t" r="r" b="b"/>
              <a:pathLst>
                <a:path w="690245" h="690244">
                  <a:moveTo>
                    <a:pt x="534534" y="0"/>
                  </a:moveTo>
                  <a:lnTo>
                    <a:pt x="155187" y="0"/>
                  </a:lnTo>
                  <a:lnTo>
                    <a:pt x="155187" y="379346"/>
                  </a:lnTo>
                  <a:lnTo>
                    <a:pt x="0" y="379346"/>
                  </a:lnTo>
                  <a:lnTo>
                    <a:pt x="344860" y="689720"/>
                  </a:lnTo>
                  <a:lnTo>
                    <a:pt x="689720" y="379346"/>
                  </a:lnTo>
                  <a:lnTo>
                    <a:pt x="534534" y="379346"/>
                  </a:lnTo>
                  <a:lnTo>
                    <a:pt x="534534" y="0"/>
                  </a:lnTo>
                  <a:close/>
                </a:path>
              </a:pathLst>
            </a:custGeom>
            <a:solidFill>
              <a:srgbClr val="E4D5F8">
                <a:alpha val="901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7521300" y="1018481"/>
              <a:ext cx="690245" cy="690245"/>
            </a:xfrm>
            <a:custGeom>
              <a:avLst/>
              <a:gdLst/>
              <a:ahLst/>
              <a:cxnLst/>
              <a:rect l="l" t="t" r="r" b="b"/>
              <a:pathLst>
                <a:path w="690245" h="690244">
                  <a:moveTo>
                    <a:pt x="0" y="379346"/>
                  </a:moveTo>
                  <a:lnTo>
                    <a:pt x="155187" y="379346"/>
                  </a:lnTo>
                  <a:lnTo>
                    <a:pt x="155187" y="0"/>
                  </a:lnTo>
                  <a:lnTo>
                    <a:pt x="534533" y="0"/>
                  </a:lnTo>
                  <a:lnTo>
                    <a:pt x="534533" y="379346"/>
                  </a:lnTo>
                  <a:lnTo>
                    <a:pt x="689721" y="379346"/>
                  </a:lnTo>
                  <a:lnTo>
                    <a:pt x="344860" y="689721"/>
                  </a:lnTo>
                  <a:lnTo>
                    <a:pt x="0" y="379346"/>
                  </a:lnTo>
                  <a:close/>
                </a:path>
              </a:pathLst>
            </a:custGeom>
            <a:ln w="12700">
              <a:solidFill>
                <a:srgbClr val="E4D5F8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8008546" y="2226966"/>
              <a:ext cx="690245" cy="690245"/>
            </a:xfrm>
            <a:custGeom>
              <a:avLst/>
              <a:gdLst/>
              <a:ahLst/>
              <a:cxnLst/>
              <a:rect l="l" t="t" r="r" b="b"/>
              <a:pathLst>
                <a:path w="690245" h="690244">
                  <a:moveTo>
                    <a:pt x="534534" y="0"/>
                  </a:moveTo>
                  <a:lnTo>
                    <a:pt x="155187" y="0"/>
                  </a:lnTo>
                  <a:lnTo>
                    <a:pt x="155187" y="379346"/>
                  </a:lnTo>
                  <a:lnTo>
                    <a:pt x="0" y="379346"/>
                  </a:lnTo>
                  <a:lnTo>
                    <a:pt x="344860" y="689720"/>
                  </a:lnTo>
                  <a:lnTo>
                    <a:pt x="689720" y="379346"/>
                  </a:lnTo>
                  <a:lnTo>
                    <a:pt x="534534" y="379346"/>
                  </a:lnTo>
                  <a:lnTo>
                    <a:pt x="534534" y="0"/>
                  </a:lnTo>
                  <a:close/>
                </a:path>
              </a:pathLst>
            </a:custGeom>
            <a:solidFill>
              <a:srgbClr val="E4D5F8">
                <a:alpha val="901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8008546" y="2226966"/>
              <a:ext cx="690245" cy="690245"/>
            </a:xfrm>
            <a:custGeom>
              <a:avLst/>
              <a:gdLst/>
              <a:ahLst/>
              <a:cxnLst/>
              <a:rect l="l" t="t" r="r" b="b"/>
              <a:pathLst>
                <a:path w="690245" h="690244">
                  <a:moveTo>
                    <a:pt x="0" y="379346"/>
                  </a:moveTo>
                  <a:lnTo>
                    <a:pt x="155187" y="379346"/>
                  </a:lnTo>
                  <a:lnTo>
                    <a:pt x="155187" y="0"/>
                  </a:lnTo>
                  <a:lnTo>
                    <a:pt x="534533" y="0"/>
                  </a:lnTo>
                  <a:lnTo>
                    <a:pt x="534533" y="379346"/>
                  </a:lnTo>
                  <a:lnTo>
                    <a:pt x="689721" y="379346"/>
                  </a:lnTo>
                  <a:lnTo>
                    <a:pt x="344860" y="689721"/>
                  </a:lnTo>
                  <a:lnTo>
                    <a:pt x="0" y="379346"/>
                  </a:lnTo>
                  <a:close/>
                </a:path>
              </a:pathLst>
            </a:custGeom>
            <a:ln w="12700">
              <a:solidFill>
                <a:srgbClr val="E4D5F8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8495789" y="3417766"/>
              <a:ext cx="690245" cy="690245"/>
            </a:xfrm>
            <a:custGeom>
              <a:avLst/>
              <a:gdLst/>
              <a:ahLst/>
              <a:cxnLst/>
              <a:rect l="l" t="t" r="r" b="b"/>
              <a:pathLst>
                <a:path w="690245" h="690245">
                  <a:moveTo>
                    <a:pt x="534534" y="0"/>
                  </a:moveTo>
                  <a:lnTo>
                    <a:pt x="155187" y="0"/>
                  </a:lnTo>
                  <a:lnTo>
                    <a:pt x="155187" y="379346"/>
                  </a:lnTo>
                  <a:lnTo>
                    <a:pt x="0" y="379346"/>
                  </a:lnTo>
                  <a:lnTo>
                    <a:pt x="344860" y="689720"/>
                  </a:lnTo>
                  <a:lnTo>
                    <a:pt x="689721" y="379346"/>
                  </a:lnTo>
                  <a:lnTo>
                    <a:pt x="534534" y="379346"/>
                  </a:lnTo>
                  <a:lnTo>
                    <a:pt x="534534" y="0"/>
                  </a:lnTo>
                  <a:close/>
                </a:path>
              </a:pathLst>
            </a:custGeom>
            <a:solidFill>
              <a:srgbClr val="E4D5F8">
                <a:alpha val="901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8495789" y="3417766"/>
              <a:ext cx="690245" cy="690245"/>
            </a:xfrm>
            <a:custGeom>
              <a:avLst/>
              <a:gdLst/>
              <a:ahLst/>
              <a:cxnLst/>
              <a:rect l="l" t="t" r="r" b="b"/>
              <a:pathLst>
                <a:path w="690245" h="690245">
                  <a:moveTo>
                    <a:pt x="0" y="379346"/>
                  </a:moveTo>
                  <a:lnTo>
                    <a:pt x="155187" y="379346"/>
                  </a:lnTo>
                  <a:lnTo>
                    <a:pt x="155187" y="0"/>
                  </a:lnTo>
                  <a:lnTo>
                    <a:pt x="534533" y="0"/>
                  </a:lnTo>
                  <a:lnTo>
                    <a:pt x="534533" y="379346"/>
                  </a:lnTo>
                  <a:lnTo>
                    <a:pt x="689721" y="379346"/>
                  </a:lnTo>
                  <a:lnTo>
                    <a:pt x="344860" y="689721"/>
                  </a:lnTo>
                  <a:lnTo>
                    <a:pt x="0" y="379346"/>
                  </a:lnTo>
                  <a:close/>
                </a:path>
              </a:pathLst>
            </a:custGeom>
            <a:ln w="12700">
              <a:solidFill>
                <a:srgbClr val="E4D5F8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8983033" y="4638042"/>
              <a:ext cx="690245" cy="690245"/>
            </a:xfrm>
            <a:custGeom>
              <a:avLst/>
              <a:gdLst/>
              <a:ahLst/>
              <a:cxnLst/>
              <a:rect l="l" t="t" r="r" b="b"/>
              <a:pathLst>
                <a:path w="690245" h="690245">
                  <a:moveTo>
                    <a:pt x="534534" y="0"/>
                  </a:moveTo>
                  <a:lnTo>
                    <a:pt x="155187" y="0"/>
                  </a:lnTo>
                  <a:lnTo>
                    <a:pt x="155187" y="379346"/>
                  </a:lnTo>
                  <a:lnTo>
                    <a:pt x="0" y="379346"/>
                  </a:lnTo>
                  <a:lnTo>
                    <a:pt x="344860" y="689721"/>
                  </a:lnTo>
                  <a:lnTo>
                    <a:pt x="689721" y="379346"/>
                  </a:lnTo>
                  <a:lnTo>
                    <a:pt x="534534" y="379346"/>
                  </a:lnTo>
                  <a:lnTo>
                    <a:pt x="534534" y="0"/>
                  </a:lnTo>
                  <a:close/>
                </a:path>
              </a:pathLst>
            </a:custGeom>
            <a:solidFill>
              <a:srgbClr val="E4D5F8">
                <a:alpha val="901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8983033" y="4638042"/>
              <a:ext cx="690245" cy="690245"/>
            </a:xfrm>
            <a:custGeom>
              <a:avLst/>
              <a:gdLst/>
              <a:ahLst/>
              <a:cxnLst/>
              <a:rect l="l" t="t" r="r" b="b"/>
              <a:pathLst>
                <a:path w="690245" h="690245">
                  <a:moveTo>
                    <a:pt x="0" y="379346"/>
                  </a:moveTo>
                  <a:lnTo>
                    <a:pt x="155187" y="379346"/>
                  </a:lnTo>
                  <a:lnTo>
                    <a:pt x="155187" y="0"/>
                  </a:lnTo>
                  <a:lnTo>
                    <a:pt x="534533" y="0"/>
                  </a:lnTo>
                  <a:lnTo>
                    <a:pt x="534533" y="379346"/>
                  </a:lnTo>
                  <a:lnTo>
                    <a:pt x="689721" y="379346"/>
                  </a:lnTo>
                  <a:lnTo>
                    <a:pt x="344860" y="689721"/>
                  </a:lnTo>
                  <a:lnTo>
                    <a:pt x="0" y="379346"/>
                  </a:lnTo>
                  <a:close/>
                </a:path>
              </a:pathLst>
            </a:custGeom>
            <a:ln w="12700">
              <a:solidFill>
                <a:srgbClr val="E4D5F8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221735" y="237743"/>
            <a:ext cx="6574790" cy="1005840"/>
            <a:chOff x="3221735" y="237743"/>
            <a:chExt cx="6574790" cy="1005840"/>
          </a:xfrm>
        </p:grpSpPr>
        <p:sp>
          <p:nvSpPr>
            <p:cNvPr id="3" name="object 3"/>
            <p:cNvSpPr/>
            <p:nvPr/>
          </p:nvSpPr>
          <p:spPr>
            <a:xfrm>
              <a:off x="3221735" y="237743"/>
              <a:ext cx="2737104" cy="100583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5474207" y="237743"/>
              <a:ext cx="2801112" cy="1005839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7790688" y="237743"/>
              <a:ext cx="2005583" cy="1005839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3489962" y="343915"/>
            <a:ext cx="600392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5" dirty="0"/>
              <a:t>СТРАТЕГИЯ </a:t>
            </a:r>
            <a:r>
              <a:rPr spc="-5" dirty="0"/>
              <a:t>СОЗДАНИЯ</a:t>
            </a:r>
            <a:r>
              <a:rPr spc="150" dirty="0"/>
              <a:t> </a:t>
            </a:r>
            <a:r>
              <a:rPr spc="-60" dirty="0"/>
              <a:t>ТЕКСТА</a:t>
            </a:r>
          </a:p>
        </p:txBody>
      </p:sp>
      <p:sp>
        <p:nvSpPr>
          <p:cNvPr id="7" name="object 7"/>
          <p:cNvSpPr/>
          <p:nvPr/>
        </p:nvSpPr>
        <p:spPr>
          <a:xfrm>
            <a:off x="5437632" y="1267967"/>
            <a:ext cx="1316736" cy="88391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5533801" y="1461008"/>
            <a:ext cx="1124585" cy="455295"/>
          </a:xfrm>
          <a:prstGeom prst="rect">
            <a:avLst/>
          </a:prstGeom>
        </p:spPr>
        <p:txBody>
          <a:bodyPr vert="horz" wrap="square" lIns="0" tIns="42545" rIns="0" bIns="0" rtlCol="0">
            <a:spAutoFit/>
          </a:bodyPr>
          <a:lstStyle/>
          <a:p>
            <a:pPr marL="270510" marR="5080" indent="-258445">
              <a:lnSpc>
                <a:spcPts val="1580"/>
              </a:lnSpc>
              <a:spcBef>
                <a:spcPts val="335"/>
              </a:spcBef>
            </a:pPr>
            <a:r>
              <a:rPr sz="1500" b="1" dirty="0">
                <a:solidFill>
                  <a:srgbClr val="FFFFFF"/>
                </a:solidFill>
                <a:latin typeface="Calibri"/>
                <a:cs typeface="Calibri"/>
              </a:rPr>
              <a:t>П</a:t>
            </a:r>
            <a:r>
              <a:rPr sz="1500" b="1" spc="-5" dirty="0">
                <a:solidFill>
                  <a:srgbClr val="FFFFFF"/>
                </a:solidFill>
                <a:latin typeface="Calibri"/>
                <a:cs typeface="Calibri"/>
              </a:rPr>
              <a:t>р</a:t>
            </a:r>
            <a:r>
              <a:rPr sz="1500" b="1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500" b="1" spc="-30" dirty="0">
                <a:solidFill>
                  <a:srgbClr val="FFFFFF"/>
                </a:solidFill>
                <a:latin typeface="Calibri"/>
                <a:cs typeface="Calibri"/>
              </a:rPr>
              <a:t>б</a:t>
            </a:r>
            <a:r>
              <a:rPr sz="1500" b="1" dirty="0">
                <a:solidFill>
                  <a:srgbClr val="FFFFFF"/>
                </a:solidFill>
                <a:latin typeface="Calibri"/>
                <a:cs typeface="Calibri"/>
              </a:rPr>
              <a:t>л</a:t>
            </a:r>
            <a:r>
              <a:rPr sz="1500" b="1" spc="-1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500" b="1" spc="-5" dirty="0">
                <a:solidFill>
                  <a:srgbClr val="FFFFFF"/>
                </a:solidFill>
                <a:latin typeface="Calibri"/>
                <a:cs typeface="Calibri"/>
              </a:rPr>
              <a:t>мн</a:t>
            </a:r>
            <a:r>
              <a:rPr sz="1500" b="1" dirty="0">
                <a:solidFill>
                  <a:srgbClr val="FFFFFF"/>
                </a:solidFill>
                <a:latin typeface="Calibri"/>
                <a:cs typeface="Calibri"/>
              </a:rPr>
              <a:t>ый  вопрос</a:t>
            </a:r>
            <a:endParaRPr sz="1500">
              <a:latin typeface="Calibri"/>
              <a:cs typeface="Calibri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3739896" y="2137155"/>
            <a:ext cx="2362835" cy="1231265"/>
            <a:chOff x="3739896" y="2137155"/>
            <a:chExt cx="2362835" cy="1231265"/>
          </a:xfrm>
        </p:grpSpPr>
        <p:sp>
          <p:nvSpPr>
            <p:cNvPr id="10" name="object 10"/>
            <p:cNvSpPr/>
            <p:nvPr/>
          </p:nvSpPr>
          <p:spPr>
            <a:xfrm>
              <a:off x="4400854" y="2143505"/>
              <a:ext cx="1695450" cy="347980"/>
            </a:xfrm>
            <a:custGeom>
              <a:avLst/>
              <a:gdLst/>
              <a:ahLst/>
              <a:cxnLst/>
              <a:rect l="l" t="t" r="r" b="b"/>
              <a:pathLst>
                <a:path w="1695450" h="347980">
                  <a:moveTo>
                    <a:pt x="1695144" y="0"/>
                  </a:moveTo>
                  <a:lnTo>
                    <a:pt x="1695144" y="173861"/>
                  </a:lnTo>
                  <a:lnTo>
                    <a:pt x="0" y="173861"/>
                  </a:lnTo>
                  <a:lnTo>
                    <a:pt x="0" y="347722"/>
                  </a:lnTo>
                </a:path>
              </a:pathLst>
            </a:custGeom>
            <a:ln w="12700">
              <a:solidFill>
                <a:srgbClr val="8C56B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3739896" y="2484119"/>
              <a:ext cx="1319784" cy="883919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4088688" y="2780791"/>
            <a:ext cx="62484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spc="-30" dirty="0">
                <a:latin typeface="Calibri"/>
                <a:cs typeface="Calibri"/>
              </a:rPr>
              <a:t>Тезис </a:t>
            </a:r>
            <a:r>
              <a:rPr sz="1450" spc="125" dirty="0">
                <a:latin typeface="Calibri"/>
                <a:cs typeface="Calibri"/>
              </a:rPr>
              <a:t>1</a:t>
            </a:r>
            <a:endParaRPr sz="1450">
              <a:latin typeface="Calibri"/>
              <a:cs typeface="Calibri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3739896" y="3354182"/>
            <a:ext cx="1320165" cy="1230630"/>
            <a:chOff x="3739896" y="3354182"/>
            <a:chExt cx="1320165" cy="1230630"/>
          </a:xfrm>
        </p:grpSpPr>
        <p:sp>
          <p:nvSpPr>
            <p:cNvPr id="14" name="object 14"/>
            <p:cNvSpPr/>
            <p:nvPr/>
          </p:nvSpPr>
          <p:spPr>
            <a:xfrm>
              <a:off x="4400854" y="3360532"/>
              <a:ext cx="0" cy="347980"/>
            </a:xfrm>
            <a:custGeom>
              <a:avLst/>
              <a:gdLst/>
              <a:ahLst/>
              <a:cxnLst/>
              <a:rect l="l" t="t" r="r" b="b"/>
              <a:pathLst>
                <a:path h="347979">
                  <a:moveTo>
                    <a:pt x="0" y="0"/>
                  </a:moveTo>
                  <a:lnTo>
                    <a:pt x="0" y="347722"/>
                  </a:lnTo>
                </a:path>
              </a:pathLst>
            </a:custGeom>
            <a:ln w="12700">
              <a:solidFill>
                <a:srgbClr val="A063D8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3739896" y="3700271"/>
              <a:ext cx="1319784" cy="883919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3922254" y="3893311"/>
            <a:ext cx="957580" cy="458470"/>
          </a:xfrm>
          <a:prstGeom prst="rect">
            <a:avLst/>
          </a:prstGeom>
        </p:spPr>
        <p:txBody>
          <a:bodyPr vert="horz" wrap="square" lIns="0" tIns="39370" rIns="0" bIns="0" rtlCol="0">
            <a:spAutoFit/>
          </a:bodyPr>
          <a:lstStyle/>
          <a:p>
            <a:pPr marL="12700" marR="5080" indent="33020">
              <a:lnSpc>
                <a:spcPts val="1610"/>
              </a:lnSpc>
              <a:spcBef>
                <a:spcPts val="310"/>
              </a:spcBef>
            </a:pPr>
            <a:r>
              <a:rPr sz="1500" b="0" spc="-5" dirty="0">
                <a:latin typeface="Calibri Light"/>
                <a:cs typeface="Calibri Light"/>
              </a:rPr>
              <a:t>Пример </a:t>
            </a:r>
            <a:r>
              <a:rPr sz="1500" b="0" dirty="0">
                <a:latin typeface="Calibri Light"/>
                <a:cs typeface="Calibri Light"/>
              </a:rPr>
              <a:t>из  </a:t>
            </a:r>
            <a:r>
              <a:rPr sz="1500" b="0" spc="-5" dirty="0">
                <a:latin typeface="Calibri Light"/>
                <a:cs typeface="Calibri Light"/>
              </a:rPr>
              <a:t>л</a:t>
            </a:r>
            <a:r>
              <a:rPr sz="1500" b="0" dirty="0">
                <a:latin typeface="Calibri Light"/>
                <a:cs typeface="Calibri Light"/>
              </a:rPr>
              <a:t>ит</a:t>
            </a:r>
            <a:r>
              <a:rPr sz="1500" b="0" spc="-5" dirty="0">
                <a:latin typeface="Calibri Light"/>
                <a:cs typeface="Calibri Light"/>
              </a:rPr>
              <a:t>ер</a:t>
            </a:r>
            <a:r>
              <a:rPr sz="1500" b="0" dirty="0">
                <a:latin typeface="Calibri Light"/>
                <a:cs typeface="Calibri Light"/>
              </a:rPr>
              <a:t>ату</a:t>
            </a:r>
            <a:r>
              <a:rPr sz="1500" b="0" spc="-5" dirty="0">
                <a:latin typeface="Calibri Light"/>
                <a:cs typeface="Calibri Light"/>
              </a:rPr>
              <a:t>р</a:t>
            </a:r>
            <a:r>
              <a:rPr sz="1500" b="0" dirty="0">
                <a:latin typeface="Calibri Light"/>
                <a:cs typeface="Calibri Light"/>
              </a:rPr>
              <a:t>ы</a:t>
            </a:r>
            <a:endParaRPr sz="1500">
              <a:latin typeface="Calibri Light"/>
              <a:cs typeface="Calibri Light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4394504" y="2137155"/>
            <a:ext cx="2442210" cy="3669665"/>
            <a:chOff x="4394504" y="2137155"/>
            <a:chExt cx="2442210" cy="3669665"/>
          </a:xfrm>
        </p:grpSpPr>
        <p:sp>
          <p:nvSpPr>
            <p:cNvPr id="18" name="object 18"/>
            <p:cNvSpPr/>
            <p:nvPr/>
          </p:nvSpPr>
          <p:spPr>
            <a:xfrm>
              <a:off x="4400854" y="4577561"/>
              <a:ext cx="1776095" cy="350520"/>
            </a:xfrm>
            <a:custGeom>
              <a:avLst/>
              <a:gdLst/>
              <a:ahLst/>
              <a:cxnLst/>
              <a:rect l="l" t="t" r="r" b="b"/>
              <a:pathLst>
                <a:path w="1776095" h="350520">
                  <a:moveTo>
                    <a:pt x="0" y="0"/>
                  </a:moveTo>
                  <a:lnTo>
                    <a:pt x="0" y="175254"/>
                  </a:lnTo>
                  <a:lnTo>
                    <a:pt x="1775625" y="175254"/>
                  </a:lnTo>
                  <a:lnTo>
                    <a:pt x="1775625" y="350509"/>
                  </a:lnTo>
                </a:path>
              </a:pathLst>
            </a:custGeom>
            <a:ln w="12700">
              <a:solidFill>
                <a:srgbClr val="A063D8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5516879" y="4919471"/>
              <a:ext cx="1319783" cy="886968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6095998" y="2143505"/>
              <a:ext cx="0" cy="347980"/>
            </a:xfrm>
            <a:custGeom>
              <a:avLst/>
              <a:gdLst/>
              <a:ahLst/>
              <a:cxnLst/>
              <a:rect l="l" t="t" r="r" b="b"/>
              <a:pathLst>
                <a:path h="347980">
                  <a:moveTo>
                    <a:pt x="0" y="0"/>
                  </a:moveTo>
                  <a:lnTo>
                    <a:pt x="0" y="347722"/>
                  </a:lnTo>
                </a:path>
              </a:pathLst>
            </a:custGeom>
            <a:ln w="12700">
              <a:solidFill>
                <a:srgbClr val="8C56B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5437631" y="2484119"/>
              <a:ext cx="1316736" cy="883919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5783834" y="2780791"/>
            <a:ext cx="62484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spc="-30" dirty="0">
                <a:latin typeface="Calibri"/>
                <a:cs typeface="Calibri"/>
              </a:rPr>
              <a:t>Тезис </a:t>
            </a:r>
            <a:r>
              <a:rPr sz="1450" spc="125" dirty="0">
                <a:latin typeface="Calibri"/>
                <a:cs typeface="Calibri"/>
              </a:rPr>
              <a:t>2</a:t>
            </a:r>
            <a:endParaRPr sz="1450">
              <a:latin typeface="Calibri"/>
              <a:cs typeface="Calibri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5437632" y="3354182"/>
            <a:ext cx="1316990" cy="1230630"/>
            <a:chOff x="5437632" y="3354182"/>
            <a:chExt cx="1316990" cy="1230630"/>
          </a:xfrm>
        </p:grpSpPr>
        <p:sp>
          <p:nvSpPr>
            <p:cNvPr id="24" name="object 24"/>
            <p:cNvSpPr/>
            <p:nvPr/>
          </p:nvSpPr>
          <p:spPr>
            <a:xfrm>
              <a:off x="6095998" y="3360532"/>
              <a:ext cx="0" cy="347980"/>
            </a:xfrm>
            <a:custGeom>
              <a:avLst/>
              <a:gdLst/>
              <a:ahLst/>
              <a:cxnLst/>
              <a:rect l="l" t="t" r="r" b="b"/>
              <a:pathLst>
                <a:path h="347979">
                  <a:moveTo>
                    <a:pt x="0" y="0"/>
                  </a:moveTo>
                  <a:lnTo>
                    <a:pt x="0" y="347722"/>
                  </a:lnTo>
                </a:path>
              </a:pathLst>
            </a:custGeom>
            <a:ln w="12700">
              <a:solidFill>
                <a:srgbClr val="A063D8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5437632" y="3700271"/>
              <a:ext cx="1316736" cy="883919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6"/>
          <p:cNvSpPr txBox="1"/>
          <p:nvPr/>
        </p:nvSpPr>
        <p:spPr>
          <a:xfrm>
            <a:off x="5617399" y="3893311"/>
            <a:ext cx="957580" cy="458470"/>
          </a:xfrm>
          <a:prstGeom prst="rect">
            <a:avLst/>
          </a:prstGeom>
        </p:spPr>
        <p:txBody>
          <a:bodyPr vert="horz" wrap="square" lIns="0" tIns="39370" rIns="0" bIns="0" rtlCol="0">
            <a:spAutoFit/>
          </a:bodyPr>
          <a:lstStyle/>
          <a:p>
            <a:pPr marL="12700" marR="5080" indent="33020">
              <a:lnSpc>
                <a:spcPts val="1610"/>
              </a:lnSpc>
              <a:spcBef>
                <a:spcPts val="310"/>
              </a:spcBef>
            </a:pPr>
            <a:r>
              <a:rPr sz="1500" b="0" spc="-5" dirty="0">
                <a:latin typeface="Calibri Light"/>
                <a:cs typeface="Calibri Light"/>
              </a:rPr>
              <a:t>Пример </a:t>
            </a:r>
            <a:r>
              <a:rPr sz="1500" b="0" dirty="0">
                <a:latin typeface="Calibri Light"/>
                <a:cs typeface="Calibri Light"/>
              </a:rPr>
              <a:t>из  </a:t>
            </a:r>
            <a:r>
              <a:rPr sz="1500" b="0" spc="-5" dirty="0">
                <a:latin typeface="Calibri Light"/>
                <a:cs typeface="Calibri Light"/>
              </a:rPr>
              <a:t>л</a:t>
            </a:r>
            <a:r>
              <a:rPr sz="1500" b="0" dirty="0">
                <a:latin typeface="Calibri Light"/>
                <a:cs typeface="Calibri Light"/>
              </a:rPr>
              <a:t>ит</a:t>
            </a:r>
            <a:r>
              <a:rPr sz="1500" b="0" spc="-5" dirty="0">
                <a:latin typeface="Calibri Light"/>
                <a:cs typeface="Calibri Light"/>
              </a:rPr>
              <a:t>ер</a:t>
            </a:r>
            <a:r>
              <a:rPr sz="1500" b="0" dirty="0">
                <a:latin typeface="Calibri Light"/>
                <a:cs typeface="Calibri Light"/>
              </a:rPr>
              <a:t>ату</a:t>
            </a:r>
            <a:r>
              <a:rPr sz="1500" b="0" spc="-5" dirty="0">
                <a:latin typeface="Calibri Light"/>
                <a:cs typeface="Calibri Light"/>
              </a:rPr>
              <a:t>р</a:t>
            </a:r>
            <a:r>
              <a:rPr sz="1500" b="0" dirty="0">
                <a:latin typeface="Calibri Light"/>
                <a:cs typeface="Calibri Light"/>
              </a:rPr>
              <a:t>ы</a:t>
            </a:r>
            <a:endParaRPr sz="1500">
              <a:latin typeface="Calibri Light"/>
              <a:cs typeface="Calibri Light"/>
            </a:endParaRPr>
          </a:p>
        </p:txBody>
      </p:sp>
      <p:grpSp>
        <p:nvGrpSpPr>
          <p:cNvPr id="27" name="object 27"/>
          <p:cNvGrpSpPr/>
          <p:nvPr/>
        </p:nvGrpSpPr>
        <p:grpSpPr>
          <a:xfrm>
            <a:off x="6089648" y="2137155"/>
            <a:ext cx="2362835" cy="1231265"/>
            <a:chOff x="6089648" y="2137155"/>
            <a:chExt cx="2362835" cy="1231265"/>
          </a:xfrm>
        </p:grpSpPr>
        <p:sp>
          <p:nvSpPr>
            <p:cNvPr id="28" name="object 28"/>
            <p:cNvSpPr/>
            <p:nvPr/>
          </p:nvSpPr>
          <p:spPr>
            <a:xfrm>
              <a:off x="6095998" y="2143505"/>
              <a:ext cx="1695450" cy="347980"/>
            </a:xfrm>
            <a:custGeom>
              <a:avLst/>
              <a:gdLst/>
              <a:ahLst/>
              <a:cxnLst/>
              <a:rect l="l" t="t" r="r" b="b"/>
              <a:pathLst>
                <a:path w="1695450" h="347980">
                  <a:moveTo>
                    <a:pt x="0" y="0"/>
                  </a:moveTo>
                  <a:lnTo>
                    <a:pt x="0" y="173861"/>
                  </a:lnTo>
                  <a:lnTo>
                    <a:pt x="1695144" y="173861"/>
                  </a:lnTo>
                  <a:lnTo>
                    <a:pt x="1695144" y="347722"/>
                  </a:lnTo>
                </a:path>
              </a:pathLst>
            </a:custGeom>
            <a:ln w="12700">
              <a:solidFill>
                <a:srgbClr val="8C56B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7132320" y="2484119"/>
              <a:ext cx="1319783" cy="883919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object 30"/>
          <p:cNvSpPr txBox="1"/>
          <p:nvPr/>
        </p:nvSpPr>
        <p:spPr>
          <a:xfrm>
            <a:off x="7478977" y="2780791"/>
            <a:ext cx="62484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spc="-30" dirty="0">
                <a:latin typeface="Calibri"/>
                <a:cs typeface="Calibri"/>
              </a:rPr>
              <a:t>Тезис </a:t>
            </a:r>
            <a:r>
              <a:rPr sz="1450" spc="125" dirty="0">
                <a:latin typeface="Calibri"/>
                <a:cs typeface="Calibri"/>
              </a:rPr>
              <a:t>3</a:t>
            </a:r>
            <a:endParaRPr sz="1450">
              <a:latin typeface="Calibri"/>
              <a:cs typeface="Calibri"/>
            </a:endParaRPr>
          </a:p>
        </p:txBody>
      </p:sp>
      <p:grpSp>
        <p:nvGrpSpPr>
          <p:cNvPr id="31" name="object 31"/>
          <p:cNvGrpSpPr/>
          <p:nvPr/>
        </p:nvGrpSpPr>
        <p:grpSpPr>
          <a:xfrm>
            <a:off x="7132319" y="3354182"/>
            <a:ext cx="1320165" cy="1230630"/>
            <a:chOff x="7132319" y="3354182"/>
            <a:chExt cx="1320165" cy="1230630"/>
          </a:xfrm>
        </p:grpSpPr>
        <p:sp>
          <p:nvSpPr>
            <p:cNvPr id="32" name="object 32"/>
            <p:cNvSpPr/>
            <p:nvPr/>
          </p:nvSpPr>
          <p:spPr>
            <a:xfrm>
              <a:off x="7791143" y="3360532"/>
              <a:ext cx="0" cy="347980"/>
            </a:xfrm>
            <a:custGeom>
              <a:avLst/>
              <a:gdLst/>
              <a:ahLst/>
              <a:cxnLst/>
              <a:rect l="l" t="t" r="r" b="b"/>
              <a:pathLst>
                <a:path h="347979">
                  <a:moveTo>
                    <a:pt x="0" y="0"/>
                  </a:moveTo>
                  <a:lnTo>
                    <a:pt x="0" y="347722"/>
                  </a:lnTo>
                </a:path>
              </a:pathLst>
            </a:custGeom>
            <a:ln w="12700">
              <a:solidFill>
                <a:srgbClr val="A063D8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7132319" y="3700271"/>
              <a:ext cx="1319783" cy="883919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4" name="object 34"/>
          <p:cNvSpPr txBox="1"/>
          <p:nvPr/>
        </p:nvSpPr>
        <p:spPr>
          <a:xfrm>
            <a:off x="7312544" y="3893311"/>
            <a:ext cx="957580" cy="458470"/>
          </a:xfrm>
          <a:prstGeom prst="rect">
            <a:avLst/>
          </a:prstGeom>
        </p:spPr>
        <p:txBody>
          <a:bodyPr vert="horz" wrap="square" lIns="0" tIns="39370" rIns="0" bIns="0" rtlCol="0">
            <a:spAutoFit/>
          </a:bodyPr>
          <a:lstStyle/>
          <a:p>
            <a:pPr marL="12700" marR="5080" indent="33020">
              <a:lnSpc>
                <a:spcPts val="1610"/>
              </a:lnSpc>
              <a:spcBef>
                <a:spcPts val="310"/>
              </a:spcBef>
            </a:pPr>
            <a:r>
              <a:rPr sz="1500" b="0" spc="-5" dirty="0">
                <a:latin typeface="Calibri Light"/>
                <a:cs typeface="Calibri Light"/>
              </a:rPr>
              <a:t>Пример </a:t>
            </a:r>
            <a:r>
              <a:rPr sz="1500" b="0" dirty="0">
                <a:latin typeface="Calibri Light"/>
                <a:cs typeface="Calibri Light"/>
              </a:rPr>
              <a:t>из  </a:t>
            </a:r>
            <a:r>
              <a:rPr sz="1500" b="0" spc="-5" dirty="0">
                <a:latin typeface="Calibri Light"/>
                <a:cs typeface="Calibri Light"/>
              </a:rPr>
              <a:t>л</a:t>
            </a:r>
            <a:r>
              <a:rPr sz="1500" b="0" dirty="0">
                <a:latin typeface="Calibri Light"/>
                <a:cs typeface="Calibri Light"/>
              </a:rPr>
              <a:t>ит</a:t>
            </a:r>
            <a:r>
              <a:rPr sz="1500" b="0" spc="-5" dirty="0">
                <a:latin typeface="Calibri Light"/>
                <a:cs typeface="Calibri Light"/>
              </a:rPr>
              <a:t>ер</a:t>
            </a:r>
            <a:r>
              <a:rPr sz="1500" b="0" dirty="0">
                <a:latin typeface="Calibri Light"/>
                <a:cs typeface="Calibri Light"/>
              </a:rPr>
              <a:t>ату</a:t>
            </a:r>
            <a:r>
              <a:rPr sz="1500" b="0" spc="-5" dirty="0">
                <a:latin typeface="Calibri Light"/>
                <a:cs typeface="Calibri Light"/>
              </a:rPr>
              <a:t>р</a:t>
            </a:r>
            <a:r>
              <a:rPr sz="1500" b="0" dirty="0">
                <a:latin typeface="Calibri Light"/>
                <a:cs typeface="Calibri Light"/>
              </a:rPr>
              <a:t>ы</a:t>
            </a:r>
            <a:endParaRPr sz="1500">
              <a:latin typeface="Calibri Light"/>
              <a:cs typeface="Calibri Light"/>
            </a:endParaRPr>
          </a:p>
        </p:txBody>
      </p:sp>
      <p:grpSp>
        <p:nvGrpSpPr>
          <p:cNvPr id="35" name="object 35"/>
          <p:cNvGrpSpPr/>
          <p:nvPr/>
        </p:nvGrpSpPr>
        <p:grpSpPr>
          <a:xfrm>
            <a:off x="5516879" y="4571211"/>
            <a:ext cx="2280920" cy="1235710"/>
            <a:chOff x="5516879" y="4571211"/>
            <a:chExt cx="2280920" cy="1235710"/>
          </a:xfrm>
        </p:grpSpPr>
        <p:sp>
          <p:nvSpPr>
            <p:cNvPr id="36" name="object 36"/>
            <p:cNvSpPr/>
            <p:nvPr/>
          </p:nvSpPr>
          <p:spPr>
            <a:xfrm>
              <a:off x="6176479" y="4577561"/>
              <a:ext cx="1614805" cy="350520"/>
            </a:xfrm>
            <a:custGeom>
              <a:avLst/>
              <a:gdLst/>
              <a:ahLst/>
              <a:cxnLst/>
              <a:rect l="l" t="t" r="r" b="b"/>
              <a:pathLst>
                <a:path w="1614804" h="350520">
                  <a:moveTo>
                    <a:pt x="1614664" y="0"/>
                  </a:moveTo>
                  <a:lnTo>
                    <a:pt x="1614664" y="175254"/>
                  </a:lnTo>
                  <a:lnTo>
                    <a:pt x="0" y="175254"/>
                  </a:lnTo>
                  <a:lnTo>
                    <a:pt x="0" y="350509"/>
                  </a:lnTo>
                </a:path>
              </a:pathLst>
            </a:custGeom>
            <a:ln w="12700">
              <a:solidFill>
                <a:srgbClr val="A063D8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5516879" y="4919471"/>
              <a:ext cx="1319783" cy="886968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8" name="object 38"/>
          <p:cNvSpPr txBox="1"/>
          <p:nvPr/>
        </p:nvSpPr>
        <p:spPr>
          <a:xfrm>
            <a:off x="5891172" y="5219191"/>
            <a:ext cx="57086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dirty="0">
                <a:solidFill>
                  <a:srgbClr val="FFFFFF"/>
                </a:solidFill>
                <a:latin typeface="Calibri"/>
                <a:cs typeface="Calibri"/>
              </a:rPr>
              <a:t>Вы</a:t>
            </a:r>
            <a:r>
              <a:rPr sz="1500" b="1" spc="-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500" b="1" spc="-40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500" b="1" dirty="0">
                <a:solidFill>
                  <a:srgbClr val="FFFFFF"/>
                </a:solidFill>
                <a:latin typeface="Calibri"/>
                <a:cs typeface="Calibri"/>
              </a:rPr>
              <a:t>д</a:t>
            </a:r>
            <a:endParaRPr sz="1500">
              <a:latin typeface="Calibri"/>
              <a:cs typeface="Calibri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10110411" y="4866390"/>
            <a:ext cx="1690669" cy="1690669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221735" y="237743"/>
            <a:ext cx="6574790" cy="1005840"/>
            <a:chOff x="3221735" y="237743"/>
            <a:chExt cx="6574790" cy="1005840"/>
          </a:xfrm>
        </p:grpSpPr>
        <p:sp>
          <p:nvSpPr>
            <p:cNvPr id="3" name="object 3"/>
            <p:cNvSpPr/>
            <p:nvPr/>
          </p:nvSpPr>
          <p:spPr>
            <a:xfrm>
              <a:off x="3221735" y="237743"/>
              <a:ext cx="2737104" cy="100583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5474207" y="237743"/>
              <a:ext cx="2801112" cy="1005839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7790688" y="237743"/>
              <a:ext cx="2005583" cy="1005839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3489962" y="343915"/>
            <a:ext cx="600392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5" dirty="0"/>
              <a:t>СТРАТЕГИЯ </a:t>
            </a:r>
            <a:r>
              <a:rPr spc="-5" dirty="0"/>
              <a:t>СОЗДАНИЯ</a:t>
            </a:r>
            <a:r>
              <a:rPr spc="150" dirty="0"/>
              <a:t> </a:t>
            </a:r>
            <a:r>
              <a:rPr spc="-60" dirty="0"/>
              <a:t>ТЕКСТА</a:t>
            </a: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1365250" y="1193800"/>
          <a:ext cx="10241280" cy="479797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13760"/>
                <a:gridCol w="3413760"/>
                <a:gridCol w="3413760"/>
              </a:tblGrid>
              <a:tr h="620261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С 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какими 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трудностями 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сталкивается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современное </a:t>
                      </a:r>
                      <a:r>
                        <a:rPr sz="1800" b="1" spc="-2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молодое</a:t>
                      </a:r>
                      <a:r>
                        <a:rPr sz="1800" b="1" spc="29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поколение</a:t>
                      </a:r>
                      <a:r>
                        <a:rPr sz="1750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?</a:t>
                      </a:r>
                      <a:endParaRPr sz="1750">
                        <a:latin typeface="Calibri"/>
                        <a:cs typeface="Calibri"/>
                      </a:endParaRPr>
                    </a:p>
                  </a:txBody>
                  <a:tcPr marL="0" marR="0" marT="3429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B16EE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1568567">
                <a:tc>
                  <a:txBody>
                    <a:bodyPr/>
                    <a:lstStyle/>
                    <a:p>
                      <a:pPr marL="288290" marR="214629" indent="47625" algn="ctr">
                        <a:lnSpc>
                          <a:spcPct val="99400"/>
                        </a:lnSpc>
                        <a:spcBef>
                          <a:spcPts val="270"/>
                        </a:spcBef>
                      </a:pP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Неотъемлемой </a:t>
                      </a:r>
                      <a:r>
                        <a:rPr sz="1800" b="0" dirty="0">
                          <a:latin typeface="Calibri Light"/>
                          <a:cs typeface="Calibri Light"/>
                        </a:rPr>
                        <a:t>частью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жизни  современной молодежи  является виртуальная  реальность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,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которая </a:t>
                      </a:r>
                      <a:r>
                        <a:rPr sz="1800" b="0" dirty="0">
                          <a:latin typeface="Calibri Light"/>
                          <a:cs typeface="Calibri Light"/>
                        </a:rPr>
                        <a:t>иногда 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подменяет</a:t>
                      </a:r>
                      <a:r>
                        <a:rPr sz="1800" b="0" spc="3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действительность</a:t>
                      </a:r>
                      <a:endParaRPr sz="1800">
                        <a:latin typeface="Calibri Light"/>
                        <a:cs typeface="Calibri Light"/>
                      </a:endParaRPr>
                    </a:p>
                  </a:txBody>
                  <a:tcPr marL="0" marR="0" marT="3429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53975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4D5F8"/>
                    </a:solidFill>
                  </a:tcPr>
                </a:tc>
                <a:tc>
                  <a:txBody>
                    <a:bodyPr/>
                    <a:lstStyle/>
                    <a:p>
                      <a:pPr marL="186055" marR="172085" indent="-6350" algn="ctr">
                        <a:lnSpc>
                          <a:spcPct val="99400"/>
                        </a:lnSpc>
                        <a:spcBef>
                          <a:spcPts val="270"/>
                        </a:spcBef>
                      </a:pP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Современные подростки </a:t>
                      </a:r>
                      <a:r>
                        <a:rPr sz="1800" b="0" dirty="0">
                          <a:latin typeface="Calibri Light"/>
                          <a:cs typeface="Calibri Light"/>
                        </a:rPr>
                        <a:t>часто 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сталкиваются </a:t>
                      </a:r>
                      <a:r>
                        <a:rPr sz="1800" b="0" dirty="0">
                          <a:latin typeface="Calibri Light"/>
                          <a:cs typeface="Calibri Light"/>
                        </a:rPr>
                        <a:t>с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непониманием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, 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несправедливостью </a:t>
                      </a:r>
                      <a:r>
                        <a:rPr sz="1800" b="0" dirty="0">
                          <a:latin typeface="Calibri Light"/>
                          <a:cs typeface="Calibri Light"/>
                        </a:rPr>
                        <a:t>и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готовы  отстаивать свою жизненную  </a:t>
                      </a:r>
                      <a:r>
                        <a:rPr sz="1800" b="0" dirty="0">
                          <a:latin typeface="Calibri Light"/>
                          <a:cs typeface="Calibri Light"/>
                        </a:rPr>
                        <a:t>позицию</a:t>
                      </a:r>
                      <a:endParaRPr sz="1800">
                        <a:latin typeface="Calibri Light"/>
                        <a:cs typeface="Calibri Light"/>
                      </a:endParaRPr>
                    </a:p>
                  </a:txBody>
                  <a:tcPr marL="0" marR="0" marT="3429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53975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4D5F8"/>
                    </a:solidFill>
                  </a:tcPr>
                </a:tc>
                <a:tc>
                  <a:txBody>
                    <a:bodyPr/>
                    <a:lstStyle/>
                    <a:p>
                      <a:pPr marL="329565" marR="321945" indent="5715" algn="ctr">
                        <a:lnSpc>
                          <a:spcPct val="100400"/>
                        </a:lnSpc>
                        <a:spcBef>
                          <a:spcPts val="250"/>
                        </a:spcBef>
                      </a:pPr>
                      <a:r>
                        <a:rPr sz="1800" b="0" dirty="0">
                          <a:latin typeface="Calibri Light"/>
                          <a:cs typeface="Calibri Light"/>
                        </a:rPr>
                        <a:t>Как и в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любую эпоху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, 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современному </a:t>
                      </a:r>
                      <a:r>
                        <a:rPr sz="1800" b="0" dirty="0">
                          <a:latin typeface="Calibri Light"/>
                          <a:cs typeface="Calibri Light"/>
                        </a:rPr>
                        <a:t>молодому 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человеку </a:t>
                      </a:r>
                      <a:r>
                        <a:rPr sz="1800" b="0" dirty="0">
                          <a:latin typeface="Calibri Light"/>
                          <a:cs typeface="Calibri Light"/>
                        </a:rPr>
                        <a:t>часто приходится 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делать нравственный</a:t>
                      </a:r>
                      <a:r>
                        <a:rPr sz="1800" b="0" spc="7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выбор</a:t>
                      </a:r>
                      <a:endParaRPr sz="1800">
                        <a:latin typeface="Calibri Light"/>
                        <a:cs typeface="Calibri Light"/>
                      </a:endParaRPr>
                    </a:p>
                  </a:txBody>
                  <a:tcPr marL="0" marR="0" marT="3175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53975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4D5F8"/>
                    </a:solidFill>
                  </a:tcPr>
                </a:tc>
              </a:tr>
              <a:tr h="156856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2135"/>
                        </a:lnSpc>
                      </a:pP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Н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.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Баранов</a:t>
                      </a:r>
                      <a:endParaRPr sz="1800">
                        <a:latin typeface="Calibri Light"/>
                        <a:cs typeface="Calibri Light"/>
                      </a:endParaRPr>
                    </a:p>
                    <a:p>
                      <a:pPr algn="ctr">
                        <a:lnSpc>
                          <a:spcPts val="2135"/>
                        </a:lnSpc>
                      </a:pPr>
                      <a:r>
                        <a:rPr sz="1800" spc="-10" dirty="0">
                          <a:latin typeface="Calibri"/>
                          <a:cs typeface="Calibri"/>
                        </a:rPr>
                        <a:t>«</a:t>
                      </a:r>
                      <a:r>
                        <a:rPr sz="1800" b="0" spc="-10" dirty="0">
                          <a:latin typeface="Calibri Light"/>
                          <a:cs typeface="Calibri Light"/>
                        </a:rPr>
                        <a:t>Каникулы</a:t>
                      </a:r>
                      <a:r>
                        <a:rPr sz="1800" b="0" spc="3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800" b="0" spc="-10" dirty="0">
                          <a:latin typeface="Calibri Light"/>
                          <a:cs typeface="Calibri Light"/>
                        </a:rPr>
                        <a:t>онлайн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»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F2EBF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2135"/>
                        </a:lnSpc>
                      </a:pP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Е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.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Габова</a:t>
                      </a:r>
                      <a:endParaRPr sz="1800">
                        <a:latin typeface="Calibri Light"/>
                        <a:cs typeface="Calibri Light"/>
                      </a:endParaRPr>
                    </a:p>
                    <a:p>
                      <a:pPr algn="ctr">
                        <a:lnSpc>
                          <a:spcPts val="2135"/>
                        </a:lnSpc>
                      </a:pPr>
                      <a:r>
                        <a:rPr sz="1800" spc="-25" dirty="0">
                          <a:latin typeface="Calibri"/>
                          <a:cs typeface="Calibri"/>
                        </a:rPr>
                        <a:t>«</a:t>
                      </a:r>
                      <a:r>
                        <a:rPr sz="1800" b="0" spc="-25" dirty="0">
                          <a:latin typeface="Calibri Light"/>
                          <a:cs typeface="Calibri Light"/>
                        </a:rPr>
                        <a:t>Не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пускайте Рыжую на</a:t>
                      </a:r>
                      <a:r>
                        <a:rPr sz="1800" b="0" spc="18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800" b="0" spc="-15" dirty="0">
                          <a:latin typeface="Calibri Light"/>
                          <a:cs typeface="Calibri Light"/>
                        </a:rPr>
                        <a:t>озеро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»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F2EBF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2135"/>
                        </a:lnSpc>
                      </a:pP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Б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.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Екимов</a:t>
                      </a:r>
                      <a:endParaRPr sz="1800">
                        <a:latin typeface="Calibri Light"/>
                        <a:cs typeface="Calibri Light"/>
                      </a:endParaRPr>
                    </a:p>
                    <a:p>
                      <a:pPr algn="ctr">
                        <a:lnSpc>
                          <a:spcPts val="2135"/>
                        </a:lnSpc>
                      </a:pPr>
                      <a:r>
                        <a:rPr sz="1800" spc="-15" dirty="0">
                          <a:latin typeface="Calibri"/>
                          <a:cs typeface="Calibri"/>
                        </a:rPr>
                        <a:t>«</a:t>
                      </a:r>
                      <a:r>
                        <a:rPr sz="1800" b="0" spc="-15" dirty="0">
                          <a:latin typeface="Calibri Light"/>
                          <a:cs typeface="Calibri Light"/>
                        </a:rPr>
                        <a:t>Ночь</a:t>
                      </a:r>
                      <a:r>
                        <a:rPr sz="1800" b="0" spc="4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800" b="0" spc="-10" dirty="0">
                          <a:latin typeface="Calibri Light"/>
                          <a:cs typeface="Calibri Light"/>
                        </a:rPr>
                        <a:t>исцеления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»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F2EBFC"/>
                    </a:solidFill>
                  </a:tcPr>
                </a:tc>
              </a:tr>
              <a:tr h="1040583">
                <a:tc gridSpan="3">
                  <a:txBody>
                    <a:bodyPr/>
                    <a:lstStyle/>
                    <a:p>
                      <a:pPr marL="413384" marR="400050" indent="-6350" algn="ctr">
                        <a:lnSpc>
                          <a:spcPct val="99400"/>
                        </a:lnSpc>
                        <a:spcBef>
                          <a:spcPts val="265"/>
                        </a:spcBef>
                      </a:pP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Современная молодежь сталкивается со множеством проблем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, </a:t>
                      </a:r>
                      <a:r>
                        <a:rPr sz="1800" b="0" dirty="0">
                          <a:latin typeface="Calibri Light"/>
                          <a:cs typeface="Calibri Light"/>
                        </a:rPr>
                        <a:t>часть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которых порождена  особенностями нынешней эпохи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, </a:t>
                      </a:r>
                      <a:r>
                        <a:rPr sz="1800" b="0" dirty="0">
                          <a:latin typeface="Calibri Light"/>
                          <a:cs typeface="Calibri Light"/>
                        </a:rPr>
                        <a:t>и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каждый молодой человек делает свой нравственный выбор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, 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определяющий его</a:t>
                      </a:r>
                      <a:r>
                        <a:rPr sz="1800" b="0" spc="9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жизнь</a:t>
                      </a:r>
                      <a:endParaRPr sz="1800">
                        <a:latin typeface="Calibri Light"/>
                        <a:cs typeface="Calibri Light"/>
                      </a:endParaRPr>
                    </a:p>
                  </a:txBody>
                  <a:tcPr marL="0" marR="0" marT="3365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4D5F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1974850" y="1474787"/>
          <a:ext cx="8229600" cy="47650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343275"/>
                <a:gridCol w="4886325"/>
              </a:tblGrid>
              <a:tr h="370840">
                <a:tc>
                  <a:txBody>
                    <a:bodyPr/>
                    <a:lstStyle/>
                    <a:p>
                      <a:pPr marL="29718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Композиционная</a:t>
                      </a:r>
                      <a:r>
                        <a:rPr sz="1800" b="1" spc="4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структура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365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2B18D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Логическая</a:t>
                      </a:r>
                      <a:r>
                        <a:rPr sz="1800" b="1" spc="4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структура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365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2B18D3"/>
                    </a:solidFill>
                  </a:tcPr>
                </a:tc>
              </a:tr>
              <a:tr h="640080">
                <a:tc>
                  <a:txBody>
                    <a:bodyPr/>
                    <a:lstStyle/>
                    <a:p>
                      <a:pPr marL="9652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b="1" spc="-5" dirty="0">
                          <a:latin typeface="Calibri"/>
                          <a:cs typeface="Calibri"/>
                        </a:rPr>
                        <a:t>Вступление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75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53975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4D5F8"/>
                    </a:solidFill>
                  </a:tcPr>
                </a:tc>
                <a:tc>
                  <a:txBody>
                    <a:bodyPr/>
                    <a:lstStyle/>
                    <a:p>
                      <a:pPr marL="96520" marR="619760">
                        <a:lnSpc>
                          <a:spcPct val="102200"/>
                        </a:lnSpc>
                        <a:spcBef>
                          <a:spcPts val="200"/>
                        </a:spcBef>
                      </a:pPr>
                      <a:r>
                        <a:rPr sz="1800" b="1" dirty="0">
                          <a:latin typeface="Calibri"/>
                          <a:cs typeface="Calibri"/>
                        </a:rPr>
                        <a:t>Зачин</a:t>
                      </a:r>
                      <a:r>
                        <a:rPr sz="1750" dirty="0">
                          <a:latin typeface="Calibri"/>
                          <a:cs typeface="Calibri"/>
                        </a:rPr>
                        <a:t>.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Подготовка </a:t>
                      </a:r>
                      <a:r>
                        <a:rPr sz="1800" b="0" dirty="0">
                          <a:latin typeface="Calibri Light"/>
                          <a:cs typeface="Calibri Light"/>
                        </a:rPr>
                        <a:t>к восприятию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основных  мыслей</a:t>
                      </a:r>
                      <a:r>
                        <a:rPr sz="1800" b="0" spc="4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работы</a:t>
                      </a:r>
                      <a:endParaRPr sz="1800">
                        <a:latin typeface="Calibri Light"/>
                        <a:cs typeface="Calibri Light"/>
                      </a:endParaRPr>
                    </a:p>
                  </a:txBody>
                  <a:tcPr marL="0" marR="0" marT="2540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53975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4D5F8"/>
                    </a:solidFill>
                  </a:tcPr>
                </a:tc>
              </a:tr>
              <a:tr h="3383280">
                <a:tc>
                  <a:txBody>
                    <a:bodyPr/>
                    <a:lstStyle/>
                    <a:p>
                      <a:pPr marL="9652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b="1" spc="-5" dirty="0">
                          <a:latin typeface="Calibri"/>
                          <a:cs typeface="Calibri"/>
                        </a:rPr>
                        <a:t>Основная</a:t>
                      </a:r>
                      <a:r>
                        <a:rPr sz="1800" b="1" spc="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spc="-5" dirty="0">
                          <a:latin typeface="Calibri"/>
                          <a:cs typeface="Calibri"/>
                        </a:rPr>
                        <a:t>часть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75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F2EBFC"/>
                    </a:solidFill>
                  </a:tcPr>
                </a:tc>
                <a:tc>
                  <a:txBody>
                    <a:bodyPr/>
                    <a:lstStyle/>
                    <a:p>
                      <a:pPr marL="9652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b="1" spc="-35" dirty="0">
                          <a:latin typeface="Calibri"/>
                          <a:cs typeface="Calibri"/>
                        </a:rPr>
                        <a:t>Тезис</a:t>
                      </a:r>
                      <a:r>
                        <a:rPr sz="1800" b="1" spc="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750" spc="145" dirty="0">
                          <a:latin typeface="Calibri"/>
                          <a:cs typeface="Calibri"/>
                        </a:rPr>
                        <a:t>1</a:t>
                      </a:r>
                      <a:endParaRPr sz="1750">
                        <a:latin typeface="Calibri"/>
                        <a:cs typeface="Calibri"/>
                      </a:endParaRPr>
                    </a:p>
                    <a:p>
                      <a:pPr marL="96520" marR="2286000">
                        <a:lnSpc>
                          <a:spcPts val="2110"/>
                        </a:lnSpc>
                        <a:spcBef>
                          <a:spcPts val="160"/>
                        </a:spcBef>
                      </a:pP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Доказательства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, </a:t>
                      </a:r>
                      <a:r>
                        <a:rPr sz="1800" b="0" dirty="0">
                          <a:latin typeface="Calibri Light"/>
                          <a:cs typeface="Calibri Light"/>
                        </a:rPr>
                        <a:t>примеры 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Микровывод</a:t>
                      </a:r>
                      <a:endParaRPr sz="1800">
                        <a:latin typeface="Calibri Light"/>
                        <a:cs typeface="Calibri Light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 marL="96520">
                        <a:lnSpc>
                          <a:spcPct val="100000"/>
                        </a:lnSpc>
                      </a:pPr>
                      <a:r>
                        <a:rPr sz="1800" b="1" spc="-35" dirty="0">
                          <a:latin typeface="Calibri"/>
                          <a:cs typeface="Calibri"/>
                        </a:rPr>
                        <a:t>Тезис</a:t>
                      </a:r>
                      <a:r>
                        <a:rPr sz="1800" b="1" spc="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750" spc="145" dirty="0">
                          <a:latin typeface="Calibri"/>
                          <a:cs typeface="Calibri"/>
                        </a:rPr>
                        <a:t>2</a:t>
                      </a:r>
                      <a:endParaRPr sz="1750">
                        <a:latin typeface="Calibri"/>
                        <a:cs typeface="Calibri"/>
                      </a:endParaRPr>
                    </a:p>
                    <a:p>
                      <a:pPr marL="96520" marR="2286000">
                        <a:lnSpc>
                          <a:spcPts val="2210"/>
                        </a:lnSpc>
                        <a:spcBef>
                          <a:spcPts val="55"/>
                        </a:spcBef>
                      </a:pP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Доказательства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, </a:t>
                      </a:r>
                      <a:r>
                        <a:rPr sz="1800" b="0" dirty="0">
                          <a:latin typeface="Calibri Light"/>
                          <a:cs typeface="Calibri Light"/>
                        </a:rPr>
                        <a:t>примеры 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Микровывод</a:t>
                      </a:r>
                      <a:endParaRPr sz="1800">
                        <a:latin typeface="Calibri Light"/>
                        <a:cs typeface="Calibri Light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marL="96520">
                        <a:lnSpc>
                          <a:spcPts val="2135"/>
                        </a:lnSpc>
                      </a:pPr>
                      <a:r>
                        <a:rPr sz="1800" b="1" spc="-35" dirty="0">
                          <a:latin typeface="Calibri"/>
                          <a:cs typeface="Calibri"/>
                        </a:rPr>
                        <a:t>Тезис</a:t>
                      </a:r>
                      <a:r>
                        <a:rPr sz="1800" b="1" spc="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750" spc="145" dirty="0">
                          <a:latin typeface="Calibri"/>
                          <a:cs typeface="Calibri"/>
                        </a:rPr>
                        <a:t>3</a:t>
                      </a:r>
                      <a:endParaRPr sz="1750">
                        <a:latin typeface="Calibri"/>
                        <a:cs typeface="Calibri"/>
                      </a:endParaRPr>
                    </a:p>
                    <a:p>
                      <a:pPr marL="96520" marR="2286000">
                        <a:lnSpc>
                          <a:spcPts val="2180"/>
                        </a:lnSpc>
                        <a:spcBef>
                          <a:spcPts val="30"/>
                        </a:spcBef>
                      </a:pP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Доказательства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, </a:t>
                      </a:r>
                      <a:r>
                        <a:rPr sz="1800" b="0" dirty="0">
                          <a:latin typeface="Calibri Light"/>
                          <a:cs typeface="Calibri Light"/>
                        </a:rPr>
                        <a:t>примеры 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Микровывод</a:t>
                      </a:r>
                      <a:endParaRPr sz="1800">
                        <a:latin typeface="Calibri Light"/>
                        <a:cs typeface="Calibri Light"/>
                      </a:endParaRPr>
                    </a:p>
                    <a:p>
                      <a:pPr marL="96520">
                        <a:lnSpc>
                          <a:spcPts val="2135"/>
                        </a:lnSpc>
                      </a:pPr>
                      <a:r>
                        <a:rPr sz="1800" spc="180" dirty="0">
                          <a:latin typeface="Calibri"/>
                          <a:cs typeface="Calibri"/>
                        </a:rPr>
                        <a:t>(…)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75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F2EBFC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9652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b="1" spc="-5" dirty="0">
                          <a:latin typeface="Calibri"/>
                          <a:cs typeface="Calibri"/>
                        </a:rPr>
                        <a:t>Заключение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75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4D5F8"/>
                    </a:solidFill>
                  </a:tcPr>
                </a:tc>
                <a:tc>
                  <a:txBody>
                    <a:bodyPr/>
                    <a:lstStyle/>
                    <a:p>
                      <a:pPr marL="9652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b="1" spc="-10" dirty="0">
                          <a:latin typeface="Calibri"/>
                          <a:cs typeface="Calibri"/>
                        </a:rPr>
                        <a:t>Вывод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.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Обобщение </a:t>
                      </a:r>
                      <a:r>
                        <a:rPr sz="1800" b="0" dirty="0">
                          <a:latin typeface="Calibri Light"/>
                          <a:cs typeface="Calibri Light"/>
                        </a:rPr>
                        <a:t>по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всей</a:t>
                      </a:r>
                      <a:r>
                        <a:rPr sz="1800" b="0" spc="12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800" b="0" dirty="0">
                          <a:latin typeface="Calibri Light"/>
                          <a:cs typeface="Calibri Light"/>
                        </a:rPr>
                        <a:t>теме</a:t>
                      </a:r>
                      <a:endParaRPr sz="1800">
                        <a:latin typeface="Calibri Light"/>
                        <a:cs typeface="Calibri Light"/>
                      </a:endParaRPr>
                    </a:p>
                  </a:txBody>
                  <a:tcPr marL="0" marR="0" marT="3175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4D5F8"/>
                    </a:solidFill>
                  </a:tcPr>
                </a:tc>
              </a:tr>
            </a:tbl>
          </a:graphicData>
        </a:graphic>
      </p:graphicFrame>
      <p:grpSp>
        <p:nvGrpSpPr>
          <p:cNvPr id="3" name="object 3"/>
          <p:cNvGrpSpPr/>
          <p:nvPr/>
        </p:nvGrpSpPr>
        <p:grpSpPr>
          <a:xfrm>
            <a:off x="2581655" y="103631"/>
            <a:ext cx="7821295" cy="1009015"/>
            <a:chOff x="2581655" y="103631"/>
            <a:chExt cx="7821295" cy="1009015"/>
          </a:xfrm>
        </p:grpSpPr>
        <p:sp>
          <p:nvSpPr>
            <p:cNvPr id="4" name="object 4"/>
            <p:cNvSpPr/>
            <p:nvPr/>
          </p:nvSpPr>
          <p:spPr>
            <a:xfrm>
              <a:off x="2581655" y="103631"/>
              <a:ext cx="4690872" cy="1008887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790944" y="103631"/>
              <a:ext cx="896111" cy="1008887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7202423" y="103631"/>
              <a:ext cx="3200400" cy="1008887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7" name="object 7"/>
          <p:cNvGrpSpPr/>
          <p:nvPr/>
        </p:nvGrpSpPr>
        <p:grpSpPr>
          <a:xfrm>
            <a:off x="3806952" y="649223"/>
            <a:ext cx="5370830" cy="1009015"/>
            <a:chOff x="3806952" y="649223"/>
            <a:chExt cx="5370830" cy="1009015"/>
          </a:xfrm>
        </p:grpSpPr>
        <p:sp>
          <p:nvSpPr>
            <p:cNvPr id="8" name="object 8"/>
            <p:cNvSpPr/>
            <p:nvPr/>
          </p:nvSpPr>
          <p:spPr>
            <a:xfrm>
              <a:off x="3806952" y="649223"/>
              <a:ext cx="2788920" cy="1008888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6111240" y="649223"/>
              <a:ext cx="3066288" cy="1008888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2851168" y="212851"/>
            <a:ext cx="7249159" cy="1120140"/>
          </a:xfrm>
          <a:prstGeom prst="rect">
            <a:avLst/>
          </a:prstGeom>
        </p:spPr>
        <p:txBody>
          <a:bodyPr vert="horz" wrap="square" lIns="0" tIns="33020" rIns="0" bIns="0" rtlCol="0">
            <a:spAutoFit/>
          </a:bodyPr>
          <a:lstStyle/>
          <a:p>
            <a:pPr marL="1236345" marR="5080" indent="-1224280">
              <a:lnSpc>
                <a:spcPts val="4300"/>
              </a:lnSpc>
              <a:spcBef>
                <a:spcPts val="260"/>
              </a:spcBef>
            </a:pPr>
            <a:r>
              <a:rPr spc="-10" dirty="0"/>
              <a:t>КОМПОЗИЦИОННАЯ </a:t>
            </a:r>
            <a:r>
              <a:rPr dirty="0"/>
              <a:t>И </a:t>
            </a:r>
            <a:r>
              <a:rPr spc="-15" dirty="0"/>
              <a:t>ЛОГИЧЕСКАЯ  </a:t>
            </a:r>
            <a:r>
              <a:rPr spc="-25" dirty="0"/>
              <a:t>СТРУКТУРА</a:t>
            </a:r>
            <a:r>
              <a:rPr spc="80" dirty="0"/>
              <a:t> </a:t>
            </a:r>
            <a:r>
              <a:rPr spc="-5" dirty="0"/>
              <a:t>СОЧИНЕНИЯ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1974850" y="2221408"/>
          <a:ext cx="8230234" cy="331736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52445"/>
                <a:gridCol w="5177789"/>
              </a:tblGrid>
              <a:tr h="463036">
                <a:tc>
                  <a:txBody>
                    <a:bodyPr/>
                    <a:lstStyle/>
                    <a:p>
                      <a:pPr marL="9652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Композиционная</a:t>
                      </a:r>
                      <a:r>
                        <a:rPr sz="1800" b="1" spc="10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часть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365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2B18D3"/>
                    </a:solidFill>
                  </a:tcPr>
                </a:tc>
                <a:tc>
                  <a:txBody>
                    <a:bodyPr/>
                    <a:lstStyle/>
                    <a:p>
                      <a:pPr marL="57785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Речевые</a:t>
                      </a:r>
                      <a:r>
                        <a:rPr sz="1800" b="1" spc="3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клише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365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2B18D3"/>
                    </a:solidFill>
                  </a:tcPr>
                </a:tc>
              </a:tr>
              <a:tr h="2854330">
                <a:tc>
                  <a:txBody>
                    <a:bodyPr/>
                    <a:lstStyle/>
                    <a:p>
                      <a:pPr marL="9652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800" b="1" spc="-5" dirty="0">
                          <a:latin typeface="Calibri"/>
                          <a:cs typeface="Calibri"/>
                        </a:rPr>
                        <a:t>Вступление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365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53975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4D5F8"/>
                    </a:solidFill>
                  </a:tcPr>
                </a:tc>
                <a:tc>
                  <a:txBody>
                    <a:bodyPr/>
                    <a:lstStyle/>
                    <a:p>
                      <a:pPr marL="382270" marR="191135" indent="-285750">
                        <a:lnSpc>
                          <a:spcPct val="100000"/>
                        </a:lnSpc>
                        <a:spcBef>
                          <a:spcPts val="260"/>
                        </a:spcBef>
                        <a:tabLst>
                          <a:tab pos="382270" algn="l"/>
                        </a:tabLst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•	</a:t>
                      </a:r>
                      <a:r>
                        <a:rPr sz="2000" b="0" dirty="0">
                          <a:latin typeface="Calibri Light"/>
                          <a:cs typeface="Calibri Light"/>
                        </a:rPr>
                        <a:t>Что </a:t>
                      </a:r>
                      <a:r>
                        <a:rPr sz="2000" b="0" spc="90" dirty="0">
                          <a:latin typeface="Calibri Light"/>
                          <a:cs typeface="Calibri Light"/>
                        </a:rPr>
                        <a:t>такое</a:t>
                      </a:r>
                      <a:r>
                        <a:rPr sz="2000" spc="90" dirty="0">
                          <a:latin typeface="Calibri"/>
                          <a:cs typeface="Calibri"/>
                        </a:rPr>
                        <a:t>…? </a:t>
                      </a:r>
                      <a:r>
                        <a:rPr sz="2000" b="0" spc="-5" dirty="0">
                          <a:latin typeface="Calibri Light"/>
                          <a:cs typeface="Calibri Light"/>
                        </a:rPr>
                        <a:t>Думаю</a:t>
                      </a:r>
                      <a:r>
                        <a:rPr sz="2000" spc="-5" dirty="0">
                          <a:latin typeface="Calibri"/>
                          <a:cs typeface="Calibri"/>
                        </a:rPr>
                        <a:t>, </a:t>
                      </a:r>
                      <a:r>
                        <a:rPr sz="2000" b="0" spc="-5" dirty="0">
                          <a:latin typeface="Calibri Light"/>
                          <a:cs typeface="Calibri Light"/>
                        </a:rPr>
                        <a:t>каждый человек </a:t>
                      </a:r>
                      <a:r>
                        <a:rPr sz="2000" b="0" dirty="0">
                          <a:latin typeface="Calibri Light"/>
                          <a:cs typeface="Calibri Light"/>
                        </a:rPr>
                        <a:t>по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-  </a:t>
                      </a:r>
                      <a:r>
                        <a:rPr sz="2000" b="0" spc="-5" dirty="0">
                          <a:latin typeface="Calibri Light"/>
                          <a:cs typeface="Calibri Light"/>
                        </a:rPr>
                        <a:t>своему ответит </a:t>
                      </a:r>
                      <a:r>
                        <a:rPr sz="2000" b="0" dirty="0">
                          <a:latin typeface="Calibri Light"/>
                          <a:cs typeface="Calibri Light"/>
                        </a:rPr>
                        <a:t>на </a:t>
                      </a:r>
                      <a:r>
                        <a:rPr sz="2000" b="0" spc="-5" dirty="0">
                          <a:latin typeface="Calibri Light"/>
                          <a:cs typeface="Calibri Light"/>
                        </a:rPr>
                        <a:t>этот вопрос</a:t>
                      </a:r>
                      <a:r>
                        <a:rPr sz="2000" spc="-5" dirty="0">
                          <a:latin typeface="Calibri"/>
                          <a:cs typeface="Calibri"/>
                        </a:rPr>
                        <a:t>. </a:t>
                      </a:r>
                      <a:r>
                        <a:rPr sz="2000" b="0" spc="-5" dirty="0">
                          <a:latin typeface="Calibri Light"/>
                          <a:cs typeface="Calibri Light"/>
                        </a:rPr>
                        <a:t>Попытаюсь  дать своё определение этим</a:t>
                      </a:r>
                      <a:r>
                        <a:rPr sz="2000" b="0" spc="17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b="0" spc="-5" dirty="0">
                          <a:latin typeface="Calibri Light"/>
                          <a:cs typeface="Calibri Light"/>
                        </a:rPr>
                        <a:t>понятиям</a:t>
                      </a:r>
                      <a:r>
                        <a:rPr sz="2000" spc="-5" dirty="0">
                          <a:latin typeface="Calibri"/>
                          <a:cs typeface="Calibri"/>
                        </a:rPr>
                        <a:t>.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marL="382270" marR="161925" indent="-285750" algn="just">
                        <a:lnSpc>
                          <a:spcPct val="100000"/>
                        </a:lnSpc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• </a:t>
                      </a:r>
                      <a:r>
                        <a:rPr sz="2000" b="0" spc="-5" dirty="0">
                          <a:latin typeface="Calibri Light"/>
                          <a:cs typeface="Calibri Light"/>
                        </a:rPr>
                        <a:t>Думается</a:t>
                      </a:r>
                      <a:r>
                        <a:rPr sz="2000" spc="-5" dirty="0">
                          <a:latin typeface="Calibri"/>
                          <a:cs typeface="Calibri"/>
                        </a:rPr>
                        <a:t>, </a:t>
                      </a:r>
                      <a:r>
                        <a:rPr sz="2000" b="0" dirty="0">
                          <a:latin typeface="Calibri Light"/>
                          <a:cs typeface="Calibri Light"/>
                        </a:rPr>
                        <a:t>на </a:t>
                      </a:r>
                      <a:r>
                        <a:rPr sz="2000" b="0" spc="-5" dirty="0">
                          <a:latin typeface="Calibri Light"/>
                          <a:cs typeface="Calibri Light"/>
                        </a:rPr>
                        <a:t>этот вопрос могут </a:t>
                      </a:r>
                      <a:r>
                        <a:rPr sz="2000" b="0" dirty="0">
                          <a:latin typeface="Calibri Light"/>
                          <a:cs typeface="Calibri Light"/>
                        </a:rPr>
                        <a:t>быть </a:t>
                      </a:r>
                      <a:r>
                        <a:rPr sz="2000" b="0" spc="-5" dirty="0">
                          <a:latin typeface="Calibri Light"/>
                          <a:cs typeface="Calibri Light"/>
                        </a:rPr>
                        <a:t>даны  разные ответы</a:t>
                      </a:r>
                      <a:r>
                        <a:rPr sz="2000" spc="-5" dirty="0">
                          <a:latin typeface="Calibri"/>
                          <a:cs typeface="Calibri"/>
                        </a:rPr>
                        <a:t>. </a:t>
                      </a:r>
                      <a:r>
                        <a:rPr sz="2000" b="0" dirty="0">
                          <a:latin typeface="Calibri Light"/>
                          <a:cs typeface="Calibri Light"/>
                        </a:rPr>
                        <a:t>Я </a:t>
                      </a:r>
                      <a:r>
                        <a:rPr sz="2000" b="0" spc="-5" dirty="0">
                          <a:latin typeface="Calibri Light"/>
                          <a:cs typeface="Calibri Light"/>
                        </a:rPr>
                        <a:t>полагаю</a:t>
                      </a:r>
                      <a:r>
                        <a:rPr sz="2000" spc="-5" dirty="0">
                          <a:latin typeface="Calibri"/>
                          <a:cs typeface="Calibri"/>
                        </a:rPr>
                        <a:t>, </a:t>
                      </a:r>
                      <a:r>
                        <a:rPr sz="2000" b="0" spc="-5" dirty="0">
                          <a:latin typeface="Calibri Light"/>
                          <a:cs typeface="Calibri Light"/>
                        </a:rPr>
                        <a:t>что</a:t>
                      </a:r>
                      <a:r>
                        <a:rPr sz="2000" spc="-5" dirty="0">
                          <a:latin typeface="Calibri"/>
                          <a:cs typeface="Calibri"/>
                        </a:rPr>
                        <a:t>... </a:t>
                      </a:r>
                      <a:r>
                        <a:rPr sz="2000" b="0" spc="-5" dirty="0">
                          <a:latin typeface="Calibri Light"/>
                          <a:cs typeface="Calibri Light"/>
                        </a:rPr>
                        <a:t>Наверное</a:t>
                      </a:r>
                      <a:r>
                        <a:rPr sz="2000" spc="-5" dirty="0">
                          <a:latin typeface="Calibri"/>
                          <a:cs typeface="Calibri"/>
                        </a:rPr>
                        <a:t>,  </a:t>
                      </a:r>
                      <a:r>
                        <a:rPr sz="2000" b="0" spc="-5" dirty="0">
                          <a:latin typeface="Calibri Light"/>
                          <a:cs typeface="Calibri Light"/>
                        </a:rPr>
                        <a:t>каждый человек хоть раз задумывался </a:t>
                      </a:r>
                      <a:r>
                        <a:rPr sz="2000" b="0" dirty="0">
                          <a:latin typeface="Calibri Light"/>
                          <a:cs typeface="Calibri Light"/>
                        </a:rPr>
                        <a:t>над  тем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, </a:t>
                      </a:r>
                      <a:r>
                        <a:rPr sz="2000" b="0" spc="-5" dirty="0">
                          <a:latin typeface="Calibri Light"/>
                          <a:cs typeface="Calibri Light"/>
                        </a:rPr>
                        <a:t>что значит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... </a:t>
                      </a:r>
                      <a:r>
                        <a:rPr sz="2000" b="0" dirty="0">
                          <a:latin typeface="Calibri Light"/>
                          <a:cs typeface="Calibri Light"/>
                        </a:rPr>
                        <a:t>Я </a:t>
                      </a:r>
                      <a:r>
                        <a:rPr sz="2000" b="0" spc="-5" dirty="0">
                          <a:latin typeface="Calibri Light"/>
                          <a:cs typeface="Calibri Light"/>
                        </a:rPr>
                        <a:t>считаю</a:t>
                      </a:r>
                      <a:r>
                        <a:rPr sz="2000" spc="-5" dirty="0">
                          <a:latin typeface="Calibri"/>
                          <a:cs typeface="Calibri"/>
                        </a:rPr>
                        <a:t>,</a:t>
                      </a:r>
                      <a:r>
                        <a:rPr sz="2000" spc="1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0" spc="150" dirty="0">
                          <a:latin typeface="Calibri Light"/>
                          <a:cs typeface="Calibri Light"/>
                        </a:rPr>
                        <a:t>что</a:t>
                      </a:r>
                      <a:r>
                        <a:rPr sz="2000" spc="150" dirty="0">
                          <a:latin typeface="Calibri"/>
                          <a:cs typeface="Calibri"/>
                        </a:rPr>
                        <a:t>…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3302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53975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4D5F8"/>
                    </a:solidFill>
                  </a:tcPr>
                </a:tc>
              </a:tr>
            </a:tbl>
          </a:graphicData>
        </a:graphic>
      </p:graphicFrame>
      <p:grpSp>
        <p:nvGrpSpPr>
          <p:cNvPr id="3" name="object 3"/>
          <p:cNvGrpSpPr/>
          <p:nvPr/>
        </p:nvGrpSpPr>
        <p:grpSpPr>
          <a:xfrm>
            <a:off x="4608576" y="405384"/>
            <a:ext cx="3971925" cy="1005840"/>
            <a:chOff x="4608576" y="405384"/>
            <a:chExt cx="3971925" cy="1005840"/>
          </a:xfrm>
        </p:grpSpPr>
        <p:sp>
          <p:nvSpPr>
            <p:cNvPr id="4" name="object 4"/>
            <p:cNvSpPr/>
            <p:nvPr/>
          </p:nvSpPr>
          <p:spPr>
            <a:xfrm>
              <a:off x="4608576" y="405384"/>
              <a:ext cx="2383535" cy="100583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507480" y="405384"/>
              <a:ext cx="2072639" cy="1005839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4877073" y="511555"/>
            <a:ext cx="340042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5" dirty="0"/>
              <a:t>РЕЧЕВЫЕ</a:t>
            </a:r>
            <a:r>
              <a:rPr spc="15" dirty="0"/>
              <a:t> </a:t>
            </a:r>
            <a:r>
              <a:rPr spc="-5" dirty="0"/>
              <a:t>КЛИШЕ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1974850" y="1466545"/>
          <a:ext cx="8230234" cy="502500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52445"/>
                <a:gridCol w="5177789"/>
              </a:tblGrid>
              <a:tr h="641425">
                <a:tc>
                  <a:txBody>
                    <a:bodyPr/>
                    <a:lstStyle/>
                    <a:p>
                      <a:pPr marL="340995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Композиционная</a:t>
                      </a:r>
                      <a:r>
                        <a:rPr sz="1800" b="1" spc="9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часть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2384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2B18D3"/>
                    </a:solidFill>
                  </a:tcPr>
                </a:tc>
                <a:tc>
                  <a:txBody>
                    <a:bodyPr/>
                    <a:lstStyle/>
                    <a:p>
                      <a:pPr marL="57785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Речевые</a:t>
                      </a:r>
                      <a:r>
                        <a:rPr sz="1800" b="1" spc="3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клише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2384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2B18D3"/>
                    </a:solidFill>
                  </a:tcPr>
                </a:tc>
              </a:tr>
              <a:tr h="4383581">
                <a:tc>
                  <a:txBody>
                    <a:bodyPr/>
                    <a:lstStyle/>
                    <a:p>
                      <a:pPr marL="75565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800" b="1" spc="-5" dirty="0">
                          <a:latin typeface="Calibri"/>
                          <a:cs typeface="Calibri"/>
                        </a:rPr>
                        <a:t>Основная</a:t>
                      </a:r>
                      <a:r>
                        <a:rPr sz="1800" b="1" spc="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spc="-5" dirty="0">
                          <a:latin typeface="Calibri"/>
                          <a:cs typeface="Calibri"/>
                        </a:rPr>
                        <a:t>часть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66802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(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отсылка </a:t>
                      </a:r>
                      <a:r>
                        <a:rPr sz="1800" b="0" dirty="0">
                          <a:latin typeface="Calibri Light"/>
                          <a:cs typeface="Calibri Light"/>
                        </a:rPr>
                        <a:t>к</a:t>
                      </a:r>
                      <a:r>
                        <a:rPr sz="1800" b="0" spc="7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800" b="0" spc="-10" dirty="0">
                          <a:latin typeface="Calibri Light"/>
                          <a:cs typeface="Calibri Light"/>
                        </a:rPr>
                        <a:t>тексту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429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53975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4D5F8"/>
                    </a:solidFill>
                  </a:tcPr>
                </a:tc>
                <a:tc>
                  <a:txBody>
                    <a:bodyPr/>
                    <a:lstStyle/>
                    <a:p>
                      <a:pPr marL="382270" marR="375920" indent="-285750">
                        <a:lnSpc>
                          <a:spcPts val="1900"/>
                        </a:lnSpc>
                        <a:spcBef>
                          <a:spcPts val="335"/>
                        </a:spcBef>
                        <a:tabLst>
                          <a:tab pos="382270" algn="l"/>
                        </a:tabLst>
                      </a:pPr>
                      <a:r>
                        <a:rPr sz="1600" dirty="0">
                          <a:latin typeface="Arial"/>
                          <a:cs typeface="Arial"/>
                        </a:rPr>
                        <a:t>•	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В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правильности такой точки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зрения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меня убеждает  художественная</a:t>
                      </a:r>
                      <a:r>
                        <a:rPr sz="1600" b="0" spc="3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литература</a:t>
                      </a:r>
                      <a:endParaRPr sz="1600">
                        <a:latin typeface="Calibri Light"/>
                        <a:cs typeface="Calibri Light"/>
                      </a:endParaRPr>
                    </a:p>
                    <a:p>
                      <a:pPr marL="96520">
                        <a:lnSpc>
                          <a:spcPts val="1855"/>
                        </a:lnSpc>
                        <a:tabLst>
                          <a:tab pos="382270" algn="l"/>
                        </a:tabLst>
                      </a:pPr>
                      <a:r>
                        <a:rPr sz="1600" dirty="0">
                          <a:latin typeface="Arial"/>
                          <a:cs typeface="Arial"/>
                        </a:rPr>
                        <a:t>•	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Давайте вспомним произведения</a:t>
                      </a:r>
                      <a:r>
                        <a:rPr sz="1600" b="0" spc="11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художественной</a:t>
                      </a:r>
                      <a:endParaRPr sz="1600">
                        <a:latin typeface="Calibri Light"/>
                        <a:cs typeface="Calibri Light"/>
                      </a:endParaRPr>
                    </a:p>
                    <a:p>
                      <a:pPr marL="382270">
                        <a:lnSpc>
                          <a:spcPts val="1910"/>
                        </a:lnSpc>
                        <a:spcBef>
                          <a:spcPts val="70"/>
                        </a:spcBef>
                      </a:pP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литературы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,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в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которых раскрывается</a:t>
                      </a:r>
                      <a:r>
                        <a:rPr sz="1600" b="0" spc="12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тема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...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382270" marR="561975" indent="-285750">
                        <a:lnSpc>
                          <a:spcPts val="1900"/>
                        </a:lnSpc>
                        <a:spcBef>
                          <a:spcPts val="70"/>
                        </a:spcBef>
                        <a:tabLst>
                          <a:tab pos="382270" algn="l"/>
                        </a:tabLst>
                      </a:pPr>
                      <a:r>
                        <a:rPr sz="1600" dirty="0">
                          <a:latin typeface="Arial"/>
                          <a:cs typeface="Arial"/>
                        </a:rPr>
                        <a:t>•	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Правильность своей точки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зрения могу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доказать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, 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обратившись</a:t>
                      </a:r>
                      <a:r>
                        <a:rPr sz="1600" b="0" spc="3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к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...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96520">
                        <a:lnSpc>
                          <a:spcPts val="1830"/>
                        </a:lnSpc>
                        <a:tabLst>
                          <a:tab pos="382270" algn="l"/>
                        </a:tabLst>
                      </a:pPr>
                      <a:r>
                        <a:rPr sz="1600" dirty="0">
                          <a:latin typeface="Arial"/>
                          <a:cs typeface="Arial"/>
                        </a:rPr>
                        <a:t>•	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Обратимся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к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произведениям</a:t>
                      </a:r>
                      <a:r>
                        <a:rPr sz="1600" b="0" spc="11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художественной</a:t>
                      </a:r>
                      <a:endParaRPr sz="1600">
                        <a:latin typeface="Calibri Light"/>
                        <a:cs typeface="Calibri Light"/>
                      </a:endParaRPr>
                    </a:p>
                    <a:p>
                      <a:pPr marL="382270">
                        <a:lnSpc>
                          <a:spcPct val="100000"/>
                        </a:lnSpc>
                      </a:pP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литературы</a:t>
                      </a:r>
                      <a:endParaRPr sz="1600">
                        <a:latin typeface="Calibri Light"/>
                        <a:cs typeface="Calibri Light"/>
                      </a:endParaRPr>
                    </a:p>
                    <a:p>
                      <a:pPr marL="382270" marR="299085" indent="-285750">
                        <a:lnSpc>
                          <a:spcPts val="1900"/>
                        </a:lnSpc>
                        <a:spcBef>
                          <a:spcPts val="150"/>
                        </a:spcBef>
                        <a:tabLst>
                          <a:tab pos="382270" algn="l"/>
                        </a:tabLst>
                      </a:pPr>
                      <a:r>
                        <a:rPr sz="1600" dirty="0">
                          <a:latin typeface="Arial"/>
                          <a:cs typeface="Arial"/>
                        </a:rPr>
                        <a:t>•	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За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примерами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давайте обратимся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к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произведениям  художественной</a:t>
                      </a:r>
                      <a:r>
                        <a:rPr sz="1600" b="0" spc="3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литературы</a:t>
                      </a:r>
                      <a:endParaRPr sz="1600">
                        <a:latin typeface="Calibri Light"/>
                        <a:cs typeface="Calibri Light"/>
                      </a:endParaRPr>
                    </a:p>
                    <a:p>
                      <a:pPr marL="96520">
                        <a:lnSpc>
                          <a:spcPts val="1820"/>
                        </a:lnSpc>
                        <a:tabLst>
                          <a:tab pos="382270" algn="l"/>
                        </a:tabLst>
                      </a:pPr>
                      <a:r>
                        <a:rPr sz="1600" dirty="0">
                          <a:latin typeface="Arial"/>
                          <a:cs typeface="Arial"/>
                        </a:rPr>
                        <a:t>•	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Размышляя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о </a:t>
                      </a:r>
                      <a:r>
                        <a:rPr sz="1600" spc="5" dirty="0">
                          <a:latin typeface="Calibri"/>
                          <a:cs typeface="Calibri"/>
                        </a:rPr>
                        <a:t>...,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я не могу не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обратиться</a:t>
                      </a:r>
                      <a:r>
                        <a:rPr sz="1600" b="0" spc="229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к</a:t>
                      </a:r>
                      <a:endParaRPr sz="1600">
                        <a:latin typeface="Calibri Light"/>
                        <a:cs typeface="Calibri Light"/>
                      </a:endParaRPr>
                    </a:p>
                    <a:p>
                      <a:pPr marL="382270">
                        <a:lnSpc>
                          <a:spcPts val="1910"/>
                        </a:lnSpc>
                      </a:pPr>
                      <a:r>
                        <a:rPr sz="1600" b="0" spc="30" dirty="0">
                          <a:latin typeface="Calibri Light"/>
                          <a:cs typeface="Calibri Light"/>
                        </a:rPr>
                        <a:t>произведению</a:t>
                      </a:r>
                      <a:r>
                        <a:rPr sz="1600" spc="30" dirty="0">
                          <a:latin typeface="Calibri"/>
                          <a:cs typeface="Calibri"/>
                        </a:rPr>
                        <a:t>…,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в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котором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...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96520">
                        <a:lnSpc>
                          <a:spcPct val="100000"/>
                        </a:lnSpc>
                        <a:tabLst>
                          <a:tab pos="382270" algn="l"/>
                        </a:tabLst>
                      </a:pPr>
                      <a:r>
                        <a:rPr sz="1600" dirty="0">
                          <a:latin typeface="Arial"/>
                          <a:cs typeface="Arial"/>
                        </a:rPr>
                        <a:t>•	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Так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,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в</a:t>
                      </a:r>
                      <a:r>
                        <a:rPr sz="1600" b="0" spc="3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романе</a:t>
                      </a:r>
                      <a:r>
                        <a:rPr sz="1600" b="0" spc="2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600" spc="495" dirty="0">
                          <a:latin typeface="Calibri"/>
                          <a:cs typeface="Calibri"/>
                        </a:rPr>
                        <a:t>…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писатель</a:t>
                      </a:r>
                      <a:r>
                        <a:rPr sz="1600" b="0" spc="2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600" spc="495" dirty="0">
                          <a:latin typeface="Calibri"/>
                          <a:cs typeface="Calibri"/>
                        </a:rPr>
                        <a:t>…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обращается</a:t>
                      </a:r>
                      <a:r>
                        <a:rPr sz="1600" b="0" spc="3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к</a:t>
                      </a:r>
                      <a:r>
                        <a:rPr sz="1600" b="0" spc="3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600" b="0" spc="90" dirty="0">
                          <a:latin typeface="Calibri Light"/>
                          <a:cs typeface="Calibri Light"/>
                        </a:rPr>
                        <a:t>теме</a:t>
                      </a:r>
                      <a:r>
                        <a:rPr sz="1600" spc="90" dirty="0">
                          <a:latin typeface="Calibri"/>
                          <a:cs typeface="Calibri"/>
                        </a:rPr>
                        <a:t>…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96520">
                        <a:lnSpc>
                          <a:spcPts val="1910"/>
                        </a:lnSpc>
                        <a:spcBef>
                          <a:spcPts val="75"/>
                        </a:spcBef>
                        <a:tabLst>
                          <a:tab pos="382270" algn="l"/>
                        </a:tabLst>
                      </a:pPr>
                      <a:r>
                        <a:rPr sz="1600" dirty="0">
                          <a:latin typeface="Arial"/>
                          <a:cs typeface="Arial"/>
                        </a:rPr>
                        <a:t>•	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Тема </a:t>
                      </a:r>
                      <a:r>
                        <a:rPr sz="1600" spc="495" dirty="0">
                          <a:latin typeface="Calibri"/>
                          <a:cs typeface="Calibri"/>
                        </a:rPr>
                        <a:t>…</a:t>
                      </a:r>
                      <a:r>
                        <a:rPr sz="1600" spc="9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затрагивается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в </a:t>
                      </a:r>
                      <a:r>
                        <a:rPr sz="1600" b="0" spc="70" dirty="0">
                          <a:latin typeface="Calibri Light"/>
                          <a:cs typeface="Calibri Light"/>
                        </a:rPr>
                        <a:t>романе</a:t>
                      </a:r>
                      <a:r>
                        <a:rPr sz="1600" spc="70" dirty="0">
                          <a:latin typeface="Calibri"/>
                          <a:cs typeface="Calibri"/>
                        </a:rPr>
                        <a:t>…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382270" marR="815975" indent="-285750">
                        <a:lnSpc>
                          <a:spcPts val="1900"/>
                        </a:lnSpc>
                        <a:spcBef>
                          <a:spcPts val="65"/>
                        </a:spcBef>
                        <a:tabLst>
                          <a:tab pos="382270" algn="l"/>
                        </a:tabLst>
                      </a:pPr>
                      <a:r>
                        <a:rPr sz="1600" dirty="0">
                          <a:latin typeface="Arial"/>
                          <a:cs typeface="Arial"/>
                        </a:rPr>
                        <a:t>•	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Над этим вопросом </a:t>
                      </a:r>
                      <a:r>
                        <a:rPr sz="1600" spc="5" dirty="0">
                          <a:latin typeface="Calibri"/>
                          <a:cs typeface="Calibri"/>
                        </a:rPr>
                        <a:t>...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писатель размышляет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в  </a:t>
                      </a:r>
                      <a:r>
                        <a:rPr sz="1600" b="0" spc="35" dirty="0">
                          <a:latin typeface="Calibri Light"/>
                          <a:cs typeface="Calibri Light"/>
                        </a:rPr>
                        <a:t>произведении</a:t>
                      </a:r>
                      <a:r>
                        <a:rPr sz="1600" spc="35" dirty="0">
                          <a:latin typeface="Calibri"/>
                          <a:cs typeface="Calibri"/>
                        </a:rPr>
                        <a:t>…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96520">
                        <a:lnSpc>
                          <a:spcPts val="1830"/>
                        </a:lnSpc>
                        <a:tabLst>
                          <a:tab pos="382270" algn="l"/>
                        </a:tabLst>
                      </a:pPr>
                      <a:r>
                        <a:rPr sz="1600" dirty="0">
                          <a:latin typeface="Arial"/>
                          <a:cs typeface="Arial"/>
                        </a:rPr>
                        <a:t>•	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Вспомним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героя</a:t>
                      </a:r>
                      <a:r>
                        <a:rPr sz="1600" b="0" spc="7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600" b="0" spc="35" dirty="0">
                          <a:latin typeface="Calibri Light"/>
                          <a:cs typeface="Calibri Light"/>
                        </a:rPr>
                        <a:t>произведения</a:t>
                      </a:r>
                      <a:r>
                        <a:rPr sz="1600" spc="35" dirty="0">
                          <a:latin typeface="Calibri"/>
                          <a:cs typeface="Calibri"/>
                        </a:rPr>
                        <a:t>…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4254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53975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4D5F8"/>
                    </a:solidFill>
                  </a:tcPr>
                </a:tc>
              </a:tr>
            </a:tbl>
          </a:graphicData>
        </a:graphic>
      </p:graphicFrame>
      <p:grpSp>
        <p:nvGrpSpPr>
          <p:cNvPr id="3" name="object 3"/>
          <p:cNvGrpSpPr/>
          <p:nvPr/>
        </p:nvGrpSpPr>
        <p:grpSpPr>
          <a:xfrm>
            <a:off x="4507991" y="320040"/>
            <a:ext cx="3971925" cy="1009015"/>
            <a:chOff x="4507991" y="320040"/>
            <a:chExt cx="3971925" cy="1009015"/>
          </a:xfrm>
        </p:grpSpPr>
        <p:sp>
          <p:nvSpPr>
            <p:cNvPr id="4" name="object 4"/>
            <p:cNvSpPr/>
            <p:nvPr/>
          </p:nvSpPr>
          <p:spPr>
            <a:xfrm>
              <a:off x="4507991" y="320040"/>
              <a:ext cx="2380488" cy="1008887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406895" y="320040"/>
              <a:ext cx="2072640" cy="1008887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4775473" y="429259"/>
            <a:ext cx="340042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5" dirty="0"/>
              <a:t>РЕЧЕВЫЕ</a:t>
            </a:r>
            <a:r>
              <a:rPr spc="15" dirty="0"/>
              <a:t> </a:t>
            </a:r>
            <a:r>
              <a:rPr spc="-5" dirty="0"/>
              <a:t>КЛИШЕ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1974850" y="1466545"/>
          <a:ext cx="8230234" cy="416450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52445"/>
                <a:gridCol w="5177789"/>
              </a:tblGrid>
              <a:tr h="531585">
                <a:tc>
                  <a:txBody>
                    <a:bodyPr/>
                    <a:lstStyle/>
                    <a:p>
                      <a:pPr marL="340995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Композиционная</a:t>
                      </a:r>
                      <a:r>
                        <a:rPr sz="1800" b="1" spc="9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часть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2384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2B18D3"/>
                    </a:solidFill>
                  </a:tcPr>
                </a:tc>
                <a:tc>
                  <a:txBody>
                    <a:bodyPr/>
                    <a:lstStyle/>
                    <a:p>
                      <a:pPr marL="57785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Речевые</a:t>
                      </a:r>
                      <a:r>
                        <a:rPr sz="1800" b="1" spc="3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клише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2384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2B18D3"/>
                    </a:solidFill>
                  </a:tcPr>
                </a:tc>
              </a:tr>
              <a:tr h="3632922">
                <a:tc>
                  <a:txBody>
                    <a:bodyPr/>
                    <a:lstStyle/>
                    <a:p>
                      <a:pPr marL="75565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b="1" spc="-5" dirty="0">
                          <a:latin typeface="Calibri"/>
                          <a:cs typeface="Calibri"/>
                        </a:rPr>
                        <a:t>Основная</a:t>
                      </a:r>
                      <a:r>
                        <a:rPr sz="1800" b="1" spc="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spc="-5" dirty="0">
                          <a:latin typeface="Calibri"/>
                          <a:cs typeface="Calibri"/>
                        </a:rPr>
                        <a:t>часть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641350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(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Работа </a:t>
                      </a:r>
                      <a:r>
                        <a:rPr sz="1800" b="0" dirty="0">
                          <a:latin typeface="Calibri Light"/>
                          <a:cs typeface="Calibri Light"/>
                        </a:rPr>
                        <a:t>с</a:t>
                      </a:r>
                      <a:r>
                        <a:rPr sz="1800" b="0" spc="7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текстом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53975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4D5F8"/>
                    </a:solidFill>
                  </a:tcPr>
                </a:tc>
                <a:tc>
                  <a:txBody>
                    <a:bodyPr/>
                    <a:lstStyle/>
                    <a:p>
                      <a:pPr marL="96520">
                        <a:lnSpc>
                          <a:spcPct val="100000"/>
                        </a:lnSpc>
                        <a:spcBef>
                          <a:spcPts val="245"/>
                        </a:spcBef>
                        <a:tabLst>
                          <a:tab pos="382270" algn="l"/>
                        </a:tabLst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•	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Поэт</a:t>
                      </a:r>
                      <a:r>
                        <a:rPr sz="1800" b="0" spc="4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800" b="0" spc="45" dirty="0">
                          <a:latin typeface="Calibri Light"/>
                          <a:cs typeface="Calibri Light"/>
                        </a:rPr>
                        <a:t>показывает</a:t>
                      </a:r>
                      <a:r>
                        <a:rPr sz="1800" spc="45" dirty="0">
                          <a:latin typeface="Calibri"/>
                          <a:cs typeface="Calibri"/>
                        </a:rPr>
                        <a:t>…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96520">
                        <a:lnSpc>
                          <a:spcPts val="2135"/>
                        </a:lnSpc>
                        <a:spcBef>
                          <a:spcPts val="50"/>
                        </a:spcBef>
                        <a:tabLst>
                          <a:tab pos="382270" algn="l"/>
                        </a:tabLst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•	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Писатель размышляет</a:t>
                      </a:r>
                      <a:r>
                        <a:rPr sz="1800" b="0" spc="9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800" b="0" spc="275" dirty="0">
                          <a:latin typeface="Calibri Light"/>
                          <a:cs typeface="Calibri Light"/>
                        </a:rPr>
                        <a:t>о</a:t>
                      </a:r>
                      <a:r>
                        <a:rPr sz="1800" spc="275" dirty="0">
                          <a:latin typeface="Calibri"/>
                          <a:cs typeface="Calibri"/>
                        </a:rPr>
                        <a:t>…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96520">
                        <a:lnSpc>
                          <a:spcPts val="2135"/>
                        </a:lnSpc>
                        <a:tabLst>
                          <a:tab pos="382270" algn="l"/>
                        </a:tabLst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•	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Автор обращает наше</a:t>
                      </a:r>
                      <a:r>
                        <a:rPr sz="1800" b="0" spc="14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800" b="0" spc="60" dirty="0">
                          <a:latin typeface="Calibri Light"/>
                          <a:cs typeface="Calibri Light"/>
                        </a:rPr>
                        <a:t>внимание</a:t>
                      </a:r>
                      <a:r>
                        <a:rPr sz="1800" spc="60" dirty="0">
                          <a:latin typeface="Calibri"/>
                          <a:cs typeface="Calibri"/>
                        </a:rPr>
                        <a:t>…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96520">
                        <a:lnSpc>
                          <a:spcPts val="2135"/>
                        </a:lnSpc>
                        <a:spcBef>
                          <a:spcPts val="25"/>
                        </a:spcBef>
                        <a:tabLst>
                          <a:tab pos="382270" algn="l"/>
                        </a:tabLst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•	</a:t>
                      </a:r>
                      <a:r>
                        <a:rPr sz="1800" b="0" dirty="0">
                          <a:latin typeface="Calibri Light"/>
                          <a:cs typeface="Calibri Light"/>
                        </a:rPr>
                        <a:t>Этот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поступок героя говорит </a:t>
                      </a:r>
                      <a:r>
                        <a:rPr sz="1800" b="0" dirty="0">
                          <a:latin typeface="Calibri Light"/>
                          <a:cs typeface="Calibri Light"/>
                        </a:rPr>
                        <a:t>о</a:t>
                      </a:r>
                      <a:r>
                        <a:rPr sz="1800" b="0" spc="21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800" spc="5" dirty="0">
                          <a:latin typeface="Calibri"/>
                          <a:cs typeface="Calibri"/>
                        </a:rPr>
                        <a:t>...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96520">
                        <a:lnSpc>
                          <a:spcPts val="2135"/>
                        </a:lnSpc>
                        <a:tabLst>
                          <a:tab pos="382270" algn="l"/>
                        </a:tabLst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•	</a:t>
                      </a:r>
                      <a:r>
                        <a:rPr sz="1800" b="0" dirty="0">
                          <a:latin typeface="Calibri Light"/>
                          <a:cs typeface="Calibri Light"/>
                        </a:rPr>
                        <a:t>Мы видим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, </a:t>
                      </a:r>
                      <a:r>
                        <a:rPr sz="1800" b="0" dirty="0">
                          <a:latin typeface="Calibri Light"/>
                          <a:cs typeface="Calibri Light"/>
                        </a:rPr>
                        <a:t>что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герой поступил </a:t>
                      </a:r>
                      <a:r>
                        <a:rPr sz="1800" b="0" dirty="0">
                          <a:latin typeface="Calibri Light"/>
                          <a:cs typeface="Calibri Light"/>
                        </a:rPr>
                        <a:t>так</a:t>
                      </a:r>
                      <a:r>
                        <a:rPr sz="1800" b="0" spc="18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800" b="0" dirty="0">
                          <a:latin typeface="Calibri Light"/>
                          <a:cs typeface="Calibri Light"/>
                        </a:rPr>
                        <a:t>потому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...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382270" marR="793750" indent="-285750">
                        <a:lnSpc>
                          <a:spcPts val="2210"/>
                        </a:lnSpc>
                        <a:spcBef>
                          <a:spcPts val="55"/>
                        </a:spcBef>
                        <a:tabLst>
                          <a:tab pos="382270" algn="l"/>
                        </a:tabLst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•	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Автор показывает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, </a:t>
                      </a:r>
                      <a:r>
                        <a:rPr sz="1800" b="0" dirty="0">
                          <a:latin typeface="Calibri Light"/>
                          <a:cs typeface="Calibri Light"/>
                        </a:rPr>
                        <a:t>к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каким последствиям  </a:t>
                      </a:r>
                      <a:r>
                        <a:rPr sz="1800" b="0" dirty="0">
                          <a:latin typeface="Calibri Light"/>
                          <a:cs typeface="Calibri Light"/>
                        </a:rPr>
                        <a:t>привело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...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96520">
                        <a:lnSpc>
                          <a:spcPts val="2030"/>
                        </a:lnSpc>
                        <a:tabLst>
                          <a:tab pos="382270" algn="l"/>
                        </a:tabLst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•	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Писатель</a:t>
                      </a:r>
                      <a:r>
                        <a:rPr sz="1800" b="0" spc="4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800" b="0" spc="55" dirty="0">
                          <a:latin typeface="Calibri Light"/>
                          <a:cs typeface="Calibri Light"/>
                        </a:rPr>
                        <a:t>осуждает</a:t>
                      </a:r>
                      <a:r>
                        <a:rPr sz="1800" spc="55" dirty="0">
                          <a:latin typeface="Calibri"/>
                          <a:cs typeface="Calibri"/>
                        </a:rPr>
                        <a:t>…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96520">
                        <a:lnSpc>
                          <a:spcPts val="2135"/>
                        </a:lnSpc>
                        <a:spcBef>
                          <a:spcPts val="25"/>
                        </a:spcBef>
                        <a:tabLst>
                          <a:tab pos="382270" algn="l"/>
                        </a:tabLst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•	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Он </a:t>
                      </a:r>
                      <a:r>
                        <a:rPr sz="1800" b="0" dirty="0">
                          <a:latin typeface="Calibri Light"/>
                          <a:cs typeface="Calibri Light"/>
                        </a:rPr>
                        <a:t>ставит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нам </a:t>
                      </a:r>
                      <a:r>
                        <a:rPr sz="1800" b="0" dirty="0">
                          <a:latin typeface="Calibri Light"/>
                          <a:cs typeface="Calibri Light"/>
                        </a:rPr>
                        <a:t>в</a:t>
                      </a:r>
                      <a:r>
                        <a:rPr sz="1800" b="0" spc="18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800" b="0" spc="80" dirty="0">
                          <a:latin typeface="Calibri Light"/>
                          <a:cs typeface="Calibri Light"/>
                        </a:rPr>
                        <a:t>пример</a:t>
                      </a:r>
                      <a:r>
                        <a:rPr sz="1800" spc="80" dirty="0">
                          <a:latin typeface="Calibri"/>
                          <a:cs typeface="Calibri"/>
                        </a:rPr>
                        <a:t>…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96520">
                        <a:lnSpc>
                          <a:spcPts val="2135"/>
                        </a:lnSpc>
                        <a:tabLst>
                          <a:tab pos="382270" algn="l"/>
                        </a:tabLst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•	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Автор </a:t>
                      </a:r>
                      <a:r>
                        <a:rPr sz="1800" b="0" dirty="0">
                          <a:latin typeface="Calibri Light"/>
                          <a:cs typeface="Calibri Light"/>
                        </a:rPr>
                        <a:t>приходит к</a:t>
                      </a:r>
                      <a:r>
                        <a:rPr sz="1800" b="0" spc="12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800" b="0" spc="75" dirty="0">
                          <a:latin typeface="Calibri Light"/>
                          <a:cs typeface="Calibri Light"/>
                        </a:rPr>
                        <a:t>выводу</a:t>
                      </a:r>
                      <a:r>
                        <a:rPr sz="1800" spc="75" dirty="0">
                          <a:latin typeface="Calibri"/>
                          <a:cs typeface="Calibri"/>
                        </a:rPr>
                        <a:t>…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53975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4D5F8"/>
                    </a:solidFill>
                  </a:tcPr>
                </a:tc>
              </a:tr>
            </a:tbl>
          </a:graphicData>
        </a:graphic>
      </p:graphicFrame>
      <p:grpSp>
        <p:nvGrpSpPr>
          <p:cNvPr id="3" name="object 3"/>
          <p:cNvGrpSpPr/>
          <p:nvPr/>
        </p:nvGrpSpPr>
        <p:grpSpPr>
          <a:xfrm>
            <a:off x="4507991" y="396240"/>
            <a:ext cx="3971925" cy="1009015"/>
            <a:chOff x="4507991" y="396240"/>
            <a:chExt cx="3971925" cy="1009015"/>
          </a:xfrm>
        </p:grpSpPr>
        <p:sp>
          <p:nvSpPr>
            <p:cNvPr id="4" name="object 4"/>
            <p:cNvSpPr/>
            <p:nvPr/>
          </p:nvSpPr>
          <p:spPr>
            <a:xfrm>
              <a:off x="4507991" y="396240"/>
              <a:ext cx="2380488" cy="1008888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406895" y="396240"/>
              <a:ext cx="2072640" cy="1008888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4775473" y="502411"/>
            <a:ext cx="340042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5" dirty="0"/>
              <a:t>РЕЧЕВЫЕ</a:t>
            </a:r>
            <a:r>
              <a:rPr spc="15" dirty="0"/>
              <a:t> </a:t>
            </a:r>
            <a:r>
              <a:rPr spc="-5" dirty="0"/>
              <a:t>КЛИШЕ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1974850" y="1466545"/>
          <a:ext cx="8230234" cy="416450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52445"/>
                <a:gridCol w="5177789"/>
              </a:tblGrid>
              <a:tr h="531585">
                <a:tc>
                  <a:txBody>
                    <a:bodyPr/>
                    <a:lstStyle/>
                    <a:p>
                      <a:pPr marL="96520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Композиционная</a:t>
                      </a:r>
                      <a:r>
                        <a:rPr sz="1800" b="1" spc="10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часть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2384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2B18D3"/>
                    </a:solidFill>
                  </a:tcPr>
                </a:tc>
                <a:tc>
                  <a:txBody>
                    <a:bodyPr/>
                    <a:lstStyle/>
                    <a:p>
                      <a:pPr marL="57785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Речевые</a:t>
                      </a:r>
                      <a:r>
                        <a:rPr sz="1800" b="1" spc="3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клише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2384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2B18D3"/>
                    </a:solidFill>
                  </a:tcPr>
                </a:tc>
              </a:tr>
              <a:tr h="3632922">
                <a:tc>
                  <a:txBody>
                    <a:bodyPr/>
                    <a:lstStyle/>
                    <a:p>
                      <a:pPr marL="94488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b="1" spc="-5" dirty="0">
                          <a:latin typeface="Calibri"/>
                          <a:cs typeface="Calibri"/>
                        </a:rPr>
                        <a:t>Заключение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53975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4D5F8"/>
                    </a:solidFill>
                  </a:tcPr>
                </a:tc>
                <a:tc>
                  <a:txBody>
                    <a:bodyPr/>
                    <a:lstStyle/>
                    <a:p>
                      <a:pPr marL="96520">
                        <a:lnSpc>
                          <a:spcPct val="100000"/>
                        </a:lnSpc>
                        <a:spcBef>
                          <a:spcPts val="245"/>
                        </a:spcBef>
                        <a:tabLst>
                          <a:tab pos="382270" algn="l"/>
                        </a:tabLst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•	</a:t>
                      </a:r>
                      <a:r>
                        <a:rPr sz="1800" b="0" dirty="0">
                          <a:latin typeface="Calibri Light"/>
                          <a:cs typeface="Calibri Light"/>
                        </a:rPr>
                        <a:t>Итак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,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можно сделать </a:t>
                      </a:r>
                      <a:r>
                        <a:rPr sz="1800" b="0" dirty="0">
                          <a:latin typeface="Calibri Light"/>
                          <a:cs typeface="Calibri Light"/>
                        </a:rPr>
                        <a:t>вывод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,</a:t>
                      </a:r>
                      <a:r>
                        <a:rPr sz="1800" spc="7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0" spc="135" dirty="0">
                          <a:latin typeface="Calibri Light"/>
                          <a:cs typeface="Calibri Light"/>
                        </a:rPr>
                        <a:t>что</a:t>
                      </a:r>
                      <a:r>
                        <a:rPr sz="1800" spc="135" dirty="0">
                          <a:latin typeface="Calibri"/>
                          <a:cs typeface="Calibri"/>
                        </a:rPr>
                        <a:t>…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96520">
                        <a:lnSpc>
                          <a:spcPts val="2135"/>
                        </a:lnSpc>
                        <a:spcBef>
                          <a:spcPts val="50"/>
                        </a:spcBef>
                        <a:tabLst>
                          <a:tab pos="382270" algn="l"/>
                        </a:tabLst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•	</a:t>
                      </a:r>
                      <a:r>
                        <a:rPr sz="1800" b="0" dirty="0">
                          <a:latin typeface="Calibri Light"/>
                          <a:cs typeface="Calibri Light"/>
                        </a:rPr>
                        <a:t>Подводя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итоги </a:t>
                      </a:r>
                      <a:r>
                        <a:rPr sz="1800" spc="5" dirty="0">
                          <a:latin typeface="Calibri"/>
                          <a:cs typeface="Calibri"/>
                        </a:rPr>
                        <a:t>,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можно сделать</a:t>
                      </a:r>
                      <a:r>
                        <a:rPr sz="1800" b="0" spc="15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800" b="0" spc="90" dirty="0">
                          <a:latin typeface="Calibri Light"/>
                          <a:cs typeface="Calibri Light"/>
                        </a:rPr>
                        <a:t>вывод</a:t>
                      </a:r>
                      <a:r>
                        <a:rPr sz="1800" spc="90" dirty="0">
                          <a:latin typeface="Calibri"/>
                          <a:cs typeface="Calibri"/>
                        </a:rPr>
                        <a:t>…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96520">
                        <a:lnSpc>
                          <a:spcPts val="2135"/>
                        </a:lnSpc>
                        <a:tabLst>
                          <a:tab pos="382270" algn="l"/>
                        </a:tabLst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•	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Таким </a:t>
                      </a:r>
                      <a:r>
                        <a:rPr sz="1800" b="0" dirty="0">
                          <a:latin typeface="Calibri Light"/>
                          <a:cs typeface="Calibri Light"/>
                        </a:rPr>
                        <a:t>образом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, </a:t>
                      </a:r>
                      <a:r>
                        <a:rPr sz="1800" b="0" dirty="0">
                          <a:latin typeface="Calibri Light"/>
                          <a:cs typeface="Calibri Light"/>
                        </a:rPr>
                        <a:t>мы приходим к </a:t>
                      </a:r>
                      <a:r>
                        <a:rPr sz="1800" b="0" spc="5" dirty="0">
                          <a:latin typeface="Calibri Light"/>
                          <a:cs typeface="Calibri Light"/>
                        </a:rPr>
                        <a:t>выводу</a:t>
                      </a:r>
                      <a:r>
                        <a:rPr sz="1800" spc="5" dirty="0">
                          <a:latin typeface="Calibri"/>
                          <a:cs typeface="Calibri"/>
                        </a:rPr>
                        <a:t>:</a:t>
                      </a:r>
                      <a:r>
                        <a:rPr sz="1800" spc="17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555" dirty="0">
                          <a:latin typeface="Calibri"/>
                          <a:cs typeface="Calibri"/>
                        </a:rPr>
                        <a:t>…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382270" marR="297180" indent="-285750">
                        <a:lnSpc>
                          <a:spcPts val="2110"/>
                        </a:lnSpc>
                        <a:spcBef>
                          <a:spcPts val="135"/>
                        </a:spcBef>
                        <a:tabLst>
                          <a:tab pos="382270" algn="l"/>
                        </a:tabLst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•	</a:t>
                      </a:r>
                      <a:r>
                        <a:rPr sz="1800" b="0" dirty="0">
                          <a:latin typeface="Calibri Light"/>
                          <a:cs typeface="Calibri Light"/>
                        </a:rPr>
                        <a:t>В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заключение хочется </a:t>
                      </a:r>
                      <a:r>
                        <a:rPr sz="1800" b="0" dirty="0">
                          <a:latin typeface="Calibri Light"/>
                          <a:cs typeface="Calibri Light"/>
                        </a:rPr>
                        <a:t>призвать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людей </a:t>
                      </a:r>
                      <a:r>
                        <a:rPr sz="1800" b="0" spc="270" dirty="0">
                          <a:latin typeface="Calibri Light"/>
                          <a:cs typeface="Calibri Light"/>
                        </a:rPr>
                        <a:t>к</a:t>
                      </a:r>
                      <a:r>
                        <a:rPr sz="1800" spc="270" dirty="0">
                          <a:latin typeface="Calibri"/>
                          <a:cs typeface="Calibri"/>
                        </a:rPr>
                        <a:t>… </a:t>
                      </a:r>
                      <a:r>
                        <a:rPr sz="1800" b="0" dirty="0">
                          <a:latin typeface="Calibri Light"/>
                          <a:cs typeface="Calibri Light"/>
                        </a:rPr>
                        <a:t>Так  давайте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не </a:t>
                      </a:r>
                      <a:r>
                        <a:rPr sz="1800" b="0" dirty="0">
                          <a:latin typeface="Calibri Light"/>
                          <a:cs typeface="Calibri Light"/>
                        </a:rPr>
                        <a:t>забывать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о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...!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Будем </a:t>
                      </a:r>
                      <a:r>
                        <a:rPr sz="1800" b="0" dirty="0">
                          <a:latin typeface="Calibri Light"/>
                          <a:cs typeface="Calibri Light"/>
                        </a:rPr>
                        <a:t>помнить</a:t>
                      </a:r>
                      <a:r>
                        <a:rPr sz="1800" b="0" spc="24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о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...!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96520">
                        <a:lnSpc>
                          <a:spcPts val="2125"/>
                        </a:lnSpc>
                        <a:tabLst>
                          <a:tab pos="382270" algn="l"/>
                        </a:tabLst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•	</a:t>
                      </a:r>
                      <a:r>
                        <a:rPr sz="1800" b="0" dirty="0">
                          <a:latin typeface="Calibri Light"/>
                          <a:cs typeface="Calibri Light"/>
                        </a:rPr>
                        <a:t>В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заключение хочется </a:t>
                      </a:r>
                      <a:r>
                        <a:rPr sz="1800" b="0" dirty="0">
                          <a:latin typeface="Calibri Light"/>
                          <a:cs typeface="Calibri Light"/>
                        </a:rPr>
                        <a:t>выразить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надежду на</a:t>
                      </a:r>
                      <a:r>
                        <a:rPr sz="1800" b="0" spc="25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800" b="0" dirty="0">
                          <a:latin typeface="Calibri Light"/>
                          <a:cs typeface="Calibri Light"/>
                        </a:rPr>
                        <a:t>то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,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382270">
                        <a:lnSpc>
                          <a:spcPts val="2135"/>
                        </a:lnSpc>
                        <a:spcBef>
                          <a:spcPts val="50"/>
                        </a:spcBef>
                      </a:pPr>
                      <a:r>
                        <a:rPr sz="1800" b="0" spc="135" dirty="0">
                          <a:latin typeface="Calibri Light"/>
                          <a:cs typeface="Calibri Light"/>
                        </a:rPr>
                        <a:t>что</a:t>
                      </a:r>
                      <a:r>
                        <a:rPr sz="1800" spc="135" dirty="0">
                          <a:latin typeface="Calibri"/>
                          <a:cs typeface="Calibri"/>
                        </a:rPr>
                        <a:t>…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382270" marR="889000" indent="-285750">
                        <a:lnSpc>
                          <a:spcPts val="2180"/>
                        </a:lnSpc>
                        <a:spcBef>
                          <a:spcPts val="30"/>
                        </a:spcBef>
                        <a:tabLst>
                          <a:tab pos="382270" algn="l"/>
                        </a:tabLst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•	</a:t>
                      </a:r>
                      <a:r>
                        <a:rPr sz="1800" b="0" dirty="0">
                          <a:latin typeface="Calibri Light"/>
                          <a:cs typeface="Calibri Light"/>
                        </a:rPr>
                        <a:t>Итак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,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все приведённые мной аргументы  убеждают нас </a:t>
                      </a:r>
                      <a:r>
                        <a:rPr sz="1800" b="0" dirty="0">
                          <a:latin typeface="Calibri Light"/>
                          <a:cs typeface="Calibri Light"/>
                        </a:rPr>
                        <a:t>в том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,</a:t>
                      </a:r>
                      <a:r>
                        <a:rPr sz="1800" spc="1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0" dirty="0">
                          <a:latin typeface="Calibri Light"/>
                          <a:cs typeface="Calibri Light"/>
                        </a:rPr>
                        <a:t>что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...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96520">
                        <a:lnSpc>
                          <a:spcPts val="2039"/>
                        </a:lnSpc>
                        <a:tabLst>
                          <a:tab pos="382270" algn="l"/>
                        </a:tabLst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•	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Автор текста тоже </a:t>
                      </a:r>
                      <a:r>
                        <a:rPr sz="1800" b="0" dirty="0">
                          <a:latin typeface="Calibri Light"/>
                          <a:cs typeface="Calibri Light"/>
                        </a:rPr>
                        <a:t>считает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, </a:t>
                      </a:r>
                      <a:r>
                        <a:rPr sz="1800" b="0" dirty="0">
                          <a:latin typeface="Calibri Light"/>
                          <a:cs typeface="Calibri Light"/>
                        </a:rPr>
                        <a:t>что</a:t>
                      </a:r>
                      <a:r>
                        <a:rPr sz="1800" b="0" spc="17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800" spc="280" dirty="0">
                          <a:latin typeface="Calibri"/>
                          <a:cs typeface="Calibri"/>
                        </a:rPr>
                        <a:t>.…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382270" marR="249554" indent="-285750">
                        <a:lnSpc>
                          <a:spcPts val="2210"/>
                        </a:lnSpc>
                        <a:spcBef>
                          <a:spcPts val="55"/>
                        </a:spcBef>
                        <a:tabLst>
                          <a:tab pos="382270" algn="l"/>
                        </a:tabLst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•	</a:t>
                      </a:r>
                      <a:r>
                        <a:rPr sz="1800" b="0" dirty="0">
                          <a:latin typeface="Calibri Light"/>
                          <a:cs typeface="Calibri Light"/>
                        </a:rPr>
                        <a:t>К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какому же </a:t>
                      </a:r>
                      <a:r>
                        <a:rPr sz="1800" b="0" dirty="0">
                          <a:latin typeface="Calibri Light"/>
                          <a:cs typeface="Calibri Light"/>
                        </a:rPr>
                        <a:t>выводу я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пришёл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,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размышляя над  темой 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«...»? </a:t>
                      </a:r>
                      <a:r>
                        <a:rPr sz="1800" b="0" spc="-5" dirty="0">
                          <a:latin typeface="Calibri Light"/>
                          <a:cs typeface="Calibri Light"/>
                        </a:rPr>
                        <a:t>Думаю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,</a:t>
                      </a:r>
                      <a:r>
                        <a:rPr sz="1800" spc="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0" spc="135" dirty="0">
                          <a:latin typeface="Calibri Light"/>
                          <a:cs typeface="Calibri Light"/>
                        </a:rPr>
                        <a:t>что</a:t>
                      </a:r>
                      <a:r>
                        <a:rPr sz="1800" spc="135" dirty="0">
                          <a:latin typeface="Calibri"/>
                          <a:cs typeface="Calibri"/>
                        </a:rPr>
                        <a:t>…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53975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4D5F8"/>
                    </a:solidFill>
                  </a:tcPr>
                </a:tc>
              </a:tr>
            </a:tbl>
          </a:graphicData>
        </a:graphic>
      </p:graphicFrame>
      <p:grpSp>
        <p:nvGrpSpPr>
          <p:cNvPr id="3" name="object 3"/>
          <p:cNvGrpSpPr/>
          <p:nvPr/>
        </p:nvGrpSpPr>
        <p:grpSpPr>
          <a:xfrm>
            <a:off x="4507991" y="313943"/>
            <a:ext cx="3971925" cy="1005840"/>
            <a:chOff x="4507991" y="313943"/>
            <a:chExt cx="3971925" cy="1005840"/>
          </a:xfrm>
        </p:grpSpPr>
        <p:sp>
          <p:nvSpPr>
            <p:cNvPr id="4" name="object 4"/>
            <p:cNvSpPr/>
            <p:nvPr/>
          </p:nvSpPr>
          <p:spPr>
            <a:xfrm>
              <a:off x="4507991" y="313943"/>
              <a:ext cx="2380488" cy="100583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406895" y="313943"/>
              <a:ext cx="2072640" cy="1005839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4775473" y="420115"/>
            <a:ext cx="340042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5" dirty="0"/>
              <a:t>РЕЧЕВЫЕ</a:t>
            </a:r>
            <a:r>
              <a:rPr spc="15" dirty="0"/>
              <a:t> </a:t>
            </a:r>
            <a:r>
              <a:rPr spc="-5" dirty="0"/>
              <a:t>КЛИШЕ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136903" y="237743"/>
            <a:ext cx="9982200" cy="1377950"/>
            <a:chOff x="1136903" y="237743"/>
            <a:chExt cx="9982200" cy="1377950"/>
          </a:xfrm>
        </p:grpSpPr>
        <p:sp>
          <p:nvSpPr>
            <p:cNvPr id="3" name="object 3"/>
            <p:cNvSpPr/>
            <p:nvPr/>
          </p:nvSpPr>
          <p:spPr>
            <a:xfrm>
              <a:off x="1136903" y="237743"/>
              <a:ext cx="2529840" cy="893063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3236975" y="237743"/>
              <a:ext cx="2154936" cy="893063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4962144" y="237743"/>
              <a:ext cx="762000" cy="893063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5291327" y="237743"/>
              <a:ext cx="1996439" cy="893063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6757415" y="237743"/>
              <a:ext cx="664464" cy="893063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6891527" y="237743"/>
              <a:ext cx="4227576" cy="893063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3654552" y="719327"/>
              <a:ext cx="2453640" cy="896112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5678424" y="719327"/>
              <a:ext cx="2731007" cy="896112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1373459" y="327659"/>
            <a:ext cx="9476105" cy="998219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2531745" marR="5080" indent="-2519680">
              <a:lnSpc>
                <a:spcPts val="3820"/>
              </a:lnSpc>
              <a:spcBef>
                <a:spcPts val="240"/>
              </a:spcBef>
            </a:pPr>
            <a:r>
              <a:rPr sz="3200" spc="-5" dirty="0"/>
              <a:t>ТИПИЧНЫЕ ОШИБКИ </a:t>
            </a:r>
            <a:r>
              <a:rPr sz="3200" dirty="0"/>
              <a:t>В </a:t>
            </a:r>
            <a:r>
              <a:rPr sz="3200" spc="-10" dirty="0"/>
              <a:t>ЛОГИКО-КОМПОЗИЦИОННОЙ  </a:t>
            </a:r>
            <a:r>
              <a:rPr sz="3200" spc="-5" dirty="0"/>
              <a:t>СТРУКТУРЕ</a:t>
            </a:r>
            <a:r>
              <a:rPr sz="3200" spc="70" dirty="0"/>
              <a:t> </a:t>
            </a:r>
            <a:r>
              <a:rPr sz="3200" dirty="0"/>
              <a:t>СОЧИНЕНИЯ</a:t>
            </a:r>
            <a:endParaRPr sz="3200"/>
          </a:p>
        </p:txBody>
      </p:sp>
      <p:sp>
        <p:nvSpPr>
          <p:cNvPr id="12" name="object 12"/>
          <p:cNvSpPr txBox="1"/>
          <p:nvPr/>
        </p:nvSpPr>
        <p:spPr>
          <a:xfrm>
            <a:off x="549362" y="1483360"/>
            <a:ext cx="11081385" cy="44361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marR="1140460" indent="-228600" algn="just">
              <a:lnSpc>
                <a:spcPct val="118900"/>
              </a:lnSpc>
              <a:spcBef>
                <a:spcPts val="100"/>
              </a:spcBef>
            </a:pPr>
            <a:r>
              <a:rPr sz="1900" dirty="0">
                <a:latin typeface="Arial"/>
                <a:cs typeface="Arial"/>
              </a:rPr>
              <a:t>• </a:t>
            </a:r>
            <a:r>
              <a:rPr sz="1850" spc="-10" dirty="0">
                <a:latin typeface="Calibri"/>
                <a:cs typeface="Calibri"/>
              </a:rPr>
              <a:t>«</a:t>
            </a:r>
            <a:r>
              <a:rPr sz="1900" b="1" spc="-10" dirty="0">
                <a:latin typeface="Calibri"/>
                <a:cs typeface="Calibri"/>
              </a:rPr>
              <a:t>Рыхлость</a:t>
            </a:r>
            <a:r>
              <a:rPr sz="1850" spc="-10" dirty="0">
                <a:latin typeface="Calibri"/>
                <a:cs typeface="Calibri"/>
              </a:rPr>
              <a:t>» </a:t>
            </a:r>
            <a:r>
              <a:rPr sz="1900" b="1" dirty="0">
                <a:latin typeface="Calibri"/>
                <a:cs typeface="Calibri"/>
              </a:rPr>
              <a:t>структуры</a:t>
            </a:r>
            <a:r>
              <a:rPr sz="1900" dirty="0">
                <a:latin typeface="Calibri"/>
                <a:cs typeface="Calibri"/>
              </a:rPr>
              <a:t>: </a:t>
            </a:r>
            <a:r>
              <a:rPr sz="1900" b="0" dirty="0">
                <a:latin typeface="Calibri Light"/>
                <a:cs typeface="Calibri Light"/>
              </a:rPr>
              <a:t>главная </a:t>
            </a:r>
            <a:r>
              <a:rPr sz="1900" b="0" spc="-5" dirty="0">
                <a:latin typeface="Calibri Light"/>
                <a:cs typeface="Calibri Light"/>
              </a:rPr>
              <a:t>мысль сочинения не сформулирована</a:t>
            </a:r>
            <a:r>
              <a:rPr sz="1900" spc="-5" dirty="0">
                <a:latin typeface="Calibri"/>
                <a:cs typeface="Calibri"/>
              </a:rPr>
              <a:t>, </a:t>
            </a:r>
            <a:r>
              <a:rPr sz="1900" b="0" spc="-5" dirty="0">
                <a:latin typeface="Calibri Light"/>
                <a:cs typeface="Calibri Light"/>
              </a:rPr>
              <a:t>связь между </a:t>
            </a:r>
            <a:r>
              <a:rPr sz="1900" b="0" dirty="0">
                <a:latin typeface="Calibri Light"/>
                <a:cs typeface="Calibri Light"/>
              </a:rPr>
              <a:t>абзацами  </a:t>
            </a:r>
            <a:r>
              <a:rPr sz="1900" b="0" spc="-5" dirty="0">
                <a:latin typeface="Calibri Light"/>
                <a:cs typeface="Calibri Light"/>
              </a:rPr>
              <a:t>отсутствует или заявлена формально </a:t>
            </a:r>
            <a:r>
              <a:rPr sz="1900" spc="-20" dirty="0">
                <a:latin typeface="Calibri"/>
                <a:cs typeface="Calibri"/>
              </a:rPr>
              <a:t>(</a:t>
            </a:r>
            <a:r>
              <a:rPr sz="1900" i="1" spc="-20" dirty="0">
                <a:latin typeface="Lucida Sans"/>
                <a:cs typeface="Lucida Sans"/>
              </a:rPr>
              <a:t>«</a:t>
            </a:r>
            <a:r>
              <a:rPr sz="1900" b="0" i="1" spc="-20" dirty="0">
                <a:latin typeface="Calibri Light"/>
                <a:cs typeface="Calibri Light"/>
              </a:rPr>
              <a:t>Еще </a:t>
            </a:r>
            <a:r>
              <a:rPr sz="1900" b="0" i="1" spc="-5" dirty="0">
                <a:latin typeface="Calibri Light"/>
                <a:cs typeface="Calibri Light"/>
              </a:rPr>
              <a:t>можно </a:t>
            </a:r>
            <a:r>
              <a:rPr sz="1900" b="0" i="1" dirty="0">
                <a:latin typeface="Calibri Light"/>
                <a:cs typeface="Calibri Light"/>
              </a:rPr>
              <a:t>вспомнить </a:t>
            </a:r>
            <a:r>
              <a:rPr sz="1900" b="0" i="1" spc="-10" dirty="0">
                <a:latin typeface="Calibri Light"/>
                <a:cs typeface="Calibri Light"/>
              </a:rPr>
              <a:t>произведение</a:t>
            </a:r>
            <a:r>
              <a:rPr sz="1900" i="1" spc="-10" dirty="0">
                <a:latin typeface="Lucida Sans"/>
                <a:cs typeface="Lucida Sans"/>
              </a:rPr>
              <a:t>…» </a:t>
            </a:r>
            <a:r>
              <a:rPr sz="1900" b="0" i="1" dirty="0">
                <a:latin typeface="Calibri Light"/>
                <a:cs typeface="Calibri Light"/>
              </a:rPr>
              <a:t>и</a:t>
            </a:r>
            <a:r>
              <a:rPr sz="1900" b="0" i="1" spc="260" dirty="0">
                <a:latin typeface="Calibri Light"/>
                <a:cs typeface="Calibri Light"/>
              </a:rPr>
              <a:t> </a:t>
            </a:r>
            <a:r>
              <a:rPr sz="1900" b="0" i="1" spc="-50" dirty="0">
                <a:latin typeface="Calibri Light"/>
                <a:cs typeface="Calibri Light"/>
              </a:rPr>
              <a:t>т</a:t>
            </a:r>
            <a:r>
              <a:rPr sz="1900" i="1" spc="-50" dirty="0">
                <a:latin typeface="Lucida Sans"/>
                <a:cs typeface="Lucida Sans"/>
              </a:rPr>
              <a:t>.</a:t>
            </a:r>
            <a:r>
              <a:rPr sz="1900" b="0" i="1" spc="-50" dirty="0">
                <a:latin typeface="Calibri Light"/>
                <a:cs typeface="Calibri Light"/>
              </a:rPr>
              <a:t>п</a:t>
            </a:r>
            <a:r>
              <a:rPr sz="1900" i="1" spc="-50" dirty="0">
                <a:latin typeface="Lucida Sans"/>
                <a:cs typeface="Lucida Sans"/>
              </a:rPr>
              <a:t>.</a:t>
            </a:r>
            <a:r>
              <a:rPr sz="1900" spc="-50" dirty="0">
                <a:latin typeface="Calibri"/>
                <a:cs typeface="Calibri"/>
              </a:rPr>
              <a:t>)</a:t>
            </a:r>
            <a:endParaRPr sz="1900">
              <a:latin typeface="Calibri"/>
              <a:cs typeface="Calibri"/>
            </a:endParaRPr>
          </a:p>
          <a:p>
            <a:pPr marL="241300" marR="10160" indent="-228600" algn="just">
              <a:lnSpc>
                <a:spcPct val="120000"/>
              </a:lnSpc>
              <a:spcBef>
                <a:spcPts val="960"/>
              </a:spcBef>
            </a:pPr>
            <a:r>
              <a:rPr sz="1900" dirty="0">
                <a:latin typeface="Arial"/>
                <a:cs typeface="Arial"/>
              </a:rPr>
              <a:t>• </a:t>
            </a:r>
            <a:r>
              <a:rPr sz="1900" b="1" dirty="0">
                <a:latin typeface="Calibri"/>
                <a:cs typeface="Calibri"/>
              </a:rPr>
              <a:t>Примеры не </a:t>
            </a:r>
            <a:r>
              <a:rPr sz="1900" b="1" spc="-5" dirty="0">
                <a:latin typeface="Calibri"/>
                <a:cs typeface="Calibri"/>
              </a:rPr>
              <a:t>связаны </a:t>
            </a:r>
            <a:r>
              <a:rPr sz="1900" b="1" dirty="0">
                <a:latin typeface="Calibri"/>
                <a:cs typeface="Calibri"/>
              </a:rPr>
              <a:t>с </a:t>
            </a:r>
            <a:r>
              <a:rPr sz="1900" b="1" spc="-5" dirty="0">
                <a:latin typeface="Calibri"/>
                <a:cs typeface="Calibri"/>
              </a:rPr>
              <a:t>тезисом </a:t>
            </a:r>
            <a:r>
              <a:rPr sz="1900" b="1" dirty="0">
                <a:latin typeface="Calibri"/>
                <a:cs typeface="Calibri"/>
              </a:rPr>
              <a:t>или </a:t>
            </a:r>
            <a:r>
              <a:rPr sz="1850" spc="-10" dirty="0">
                <a:latin typeface="Calibri"/>
                <a:cs typeface="Calibri"/>
              </a:rPr>
              <a:t>«</a:t>
            </a:r>
            <a:r>
              <a:rPr sz="1900" b="1" spc="-10" dirty="0">
                <a:latin typeface="Calibri"/>
                <a:cs typeface="Calibri"/>
              </a:rPr>
              <a:t>притянуты </a:t>
            </a:r>
            <a:r>
              <a:rPr sz="1900" b="1" dirty="0">
                <a:latin typeface="Calibri"/>
                <a:cs typeface="Calibri"/>
              </a:rPr>
              <a:t>за </a:t>
            </a:r>
            <a:r>
              <a:rPr sz="1900" b="1" spc="-5" dirty="0">
                <a:latin typeface="Calibri"/>
                <a:cs typeface="Calibri"/>
              </a:rPr>
              <a:t>уши</a:t>
            </a:r>
            <a:r>
              <a:rPr sz="1850" spc="-5" dirty="0">
                <a:latin typeface="Calibri"/>
                <a:cs typeface="Calibri"/>
              </a:rPr>
              <a:t>». </a:t>
            </a:r>
            <a:r>
              <a:rPr sz="1900" spc="-5" dirty="0">
                <a:latin typeface="Calibri"/>
                <a:cs typeface="Calibri"/>
              </a:rPr>
              <a:t>(</a:t>
            </a:r>
            <a:r>
              <a:rPr sz="1900" b="0" spc="-5" dirty="0">
                <a:latin typeface="Calibri Light"/>
                <a:cs typeface="Calibri Light"/>
              </a:rPr>
              <a:t>Из сочинения на тему </a:t>
            </a:r>
            <a:r>
              <a:rPr sz="1900" spc="-15" dirty="0">
                <a:latin typeface="Calibri"/>
                <a:cs typeface="Calibri"/>
              </a:rPr>
              <a:t>«</a:t>
            </a:r>
            <a:r>
              <a:rPr sz="1900" b="0" spc="-15" dirty="0">
                <a:latin typeface="Calibri Light"/>
                <a:cs typeface="Calibri Light"/>
              </a:rPr>
              <a:t>Как </a:t>
            </a:r>
            <a:r>
              <a:rPr sz="1900" b="0" spc="-5" dirty="0">
                <a:latin typeface="Calibri Light"/>
                <a:cs typeface="Calibri Light"/>
              </a:rPr>
              <a:t>найти свое место  </a:t>
            </a:r>
            <a:r>
              <a:rPr sz="1900" b="0" dirty="0">
                <a:latin typeface="Calibri Light"/>
                <a:cs typeface="Calibri Light"/>
              </a:rPr>
              <a:t>в </a:t>
            </a:r>
            <a:r>
              <a:rPr sz="1900" b="0" spc="-5" dirty="0">
                <a:latin typeface="Calibri Light"/>
                <a:cs typeface="Calibri Light"/>
              </a:rPr>
              <a:t>жизни</a:t>
            </a:r>
            <a:r>
              <a:rPr sz="1900" spc="-5" dirty="0">
                <a:latin typeface="Calibri"/>
                <a:cs typeface="Calibri"/>
              </a:rPr>
              <a:t>»: </a:t>
            </a:r>
            <a:r>
              <a:rPr sz="1900" b="0" i="1" spc="-5" dirty="0">
                <a:latin typeface="Calibri Light"/>
                <a:cs typeface="Calibri Light"/>
              </a:rPr>
              <a:t>Каждый человек постоянно ищет </a:t>
            </a:r>
            <a:r>
              <a:rPr sz="1900" b="0" i="1" dirty="0">
                <a:latin typeface="Calibri Light"/>
                <a:cs typeface="Calibri Light"/>
              </a:rPr>
              <a:t>свой </a:t>
            </a:r>
            <a:r>
              <a:rPr sz="1900" b="0" i="1" spc="-5" dirty="0">
                <a:latin typeface="Calibri Light"/>
                <a:cs typeface="Calibri Light"/>
              </a:rPr>
              <a:t>путь </a:t>
            </a:r>
            <a:r>
              <a:rPr sz="1900" b="0" i="1" dirty="0">
                <a:latin typeface="Calibri Light"/>
                <a:cs typeface="Calibri Light"/>
              </a:rPr>
              <a:t>в </a:t>
            </a:r>
            <a:r>
              <a:rPr sz="1900" b="0" i="1" spc="-25" dirty="0">
                <a:latin typeface="Calibri Light"/>
                <a:cs typeface="Calibri Light"/>
              </a:rPr>
              <a:t>жизни</a:t>
            </a:r>
            <a:r>
              <a:rPr sz="1900" i="1" spc="-25" dirty="0">
                <a:latin typeface="Lucida Sans"/>
                <a:cs typeface="Lucida Sans"/>
              </a:rPr>
              <a:t>. </a:t>
            </a:r>
            <a:r>
              <a:rPr sz="1900" b="0" i="1" spc="-35" dirty="0">
                <a:latin typeface="Calibri Light"/>
                <a:cs typeface="Calibri Light"/>
              </a:rPr>
              <a:t>Так</a:t>
            </a:r>
            <a:r>
              <a:rPr sz="1900" i="1" spc="-35" dirty="0">
                <a:latin typeface="Lucida Sans"/>
                <a:cs typeface="Lucida Sans"/>
              </a:rPr>
              <a:t>, </a:t>
            </a:r>
            <a:r>
              <a:rPr sz="1900" b="0" i="1" spc="-15" dirty="0">
                <a:latin typeface="Calibri Light"/>
                <a:cs typeface="Calibri Light"/>
              </a:rPr>
              <a:t>например</a:t>
            </a:r>
            <a:r>
              <a:rPr sz="1900" i="1" spc="-15" dirty="0">
                <a:latin typeface="Lucida Sans"/>
                <a:cs typeface="Lucida Sans"/>
              </a:rPr>
              <a:t>, </a:t>
            </a:r>
            <a:r>
              <a:rPr sz="1900" b="0" i="1" spc="-5" dirty="0">
                <a:latin typeface="Calibri Light"/>
                <a:cs typeface="Calibri Light"/>
              </a:rPr>
              <a:t>главный герой повести  </a:t>
            </a:r>
            <a:r>
              <a:rPr sz="1900" b="0" i="1" spc="-65" dirty="0">
                <a:latin typeface="Calibri Light"/>
                <a:cs typeface="Calibri Light"/>
              </a:rPr>
              <a:t>В</a:t>
            </a:r>
            <a:r>
              <a:rPr sz="1900" i="1" spc="-65" dirty="0">
                <a:latin typeface="Lucida Sans"/>
                <a:cs typeface="Lucida Sans"/>
              </a:rPr>
              <a:t>. </a:t>
            </a:r>
            <a:r>
              <a:rPr sz="1900" b="0" i="1" spc="-5" dirty="0">
                <a:latin typeface="Calibri Light"/>
                <a:cs typeface="Calibri Light"/>
              </a:rPr>
              <a:t>Быкова </a:t>
            </a:r>
            <a:r>
              <a:rPr sz="1900" i="1" spc="-15" dirty="0">
                <a:latin typeface="Lucida Sans"/>
                <a:cs typeface="Lucida Sans"/>
              </a:rPr>
              <a:t>«</a:t>
            </a:r>
            <a:r>
              <a:rPr sz="1900" b="0" i="1" spc="-15" dirty="0">
                <a:latin typeface="Calibri Light"/>
                <a:cs typeface="Calibri Light"/>
              </a:rPr>
              <a:t>Сотников</a:t>
            </a:r>
            <a:r>
              <a:rPr sz="1900" i="1" spc="-15" dirty="0">
                <a:latin typeface="Lucida Sans"/>
                <a:cs typeface="Lucida Sans"/>
              </a:rPr>
              <a:t>» </a:t>
            </a:r>
            <a:r>
              <a:rPr sz="1900" b="0" i="1" dirty="0">
                <a:latin typeface="Calibri Light"/>
                <a:cs typeface="Calibri Light"/>
              </a:rPr>
              <a:t>в </a:t>
            </a:r>
            <a:r>
              <a:rPr sz="1900" b="0" i="1" spc="-5" dirty="0">
                <a:latin typeface="Calibri Light"/>
                <a:cs typeface="Calibri Light"/>
              </a:rPr>
              <a:t>трудной ситуации остается непоколебимым </a:t>
            </a:r>
            <a:r>
              <a:rPr sz="1900" b="0" i="1" dirty="0">
                <a:latin typeface="Calibri Light"/>
                <a:cs typeface="Calibri Light"/>
              </a:rPr>
              <a:t>и </a:t>
            </a:r>
            <a:r>
              <a:rPr sz="1900" b="0" i="1" spc="-15" dirty="0">
                <a:latin typeface="Calibri Light"/>
                <a:cs typeface="Calibri Light"/>
              </a:rPr>
              <a:t>мужественным</a:t>
            </a:r>
            <a:r>
              <a:rPr sz="1900" i="1" spc="-15" dirty="0">
                <a:latin typeface="Lucida Sans"/>
                <a:cs typeface="Lucida Sans"/>
              </a:rPr>
              <a:t>, </a:t>
            </a:r>
            <a:r>
              <a:rPr sz="1900" b="0" i="1" dirty="0">
                <a:latin typeface="Calibri Light"/>
                <a:cs typeface="Calibri Light"/>
              </a:rPr>
              <a:t>не </a:t>
            </a:r>
            <a:r>
              <a:rPr sz="1900" b="0" i="1" spc="-5" dirty="0">
                <a:latin typeface="Calibri Light"/>
                <a:cs typeface="Calibri Light"/>
              </a:rPr>
              <a:t>сдается  под </a:t>
            </a:r>
            <a:r>
              <a:rPr sz="1900" b="0" i="1" spc="-20" dirty="0">
                <a:latin typeface="Calibri Light"/>
                <a:cs typeface="Calibri Light"/>
              </a:rPr>
              <a:t>пытками</a:t>
            </a:r>
            <a:r>
              <a:rPr sz="1900" i="1" spc="-20" dirty="0">
                <a:latin typeface="Lucida Sans"/>
                <a:cs typeface="Lucida Sans"/>
              </a:rPr>
              <a:t>, </a:t>
            </a:r>
            <a:r>
              <a:rPr sz="1900" b="0" i="1" dirty="0">
                <a:latin typeface="Calibri Light"/>
                <a:cs typeface="Calibri Light"/>
              </a:rPr>
              <a:t>в </a:t>
            </a:r>
            <a:r>
              <a:rPr sz="1900" b="0" i="1" spc="-5" dirty="0">
                <a:latin typeface="Calibri Light"/>
                <a:cs typeface="Calibri Light"/>
              </a:rPr>
              <a:t>то время как его </a:t>
            </a:r>
            <a:r>
              <a:rPr sz="1900" b="0" i="1" dirty="0">
                <a:latin typeface="Calibri Light"/>
                <a:cs typeface="Calibri Light"/>
              </a:rPr>
              <a:t>товарищ </a:t>
            </a:r>
            <a:r>
              <a:rPr sz="1900" b="0" i="1" spc="-5" dirty="0">
                <a:latin typeface="Calibri Light"/>
                <a:cs typeface="Calibri Light"/>
              </a:rPr>
              <a:t>Рыбак становится</a:t>
            </a:r>
            <a:r>
              <a:rPr sz="1900" b="0" i="1" spc="320" dirty="0">
                <a:latin typeface="Calibri Light"/>
                <a:cs typeface="Calibri Light"/>
              </a:rPr>
              <a:t> </a:t>
            </a:r>
            <a:r>
              <a:rPr sz="1900" b="0" i="1" spc="-30" dirty="0">
                <a:latin typeface="Calibri Light"/>
                <a:cs typeface="Calibri Light"/>
              </a:rPr>
              <a:t>предателем</a:t>
            </a:r>
            <a:r>
              <a:rPr sz="1900" i="1" spc="-30" dirty="0">
                <a:latin typeface="Lucida Sans"/>
                <a:cs typeface="Lucida Sans"/>
              </a:rPr>
              <a:t>».)</a:t>
            </a:r>
            <a:endParaRPr sz="1900">
              <a:latin typeface="Lucida Sans"/>
              <a:cs typeface="Lucida Sans"/>
            </a:endParaRPr>
          </a:p>
          <a:p>
            <a:pPr marL="241300" marR="5080" indent="-228600" algn="just">
              <a:lnSpc>
                <a:spcPct val="119400"/>
              </a:lnSpc>
              <a:spcBef>
                <a:spcPts val="1070"/>
              </a:spcBef>
            </a:pPr>
            <a:r>
              <a:rPr sz="1900" dirty="0">
                <a:latin typeface="Arial"/>
                <a:cs typeface="Arial"/>
              </a:rPr>
              <a:t>• </a:t>
            </a:r>
            <a:r>
              <a:rPr sz="1900" b="1" spc="-10" dirty="0">
                <a:latin typeface="Calibri"/>
                <a:cs typeface="Calibri"/>
              </a:rPr>
              <a:t>Отсутствует </a:t>
            </a:r>
            <a:r>
              <a:rPr sz="1900" b="1" spc="-5" dirty="0">
                <a:latin typeface="Calibri"/>
                <a:cs typeface="Calibri"/>
              </a:rPr>
              <a:t>связь </a:t>
            </a:r>
            <a:r>
              <a:rPr sz="1900" b="1" spc="-15" dirty="0">
                <a:latin typeface="Calibri"/>
                <a:cs typeface="Calibri"/>
              </a:rPr>
              <a:t>между </a:t>
            </a:r>
            <a:r>
              <a:rPr sz="1900" b="1" spc="-5" dirty="0">
                <a:latin typeface="Calibri"/>
                <a:cs typeface="Calibri"/>
              </a:rPr>
              <a:t>вступлением </a:t>
            </a:r>
            <a:r>
              <a:rPr sz="1900" b="1" dirty="0">
                <a:latin typeface="Calibri"/>
                <a:cs typeface="Calibri"/>
              </a:rPr>
              <a:t>и </a:t>
            </a:r>
            <a:r>
              <a:rPr sz="1900" b="1" spc="-5" dirty="0">
                <a:latin typeface="Calibri"/>
                <a:cs typeface="Calibri"/>
              </a:rPr>
              <a:t>заключением</a:t>
            </a:r>
            <a:r>
              <a:rPr sz="1850" spc="-5" dirty="0">
                <a:latin typeface="Calibri"/>
                <a:cs typeface="Calibri"/>
              </a:rPr>
              <a:t>. </a:t>
            </a:r>
            <a:r>
              <a:rPr sz="1900" spc="-5" dirty="0">
                <a:latin typeface="Calibri"/>
                <a:cs typeface="Calibri"/>
              </a:rPr>
              <a:t>(</a:t>
            </a:r>
            <a:r>
              <a:rPr sz="1900" b="0" spc="-5" dirty="0">
                <a:latin typeface="Calibri Light"/>
                <a:cs typeface="Calibri Light"/>
              </a:rPr>
              <a:t>Из сочинения на тему </a:t>
            </a:r>
            <a:r>
              <a:rPr sz="1900" spc="-15" dirty="0">
                <a:latin typeface="Calibri"/>
                <a:cs typeface="Calibri"/>
              </a:rPr>
              <a:t>«</a:t>
            </a:r>
            <a:r>
              <a:rPr sz="1900" b="0" spc="-15" dirty="0">
                <a:latin typeface="Calibri Light"/>
                <a:cs typeface="Calibri Light"/>
              </a:rPr>
              <a:t>Как </a:t>
            </a:r>
            <a:r>
              <a:rPr sz="1900" b="0" spc="-5" dirty="0">
                <a:latin typeface="Calibri Light"/>
                <a:cs typeface="Calibri Light"/>
              </a:rPr>
              <a:t>молодежь ХХ</a:t>
            </a:r>
            <a:r>
              <a:rPr sz="1900" spc="-5" dirty="0">
                <a:latin typeface="Calibri"/>
                <a:cs typeface="Calibri"/>
              </a:rPr>
              <a:t>I </a:t>
            </a:r>
            <a:r>
              <a:rPr sz="1900" b="0" dirty="0">
                <a:latin typeface="Calibri Light"/>
                <a:cs typeface="Calibri Light"/>
              </a:rPr>
              <a:t>века  </a:t>
            </a:r>
            <a:r>
              <a:rPr sz="1900" b="0" spc="-5" dirty="0">
                <a:latin typeface="Calibri Light"/>
                <a:cs typeface="Calibri Light"/>
              </a:rPr>
              <a:t>относится </a:t>
            </a:r>
            <a:r>
              <a:rPr sz="1900" b="0" dirty="0">
                <a:latin typeface="Calibri Light"/>
                <a:cs typeface="Calibri Light"/>
              </a:rPr>
              <a:t>к родине</a:t>
            </a:r>
            <a:r>
              <a:rPr sz="1900" dirty="0">
                <a:latin typeface="Calibri"/>
                <a:cs typeface="Calibri"/>
              </a:rPr>
              <a:t>?»: </a:t>
            </a:r>
            <a:r>
              <a:rPr sz="1900" b="0" i="1" spc="-5" dirty="0">
                <a:latin typeface="Calibri Light"/>
                <a:cs typeface="Calibri Light"/>
              </a:rPr>
              <a:t>Какую роль </a:t>
            </a:r>
            <a:r>
              <a:rPr sz="1900" b="0" i="1" dirty="0">
                <a:latin typeface="Calibri Light"/>
                <a:cs typeface="Calibri Light"/>
              </a:rPr>
              <a:t>в </a:t>
            </a:r>
            <a:r>
              <a:rPr sz="1900" b="0" i="1" spc="-5" dirty="0">
                <a:latin typeface="Calibri Light"/>
                <a:cs typeface="Calibri Light"/>
              </a:rPr>
              <a:t>жизни нашего поколения играет понятие </a:t>
            </a:r>
            <a:r>
              <a:rPr sz="1900" i="1" spc="-15" dirty="0">
                <a:latin typeface="Lucida Sans"/>
                <a:cs typeface="Lucida Sans"/>
              </a:rPr>
              <a:t>«</a:t>
            </a:r>
            <a:r>
              <a:rPr sz="1900" b="0" i="1" spc="-15" dirty="0">
                <a:latin typeface="Calibri Light"/>
                <a:cs typeface="Calibri Light"/>
              </a:rPr>
              <a:t>родина</a:t>
            </a:r>
            <a:r>
              <a:rPr sz="1900" i="1" spc="-15" dirty="0">
                <a:latin typeface="Lucida Sans"/>
                <a:cs typeface="Lucida Sans"/>
              </a:rPr>
              <a:t>»? </a:t>
            </a:r>
            <a:r>
              <a:rPr sz="1900" b="0" i="1" spc="-5" dirty="0">
                <a:latin typeface="Calibri Light"/>
                <a:cs typeface="Calibri Light"/>
              </a:rPr>
              <a:t>Как  относится </a:t>
            </a:r>
            <a:r>
              <a:rPr sz="1900" b="0" i="1" dirty="0">
                <a:latin typeface="Calibri Light"/>
                <a:cs typeface="Calibri Light"/>
              </a:rPr>
              <a:t>к </a:t>
            </a:r>
            <a:r>
              <a:rPr sz="1900" b="0" i="1" spc="-5" dirty="0">
                <a:latin typeface="Calibri Light"/>
                <a:cs typeface="Calibri Light"/>
              </a:rPr>
              <a:t>родине современная </a:t>
            </a:r>
            <a:r>
              <a:rPr sz="1900" b="0" i="1" dirty="0">
                <a:latin typeface="Calibri Light"/>
                <a:cs typeface="Calibri Light"/>
              </a:rPr>
              <a:t>молодежь</a:t>
            </a:r>
            <a:r>
              <a:rPr sz="1900" i="1" dirty="0">
                <a:latin typeface="Lucida Sans"/>
                <a:cs typeface="Lucida Sans"/>
              </a:rPr>
              <a:t>? </a:t>
            </a:r>
            <a:r>
              <a:rPr sz="1900" i="1" spc="40" dirty="0">
                <a:latin typeface="Lucida Sans"/>
                <a:cs typeface="Lucida Sans"/>
              </a:rPr>
              <a:t>&lt;…&gt; </a:t>
            </a:r>
            <a:r>
              <a:rPr sz="1900" b="0" i="1" spc="-5" dirty="0">
                <a:latin typeface="Calibri Light"/>
                <a:cs typeface="Calibri Light"/>
              </a:rPr>
              <a:t>Таким </a:t>
            </a:r>
            <a:r>
              <a:rPr sz="1900" b="0" i="1" spc="-20" dirty="0">
                <a:latin typeface="Calibri Light"/>
                <a:cs typeface="Calibri Light"/>
              </a:rPr>
              <a:t>образом</a:t>
            </a:r>
            <a:r>
              <a:rPr sz="1900" i="1" spc="-20" dirty="0">
                <a:latin typeface="Lucida Sans"/>
                <a:cs typeface="Lucida Sans"/>
              </a:rPr>
              <a:t>, </a:t>
            </a:r>
            <a:r>
              <a:rPr sz="1900" b="0" i="1" spc="-5" dirty="0">
                <a:latin typeface="Calibri Light"/>
                <a:cs typeface="Calibri Light"/>
              </a:rPr>
              <a:t>приведенные примеры  </a:t>
            </a:r>
            <a:r>
              <a:rPr sz="1900" b="0" i="1" spc="-15" dirty="0">
                <a:latin typeface="Calibri Light"/>
                <a:cs typeface="Calibri Light"/>
              </a:rPr>
              <a:t>показывают</a:t>
            </a:r>
            <a:r>
              <a:rPr sz="1900" i="1" spc="-15" dirty="0">
                <a:latin typeface="Lucida Sans"/>
                <a:cs typeface="Lucida Sans"/>
              </a:rPr>
              <a:t>, </a:t>
            </a:r>
            <a:r>
              <a:rPr sz="1900" b="0" i="1" spc="-5" dirty="0">
                <a:latin typeface="Calibri Light"/>
                <a:cs typeface="Calibri Light"/>
              </a:rPr>
              <a:t>что наши </a:t>
            </a:r>
            <a:r>
              <a:rPr sz="1900" b="0" i="1" spc="-25" dirty="0">
                <a:latin typeface="Calibri Light"/>
                <a:cs typeface="Calibri Light"/>
              </a:rPr>
              <a:t>предки</a:t>
            </a:r>
            <a:r>
              <a:rPr sz="1900" i="1" spc="-25" dirty="0">
                <a:latin typeface="Lucida Sans"/>
                <a:cs typeface="Lucida Sans"/>
              </a:rPr>
              <a:t>, </a:t>
            </a:r>
            <a:r>
              <a:rPr sz="1900" b="0" i="1" spc="-5" dirty="0">
                <a:latin typeface="Calibri Light"/>
                <a:cs typeface="Calibri Light"/>
              </a:rPr>
              <a:t>защищавшие </a:t>
            </a:r>
            <a:r>
              <a:rPr sz="1900" b="0" i="1" dirty="0">
                <a:latin typeface="Calibri Light"/>
                <a:cs typeface="Calibri Light"/>
              </a:rPr>
              <a:t>Россию на </a:t>
            </a:r>
            <a:r>
              <a:rPr sz="1900" b="0" i="1" spc="-5" dirty="0">
                <a:latin typeface="Calibri Light"/>
                <a:cs typeface="Calibri Light"/>
              </a:rPr>
              <a:t>полях </a:t>
            </a:r>
            <a:r>
              <a:rPr sz="1900" b="0" i="1" spc="-20" dirty="0">
                <a:latin typeface="Calibri Light"/>
                <a:cs typeface="Calibri Light"/>
              </a:rPr>
              <a:t>сражений</a:t>
            </a:r>
            <a:r>
              <a:rPr sz="1900" i="1" spc="-20" dirty="0">
                <a:latin typeface="Lucida Sans"/>
                <a:cs typeface="Lucida Sans"/>
              </a:rPr>
              <a:t>, </a:t>
            </a:r>
            <a:r>
              <a:rPr sz="1900" b="0" i="1" dirty="0">
                <a:latin typeface="Calibri Light"/>
                <a:cs typeface="Calibri Light"/>
              </a:rPr>
              <a:t>не </a:t>
            </a:r>
            <a:r>
              <a:rPr sz="1900" b="0" i="1" spc="-5" dirty="0">
                <a:latin typeface="Calibri Light"/>
                <a:cs typeface="Calibri Light"/>
              </a:rPr>
              <a:t>сомневались </a:t>
            </a:r>
            <a:r>
              <a:rPr sz="1900" b="0" i="1" dirty="0">
                <a:latin typeface="Calibri Light"/>
                <a:cs typeface="Calibri Light"/>
              </a:rPr>
              <a:t>в </a:t>
            </a:r>
            <a:r>
              <a:rPr sz="1900" b="0" i="1" spc="-35" dirty="0">
                <a:latin typeface="Calibri Light"/>
                <a:cs typeface="Calibri Light"/>
              </a:rPr>
              <a:t>том</a:t>
            </a:r>
            <a:r>
              <a:rPr sz="1900" i="1" spc="-35" dirty="0">
                <a:latin typeface="Lucida Sans"/>
                <a:cs typeface="Lucida Sans"/>
              </a:rPr>
              <a:t>, </a:t>
            </a:r>
            <a:r>
              <a:rPr sz="1900" b="0" i="1" spc="-5" dirty="0">
                <a:latin typeface="Calibri Light"/>
                <a:cs typeface="Calibri Light"/>
              </a:rPr>
              <a:t>что  родина очень </a:t>
            </a:r>
            <a:r>
              <a:rPr sz="1900" b="0" i="1" dirty="0">
                <a:latin typeface="Calibri Light"/>
                <a:cs typeface="Calibri Light"/>
              </a:rPr>
              <a:t>важна </a:t>
            </a:r>
            <a:r>
              <a:rPr sz="1900" b="0" i="1" spc="-5" dirty="0">
                <a:latin typeface="Calibri Light"/>
                <a:cs typeface="Calibri Light"/>
              </a:rPr>
              <a:t>для </a:t>
            </a:r>
            <a:r>
              <a:rPr sz="1900" b="0" i="1" spc="-15" dirty="0">
                <a:latin typeface="Calibri Light"/>
                <a:cs typeface="Calibri Light"/>
              </a:rPr>
              <a:t>человека</a:t>
            </a:r>
            <a:r>
              <a:rPr sz="1900" i="1" spc="-15" dirty="0">
                <a:latin typeface="Lucida Sans"/>
                <a:cs typeface="Lucida Sans"/>
              </a:rPr>
              <a:t>. </a:t>
            </a:r>
            <a:r>
              <a:rPr sz="1900" b="0" i="1" spc="-5" dirty="0">
                <a:latin typeface="Calibri Light"/>
                <a:cs typeface="Calibri Light"/>
              </a:rPr>
              <a:t>Именно отношение </a:t>
            </a:r>
            <a:r>
              <a:rPr sz="1900" b="0" i="1" dirty="0">
                <a:latin typeface="Calibri Light"/>
                <a:cs typeface="Calibri Light"/>
              </a:rPr>
              <a:t>к </a:t>
            </a:r>
            <a:r>
              <a:rPr sz="1900" b="0" i="1" spc="-5" dirty="0">
                <a:latin typeface="Calibri Light"/>
                <a:cs typeface="Calibri Light"/>
              </a:rPr>
              <a:t>родине позволяет понять сущность </a:t>
            </a:r>
            <a:r>
              <a:rPr sz="1900" b="0" i="1" spc="-15" dirty="0">
                <a:latin typeface="Calibri Light"/>
                <a:cs typeface="Calibri Light"/>
              </a:rPr>
              <a:t>человека</a:t>
            </a:r>
            <a:r>
              <a:rPr sz="1900" i="1" spc="-15" dirty="0">
                <a:latin typeface="Lucida Sans"/>
                <a:cs typeface="Lucida Sans"/>
              </a:rPr>
              <a:t>,  </a:t>
            </a:r>
            <a:r>
              <a:rPr sz="1900" b="0" i="1" spc="-5" dirty="0">
                <a:latin typeface="Calibri Light"/>
                <a:cs typeface="Calibri Light"/>
              </a:rPr>
              <a:t>его нравственный</a:t>
            </a:r>
            <a:r>
              <a:rPr sz="1900" b="0" i="1" spc="85" dirty="0">
                <a:latin typeface="Calibri Light"/>
                <a:cs typeface="Calibri Light"/>
              </a:rPr>
              <a:t> </a:t>
            </a:r>
            <a:r>
              <a:rPr sz="1900" b="0" i="1" spc="-30" dirty="0">
                <a:latin typeface="Calibri Light"/>
                <a:cs typeface="Calibri Light"/>
              </a:rPr>
              <a:t>облик</a:t>
            </a:r>
            <a:r>
              <a:rPr sz="1900" i="1" spc="-30" dirty="0">
                <a:latin typeface="Lucida Sans"/>
                <a:cs typeface="Lucida Sans"/>
              </a:rPr>
              <a:t>.)</a:t>
            </a:r>
            <a:endParaRPr sz="1900">
              <a:latin typeface="Lucida Sans"/>
              <a:cs typeface="Lucida Sans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538215" y="2551176"/>
            <a:ext cx="1517904" cy="10180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838388" y="2924555"/>
            <a:ext cx="91757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latin typeface="Calibri"/>
                <a:cs typeface="Calibri"/>
              </a:rPr>
              <a:t>Вступление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633727" y="3553986"/>
            <a:ext cx="4669790" cy="1417320"/>
            <a:chOff x="1633727" y="3553986"/>
            <a:chExt cx="4669790" cy="1417320"/>
          </a:xfrm>
        </p:grpSpPr>
        <p:sp>
          <p:nvSpPr>
            <p:cNvPr id="5" name="object 5"/>
            <p:cNvSpPr/>
            <p:nvPr/>
          </p:nvSpPr>
          <p:spPr>
            <a:xfrm>
              <a:off x="2391408" y="3560336"/>
              <a:ext cx="3905250" cy="400685"/>
            </a:xfrm>
            <a:custGeom>
              <a:avLst/>
              <a:gdLst/>
              <a:ahLst/>
              <a:cxnLst/>
              <a:rect l="l" t="t" r="r" b="b"/>
              <a:pathLst>
                <a:path w="3905250" h="400685">
                  <a:moveTo>
                    <a:pt x="3905226" y="0"/>
                  </a:moveTo>
                  <a:lnTo>
                    <a:pt x="3905226" y="200268"/>
                  </a:lnTo>
                  <a:lnTo>
                    <a:pt x="0" y="200268"/>
                  </a:lnTo>
                  <a:lnTo>
                    <a:pt x="0" y="400536"/>
                  </a:lnTo>
                </a:path>
              </a:pathLst>
            </a:custGeom>
            <a:ln w="12700">
              <a:solidFill>
                <a:srgbClr val="8C56B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633727" y="3953255"/>
              <a:ext cx="1514856" cy="1018032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1844261" y="4323588"/>
            <a:ext cx="109537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latin typeface="Calibri"/>
                <a:cs typeface="Calibri"/>
              </a:rPr>
              <a:t>И</a:t>
            </a:r>
            <a:r>
              <a:rPr sz="1400" b="1" dirty="0">
                <a:latin typeface="Calibri"/>
                <a:cs typeface="Calibri"/>
              </a:rPr>
              <a:t>с</a:t>
            </a:r>
            <a:r>
              <a:rPr sz="1400" b="1" spc="-15" dirty="0">
                <a:latin typeface="Calibri"/>
                <a:cs typeface="Calibri"/>
              </a:rPr>
              <a:t>т</a:t>
            </a:r>
            <a:r>
              <a:rPr sz="1400" b="1" dirty="0">
                <a:latin typeface="Calibri"/>
                <a:cs typeface="Calibri"/>
              </a:rPr>
              <a:t>оричес</a:t>
            </a:r>
            <a:r>
              <a:rPr sz="1400" b="1" spc="-25" dirty="0">
                <a:latin typeface="Calibri"/>
                <a:cs typeface="Calibri"/>
              </a:rPr>
              <a:t>к</a:t>
            </a:r>
            <a:r>
              <a:rPr sz="1400" b="1" dirty="0">
                <a:latin typeface="Calibri"/>
                <a:cs typeface="Calibri"/>
              </a:rPr>
              <a:t>ое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3584447" y="3553986"/>
            <a:ext cx="2719070" cy="1417320"/>
            <a:chOff x="3584447" y="3553986"/>
            <a:chExt cx="2719070" cy="1417320"/>
          </a:xfrm>
        </p:grpSpPr>
        <p:sp>
          <p:nvSpPr>
            <p:cNvPr id="9" name="object 9"/>
            <p:cNvSpPr/>
            <p:nvPr/>
          </p:nvSpPr>
          <p:spPr>
            <a:xfrm>
              <a:off x="4344022" y="3560336"/>
              <a:ext cx="1952625" cy="400685"/>
            </a:xfrm>
            <a:custGeom>
              <a:avLst/>
              <a:gdLst/>
              <a:ahLst/>
              <a:cxnLst/>
              <a:rect l="l" t="t" r="r" b="b"/>
              <a:pathLst>
                <a:path w="1952625" h="400685">
                  <a:moveTo>
                    <a:pt x="1952613" y="0"/>
                  </a:moveTo>
                  <a:lnTo>
                    <a:pt x="1952613" y="200268"/>
                  </a:lnTo>
                  <a:lnTo>
                    <a:pt x="0" y="200268"/>
                  </a:lnTo>
                  <a:lnTo>
                    <a:pt x="0" y="400536"/>
                  </a:lnTo>
                </a:path>
              </a:pathLst>
            </a:custGeom>
            <a:ln w="12700">
              <a:solidFill>
                <a:srgbClr val="8C56B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3584447" y="3953255"/>
              <a:ext cx="1517903" cy="1018032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3691591" y="4323588"/>
            <a:ext cx="130556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latin typeface="Calibri"/>
                <a:cs typeface="Calibri"/>
              </a:rPr>
              <a:t>Биографическое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5538215" y="3553986"/>
            <a:ext cx="1518285" cy="1417320"/>
            <a:chOff x="5538215" y="3553986"/>
            <a:chExt cx="1518285" cy="1417320"/>
          </a:xfrm>
        </p:grpSpPr>
        <p:sp>
          <p:nvSpPr>
            <p:cNvPr id="13" name="object 13"/>
            <p:cNvSpPr/>
            <p:nvPr/>
          </p:nvSpPr>
          <p:spPr>
            <a:xfrm>
              <a:off x="6296635" y="3560336"/>
              <a:ext cx="0" cy="400685"/>
            </a:xfrm>
            <a:custGeom>
              <a:avLst/>
              <a:gdLst/>
              <a:ahLst/>
              <a:cxnLst/>
              <a:rect l="l" t="t" r="r" b="b"/>
              <a:pathLst>
                <a:path h="400685">
                  <a:moveTo>
                    <a:pt x="0" y="0"/>
                  </a:moveTo>
                  <a:lnTo>
                    <a:pt x="0" y="400536"/>
                  </a:lnTo>
                </a:path>
              </a:pathLst>
            </a:custGeom>
            <a:ln w="12700">
              <a:solidFill>
                <a:srgbClr val="8C56B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5538215" y="3953255"/>
              <a:ext cx="1517904" cy="1018032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5696941" y="4323588"/>
            <a:ext cx="120015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latin typeface="Calibri"/>
                <a:cs typeface="Calibri"/>
              </a:rPr>
              <a:t>Аналитическое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6290285" y="3553986"/>
            <a:ext cx="2717165" cy="1417320"/>
            <a:chOff x="6290285" y="3553986"/>
            <a:chExt cx="2717165" cy="1417320"/>
          </a:xfrm>
        </p:grpSpPr>
        <p:sp>
          <p:nvSpPr>
            <p:cNvPr id="17" name="object 17"/>
            <p:cNvSpPr/>
            <p:nvPr/>
          </p:nvSpPr>
          <p:spPr>
            <a:xfrm>
              <a:off x="6296635" y="3560336"/>
              <a:ext cx="1952625" cy="400685"/>
            </a:xfrm>
            <a:custGeom>
              <a:avLst/>
              <a:gdLst/>
              <a:ahLst/>
              <a:cxnLst/>
              <a:rect l="l" t="t" r="r" b="b"/>
              <a:pathLst>
                <a:path w="1952625" h="400685">
                  <a:moveTo>
                    <a:pt x="0" y="0"/>
                  </a:moveTo>
                  <a:lnTo>
                    <a:pt x="0" y="200268"/>
                  </a:lnTo>
                  <a:lnTo>
                    <a:pt x="1952613" y="200268"/>
                  </a:lnTo>
                  <a:lnTo>
                    <a:pt x="1952613" y="400536"/>
                  </a:lnTo>
                </a:path>
              </a:pathLst>
            </a:custGeom>
            <a:ln w="12700">
              <a:solidFill>
                <a:srgbClr val="8C56B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7491983" y="3953255"/>
              <a:ext cx="1514855" cy="1018032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7874694" y="4323588"/>
            <a:ext cx="74993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latin typeface="Calibri"/>
                <a:cs typeface="Calibri"/>
              </a:rPr>
              <a:t>Цитатное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6290285" y="3553986"/>
            <a:ext cx="4670425" cy="1417320"/>
            <a:chOff x="6290285" y="3553986"/>
            <a:chExt cx="4670425" cy="1417320"/>
          </a:xfrm>
        </p:grpSpPr>
        <p:sp>
          <p:nvSpPr>
            <p:cNvPr id="21" name="object 21"/>
            <p:cNvSpPr/>
            <p:nvPr/>
          </p:nvSpPr>
          <p:spPr>
            <a:xfrm>
              <a:off x="6296635" y="3560336"/>
              <a:ext cx="3905250" cy="400685"/>
            </a:xfrm>
            <a:custGeom>
              <a:avLst/>
              <a:gdLst/>
              <a:ahLst/>
              <a:cxnLst/>
              <a:rect l="l" t="t" r="r" b="b"/>
              <a:pathLst>
                <a:path w="3905250" h="400685">
                  <a:moveTo>
                    <a:pt x="0" y="0"/>
                  </a:moveTo>
                  <a:lnTo>
                    <a:pt x="0" y="200268"/>
                  </a:lnTo>
                  <a:lnTo>
                    <a:pt x="3905226" y="200268"/>
                  </a:lnTo>
                  <a:lnTo>
                    <a:pt x="3905226" y="400536"/>
                  </a:lnTo>
                </a:path>
              </a:pathLst>
            </a:custGeom>
            <a:ln w="12700">
              <a:solidFill>
                <a:srgbClr val="8C56B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9442703" y="3953255"/>
              <a:ext cx="1517903" cy="1018032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3" name="object 23"/>
          <p:cNvSpPr txBox="1"/>
          <p:nvPr/>
        </p:nvSpPr>
        <p:spPr>
          <a:xfrm>
            <a:off x="9731199" y="4323588"/>
            <a:ext cx="94234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latin typeface="Calibri"/>
                <a:cs typeface="Calibri"/>
              </a:rPr>
              <a:t>Личностное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3346703" y="554736"/>
            <a:ext cx="5565775" cy="1009015"/>
            <a:chOff x="3346703" y="554736"/>
            <a:chExt cx="5565775" cy="1009015"/>
          </a:xfrm>
        </p:grpSpPr>
        <p:sp>
          <p:nvSpPr>
            <p:cNvPr id="25" name="object 25"/>
            <p:cNvSpPr/>
            <p:nvPr/>
          </p:nvSpPr>
          <p:spPr>
            <a:xfrm>
              <a:off x="3346703" y="554736"/>
              <a:ext cx="2825496" cy="1008888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5690615" y="554736"/>
              <a:ext cx="3221736" cy="1008888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 txBox="1">
            <a:spLocks noGrp="1"/>
          </p:cNvSpPr>
          <p:nvPr>
            <p:ph type="title"/>
          </p:nvPr>
        </p:nvSpPr>
        <p:spPr>
          <a:xfrm>
            <a:off x="3616105" y="663955"/>
            <a:ext cx="499364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ВАРИАНТЫ</a:t>
            </a:r>
            <a:r>
              <a:rPr dirty="0"/>
              <a:t> ВСТУПЛЕНИЯ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587500" y="2080260"/>
            <a:ext cx="10037445" cy="22078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342900" algn="just">
              <a:lnSpc>
                <a:spcPct val="120000"/>
              </a:lnSpc>
            </a:pPr>
            <a:r>
              <a:rPr sz="2000" spc="-20" dirty="0">
                <a:latin typeface="Arial"/>
                <a:cs typeface="Arial"/>
              </a:rPr>
              <a:t>Вся </a:t>
            </a:r>
            <a:r>
              <a:rPr sz="2000" spc="-5" dirty="0">
                <a:latin typeface="Arial"/>
                <a:cs typeface="Arial"/>
              </a:rPr>
              <a:t>жизнь </a:t>
            </a:r>
            <a:r>
              <a:rPr sz="2000" spc="-10" dirty="0">
                <a:latin typeface="Arial"/>
                <a:cs typeface="Arial"/>
              </a:rPr>
              <a:t>великого </a:t>
            </a:r>
            <a:r>
              <a:rPr sz="2000" spc="20" dirty="0">
                <a:latin typeface="Arial"/>
                <a:cs typeface="Arial"/>
              </a:rPr>
              <a:t>русского </a:t>
            </a:r>
            <a:r>
              <a:rPr sz="2000" spc="-45" dirty="0">
                <a:latin typeface="Arial"/>
                <a:cs typeface="Arial"/>
              </a:rPr>
              <a:t>мыслителя </a:t>
            </a:r>
            <a:r>
              <a:rPr sz="2000" spc="-5" dirty="0">
                <a:latin typeface="Arial"/>
                <a:cs typeface="Arial"/>
              </a:rPr>
              <a:t>и </a:t>
            </a:r>
            <a:r>
              <a:rPr sz="2000" spc="-35" dirty="0">
                <a:latin typeface="Arial"/>
                <a:cs typeface="Arial"/>
              </a:rPr>
              <a:t>писателя </a:t>
            </a:r>
            <a:r>
              <a:rPr sz="2000" spc="-45" dirty="0">
                <a:latin typeface="Arial"/>
                <a:cs typeface="Arial"/>
              </a:rPr>
              <a:t>Л. </a:t>
            </a:r>
            <a:r>
              <a:rPr sz="2000" spc="-55" dirty="0">
                <a:latin typeface="Arial"/>
                <a:cs typeface="Arial"/>
              </a:rPr>
              <a:t>Н. </a:t>
            </a:r>
            <a:r>
              <a:rPr sz="2000" spc="-50" dirty="0">
                <a:latin typeface="Arial"/>
                <a:cs typeface="Arial"/>
              </a:rPr>
              <a:t>Толстого </a:t>
            </a:r>
            <a:r>
              <a:rPr sz="2000" dirty="0">
                <a:latin typeface="Arial"/>
                <a:cs typeface="Arial"/>
              </a:rPr>
              <a:t>— </a:t>
            </a:r>
            <a:r>
              <a:rPr sz="2000" spc="-35" dirty="0">
                <a:latin typeface="Arial"/>
                <a:cs typeface="Arial"/>
              </a:rPr>
              <a:t>это  </a:t>
            </a:r>
            <a:r>
              <a:rPr sz="2000" dirty="0">
                <a:latin typeface="Arial"/>
                <a:cs typeface="Arial"/>
              </a:rPr>
              <a:t>бесконечный </a:t>
            </a:r>
            <a:r>
              <a:rPr sz="2000" spc="25" dirty="0">
                <a:latin typeface="Arial"/>
                <a:cs typeface="Arial"/>
              </a:rPr>
              <a:t>поиск </a:t>
            </a:r>
            <a:r>
              <a:rPr sz="2000" spc="-10" dirty="0">
                <a:latin typeface="Arial"/>
                <a:cs typeface="Arial"/>
              </a:rPr>
              <a:t>самого </a:t>
            </a:r>
            <a:r>
              <a:rPr sz="2000" spc="-25" dirty="0">
                <a:latin typeface="Arial"/>
                <a:cs typeface="Arial"/>
              </a:rPr>
              <a:t>себя. </a:t>
            </a:r>
            <a:r>
              <a:rPr sz="2000" spc="-20" dirty="0">
                <a:latin typeface="Arial"/>
                <a:cs typeface="Arial"/>
              </a:rPr>
              <a:t>Пройдя </a:t>
            </a:r>
            <a:r>
              <a:rPr sz="2000" spc="10" dirty="0">
                <a:latin typeface="Arial"/>
                <a:cs typeface="Arial"/>
              </a:rPr>
              <a:t>через </a:t>
            </a:r>
            <a:r>
              <a:rPr sz="2000" spc="-15" dirty="0">
                <a:latin typeface="Arial"/>
                <a:cs typeface="Arial"/>
              </a:rPr>
              <a:t>соблазны </a:t>
            </a:r>
            <a:r>
              <a:rPr sz="2000" spc="-10" dirty="0">
                <a:latin typeface="Arial"/>
                <a:cs typeface="Arial"/>
              </a:rPr>
              <a:t>большого </a:t>
            </a:r>
            <a:r>
              <a:rPr sz="2000" spc="-40" dirty="0">
                <a:latin typeface="Arial"/>
                <a:cs typeface="Arial"/>
              </a:rPr>
              <a:t>света, </a:t>
            </a:r>
            <a:r>
              <a:rPr sz="2000" spc="10" dirty="0">
                <a:latin typeface="Arial"/>
                <a:cs typeface="Arial"/>
              </a:rPr>
              <a:t>через  </a:t>
            </a:r>
            <a:r>
              <a:rPr sz="2000" spc="-10" dirty="0">
                <a:latin typeface="Arial"/>
                <a:cs typeface="Arial"/>
              </a:rPr>
              <a:t>ужасы </a:t>
            </a:r>
            <a:r>
              <a:rPr sz="2000" spc="-30" dirty="0">
                <a:latin typeface="Arial"/>
                <a:cs typeface="Arial"/>
              </a:rPr>
              <a:t>войны, </a:t>
            </a:r>
            <a:r>
              <a:rPr sz="2000" spc="-45" dirty="0">
                <a:latin typeface="Arial"/>
                <a:cs typeface="Arial"/>
              </a:rPr>
              <a:t>став </a:t>
            </a:r>
            <a:r>
              <a:rPr sz="2000" spc="-35" dirty="0">
                <a:latin typeface="Arial"/>
                <a:cs typeface="Arial"/>
              </a:rPr>
              <a:t>знаменитым </a:t>
            </a:r>
            <a:r>
              <a:rPr sz="2000" spc="-30" dirty="0">
                <a:latin typeface="Arial"/>
                <a:cs typeface="Arial"/>
              </a:rPr>
              <a:t>на </a:t>
            </a:r>
            <a:r>
              <a:rPr sz="2000" spc="-10" dirty="0">
                <a:latin typeface="Arial"/>
                <a:cs typeface="Arial"/>
              </a:rPr>
              <a:t>весь мир </a:t>
            </a:r>
            <a:r>
              <a:rPr sz="2000" spc="-35" dirty="0">
                <a:latin typeface="Arial"/>
                <a:cs typeface="Arial"/>
              </a:rPr>
              <a:t>писателем, </a:t>
            </a:r>
            <a:r>
              <a:rPr sz="2000" spc="-30" dirty="0">
                <a:latin typeface="Arial"/>
                <a:cs typeface="Arial"/>
              </a:rPr>
              <a:t>Лев </a:t>
            </a:r>
            <a:r>
              <a:rPr sz="2000" spc="-20" dirty="0">
                <a:latin typeface="Arial"/>
                <a:cs typeface="Arial"/>
              </a:rPr>
              <a:t>Николаевич </a:t>
            </a:r>
            <a:r>
              <a:rPr sz="2000" dirty="0">
                <a:latin typeface="Arial"/>
                <a:cs typeface="Arial"/>
              </a:rPr>
              <a:t>ни </a:t>
            </a:r>
            <a:r>
              <a:rPr sz="2000" spc="-30" dirty="0">
                <a:latin typeface="Arial"/>
                <a:cs typeface="Arial"/>
              </a:rPr>
              <a:t>на  </a:t>
            </a:r>
            <a:r>
              <a:rPr sz="2000" spc="-20" dirty="0">
                <a:latin typeface="Arial"/>
                <a:cs typeface="Arial"/>
              </a:rPr>
              <a:t>минуту </a:t>
            </a:r>
            <a:r>
              <a:rPr sz="2000" spc="-5" dirty="0">
                <a:latin typeface="Arial"/>
                <a:cs typeface="Arial"/>
              </a:rPr>
              <a:t>не </a:t>
            </a:r>
            <a:r>
              <a:rPr sz="2000" spc="-35" dirty="0">
                <a:latin typeface="Arial"/>
                <a:cs typeface="Arial"/>
              </a:rPr>
              <a:t>останавливался </a:t>
            </a:r>
            <a:r>
              <a:rPr sz="2000" spc="-40" dirty="0">
                <a:latin typeface="Arial"/>
                <a:cs typeface="Arial"/>
              </a:rPr>
              <a:t>в </a:t>
            </a:r>
            <a:r>
              <a:rPr sz="2000" spc="15" dirty="0">
                <a:latin typeface="Arial"/>
                <a:cs typeface="Arial"/>
              </a:rPr>
              <a:t>поиске </a:t>
            </a:r>
            <a:r>
              <a:rPr sz="2000" dirty="0">
                <a:latin typeface="Arial"/>
                <a:cs typeface="Arial"/>
              </a:rPr>
              <a:t>своего </a:t>
            </a:r>
            <a:r>
              <a:rPr sz="2000" spc="-20" dirty="0">
                <a:latin typeface="Arial"/>
                <a:cs typeface="Arial"/>
              </a:rPr>
              <a:t>предназначения. </a:t>
            </a:r>
            <a:r>
              <a:rPr sz="2000" spc="-35" dirty="0">
                <a:latin typeface="Arial"/>
                <a:cs typeface="Arial"/>
              </a:rPr>
              <a:t>Не </a:t>
            </a:r>
            <a:r>
              <a:rPr sz="2000" spc="-10" dirty="0">
                <a:latin typeface="Arial"/>
                <a:cs typeface="Arial"/>
              </a:rPr>
              <a:t>случайно </a:t>
            </a:r>
            <a:r>
              <a:rPr sz="2000" spc="-30" dirty="0">
                <a:latin typeface="Arial"/>
                <a:cs typeface="Arial"/>
              </a:rPr>
              <a:t>для </a:t>
            </a:r>
            <a:r>
              <a:rPr sz="2000" spc="-65" dirty="0">
                <a:latin typeface="Arial"/>
                <a:cs typeface="Arial"/>
              </a:rPr>
              <a:t>ответа  </a:t>
            </a:r>
            <a:r>
              <a:rPr sz="2000" spc="-30" dirty="0">
                <a:latin typeface="Arial"/>
                <a:cs typeface="Arial"/>
              </a:rPr>
              <a:t>на </a:t>
            </a:r>
            <a:r>
              <a:rPr sz="2000" spc="5" dirty="0">
                <a:latin typeface="Arial"/>
                <a:cs typeface="Arial"/>
              </a:rPr>
              <a:t>вопрос </a:t>
            </a:r>
            <a:r>
              <a:rPr sz="2000" spc="-25" dirty="0">
                <a:latin typeface="Arial"/>
                <a:cs typeface="Arial"/>
              </a:rPr>
              <a:t>«Какую </a:t>
            </a:r>
            <a:r>
              <a:rPr sz="2000" dirty="0">
                <a:latin typeface="Arial"/>
                <a:cs typeface="Arial"/>
              </a:rPr>
              <a:t>жизненную </a:t>
            </a:r>
            <a:r>
              <a:rPr sz="2000" spc="-30" dirty="0">
                <a:latin typeface="Arial"/>
                <a:cs typeface="Arial"/>
              </a:rPr>
              <a:t>цель </a:t>
            </a:r>
            <a:r>
              <a:rPr sz="2000" spc="-10" dirty="0">
                <a:latin typeface="Arial"/>
                <a:cs typeface="Arial"/>
              </a:rPr>
              <a:t>можно </a:t>
            </a:r>
            <a:r>
              <a:rPr sz="2000" spc="-45" dirty="0">
                <a:latin typeface="Arial"/>
                <a:cs typeface="Arial"/>
              </a:rPr>
              <a:t>считать </a:t>
            </a:r>
            <a:r>
              <a:rPr sz="2000" spc="-20" dirty="0">
                <a:latin typeface="Arial"/>
                <a:cs typeface="Arial"/>
              </a:rPr>
              <a:t>достойной?» </a:t>
            </a:r>
            <a:r>
              <a:rPr sz="2000" spc="-55" dirty="0">
                <a:latin typeface="Arial"/>
                <a:cs typeface="Arial"/>
              </a:rPr>
              <a:t>мы </a:t>
            </a:r>
            <a:r>
              <a:rPr sz="2000" spc="-15" dirty="0">
                <a:latin typeface="Arial"/>
                <a:cs typeface="Arial"/>
              </a:rPr>
              <a:t>обращаемся </a:t>
            </a:r>
            <a:r>
              <a:rPr sz="2000" spc="50" dirty="0">
                <a:latin typeface="Arial"/>
                <a:cs typeface="Arial"/>
              </a:rPr>
              <a:t>к  </a:t>
            </a:r>
            <a:r>
              <a:rPr sz="2000" spc="-5" dirty="0">
                <a:latin typeface="Arial"/>
                <a:cs typeface="Arial"/>
              </a:rPr>
              <a:t>роману-эпопее </a:t>
            </a:r>
            <a:r>
              <a:rPr sz="2000" spc="-45" dirty="0">
                <a:latin typeface="Arial"/>
                <a:cs typeface="Arial"/>
              </a:rPr>
              <a:t>Л. </a:t>
            </a:r>
            <a:r>
              <a:rPr sz="2000" spc="-55" dirty="0">
                <a:latin typeface="Arial"/>
                <a:cs typeface="Arial"/>
              </a:rPr>
              <a:t>Н. </a:t>
            </a:r>
            <a:r>
              <a:rPr sz="2000" spc="-50" dirty="0">
                <a:latin typeface="Arial"/>
                <a:cs typeface="Arial"/>
              </a:rPr>
              <a:t>Толстого </a:t>
            </a:r>
            <a:r>
              <a:rPr sz="2000" spc="-45" dirty="0">
                <a:latin typeface="Arial"/>
                <a:cs typeface="Arial"/>
              </a:rPr>
              <a:t>«Война </a:t>
            </a:r>
            <a:r>
              <a:rPr sz="2000" spc="-5" dirty="0">
                <a:latin typeface="Arial"/>
                <a:cs typeface="Arial"/>
              </a:rPr>
              <a:t>и</a:t>
            </a:r>
            <a:r>
              <a:rPr sz="2000" spc="160" dirty="0">
                <a:latin typeface="Arial"/>
                <a:cs typeface="Arial"/>
              </a:rPr>
              <a:t> </a:t>
            </a:r>
            <a:r>
              <a:rPr sz="2000" spc="-50" dirty="0">
                <a:latin typeface="Arial"/>
                <a:cs typeface="Arial"/>
              </a:rPr>
              <a:t>мир».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3032760" y="841247"/>
            <a:ext cx="6952615" cy="1009015"/>
            <a:chOff x="3032760" y="841247"/>
            <a:chExt cx="6952615" cy="1009015"/>
          </a:xfrm>
        </p:grpSpPr>
        <p:sp>
          <p:nvSpPr>
            <p:cNvPr id="4" name="object 4"/>
            <p:cNvSpPr/>
            <p:nvPr/>
          </p:nvSpPr>
          <p:spPr>
            <a:xfrm>
              <a:off x="3032760" y="841247"/>
              <a:ext cx="4251960" cy="1008888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800088" y="841247"/>
              <a:ext cx="3185159" cy="1008888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3303207" y="947420"/>
            <a:ext cx="637921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45" dirty="0"/>
              <a:t>БИОГРАФИЧЕСКОЕ</a:t>
            </a:r>
            <a:r>
              <a:rPr spc="35" dirty="0"/>
              <a:t> </a:t>
            </a:r>
            <a:r>
              <a:rPr dirty="0"/>
              <a:t>ВСТУПЛЕНИЕ</a:t>
            </a:r>
          </a:p>
        </p:txBody>
      </p:sp>
      <p:sp>
        <p:nvSpPr>
          <p:cNvPr id="7" name="object 7"/>
          <p:cNvSpPr/>
          <p:nvPr/>
        </p:nvSpPr>
        <p:spPr>
          <a:xfrm>
            <a:off x="9615232" y="4785803"/>
            <a:ext cx="1959899" cy="144302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4464" y="1912620"/>
            <a:ext cx="9676765" cy="22231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marR="5080" indent="406400" algn="just">
              <a:lnSpc>
                <a:spcPct val="120000"/>
              </a:lnSpc>
              <a:spcBef>
                <a:spcPts val="120"/>
              </a:spcBef>
            </a:pPr>
            <a:r>
              <a:rPr sz="2000" b="0" spc="-5" dirty="0">
                <a:latin typeface="Calibri Light"/>
                <a:cs typeface="Calibri Light"/>
              </a:rPr>
              <a:t>Согласно толковому словарю</a:t>
            </a:r>
            <a:r>
              <a:rPr sz="2000" spc="-5" dirty="0">
                <a:latin typeface="Calibri"/>
                <a:cs typeface="Calibri"/>
              </a:rPr>
              <a:t>, </a:t>
            </a:r>
            <a:r>
              <a:rPr sz="2000" b="0" spc="-5" dirty="0">
                <a:latin typeface="Calibri Light"/>
                <a:cs typeface="Calibri Light"/>
              </a:rPr>
              <a:t>верность </a:t>
            </a:r>
            <a:r>
              <a:rPr sz="2000" spc="-615" dirty="0">
                <a:latin typeface="Calibri"/>
                <a:cs typeface="Calibri"/>
              </a:rPr>
              <a:t>—</a:t>
            </a:r>
            <a:r>
              <a:rPr sz="2000" spc="385" dirty="0">
                <a:latin typeface="Calibri"/>
                <a:cs typeface="Calibri"/>
              </a:rPr>
              <a:t> </a:t>
            </a:r>
            <a:r>
              <a:rPr sz="2000" b="0" spc="-5" dirty="0">
                <a:latin typeface="Calibri Light"/>
                <a:cs typeface="Calibri Light"/>
              </a:rPr>
              <a:t>это неизменность </a:t>
            </a:r>
            <a:r>
              <a:rPr sz="2000" b="0" dirty="0">
                <a:latin typeface="Calibri Light"/>
                <a:cs typeface="Calibri Light"/>
              </a:rPr>
              <a:t>и </a:t>
            </a:r>
            <a:r>
              <a:rPr sz="2000" b="0" spc="-5" dirty="0">
                <a:latin typeface="Calibri Light"/>
                <a:cs typeface="Calibri Light"/>
              </a:rPr>
              <a:t>стойкость чувств по  отношению </a:t>
            </a:r>
            <a:r>
              <a:rPr sz="2000" b="0" dirty="0">
                <a:latin typeface="Calibri Light"/>
                <a:cs typeface="Calibri Light"/>
              </a:rPr>
              <a:t>к </a:t>
            </a:r>
            <a:r>
              <a:rPr sz="2000" b="0" spc="-5" dirty="0">
                <a:latin typeface="Calibri Light"/>
                <a:cs typeface="Calibri Light"/>
              </a:rPr>
              <a:t>чему</a:t>
            </a:r>
            <a:r>
              <a:rPr sz="2000" spc="-5" dirty="0">
                <a:latin typeface="Calibri"/>
                <a:cs typeface="Calibri"/>
              </a:rPr>
              <a:t>-</a:t>
            </a:r>
            <a:r>
              <a:rPr sz="2000" b="0" spc="-5" dirty="0">
                <a:latin typeface="Calibri Light"/>
                <a:cs typeface="Calibri Light"/>
              </a:rPr>
              <a:t>либо или кому</a:t>
            </a:r>
            <a:r>
              <a:rPr sz="2000" spc="-5" dirty="0">
                <a:latin typeface="Calibri"/>
                <a:cs typeface="Calibri"/>
              </a:rPr>
              <a:t>-</a:t>
            </a:r>
            <a:r>
              <a:rPr sz="2000" b="0" spc="-5" dirty="0">
                <a:latin typeface="Calibri Light"/>
                <a:cs typeface="Calibri Light"/>
              </a:rPr>
              <a:t>либо</a:t>
            </a:r>
            <a:r>
              <a:rPr sz="2000" spc="-5" dirty="0">
                <a:latin typeface="Calibri"/>
                <a:cs typeface="Calibri"/>
              </a:rPr>
              <a:t>, </a:t>
            </a:r>
            <a:r>
              <a:rPr sz="2000" b="0" spc="-5" dirty="0">
                <a:latin typeface="Calibri Light"/>
                <a:cs typeface="Calibri Light"/>
              </a:rPr>
              <a:t>способность твёрдо</a:t>
            </a:r>
            <a:r>
              <a:rPr sz="2000" spc="-5" dirty="0">
                <a:latin typeface="Calibri"/>
                <a:cs typeface="Calibri"/>
              </a:rPr>
              <a:t>, </a:t>
            </a:r>
            <a:r>
              <a:rPr sz="2000" b="0" spc="-5" dirty="0">
                <a:latin typeface="Calibri Light"/>
                <a:cs typeface="Calibri Light"/>
              </a:rPr>
              <a:t>непоколебимо выполнять  свой долг</a:t>
            </a:r>
            <a:r>
              <a:rPr sz="2000" spc="-5" dirty="0">
                <a:latin typeface="Calibri"/>
                <a:cs typeface="Calibri"/>
              </a:rPr>
              <a:t>, </a:t>
            </a:r>
            <a:r>
              <a:rPr sz="2000" b="0" spc="-5" dirty="0">
                <a:latin typeface="Calibri Light"/>
                <a:cs typeface="Calibri Light"/>
              </a:rPr>
              <a:t>сдерживать обещания</a:t>
            </a:r>
            <a:r>
              <a:rPr sz="2000" spc="-5" dirty="0">
                <a:latin typeface="Calibri"/>
                <a:cs typeface="Calibri"/>
              </a:rPr>
              <a:t>. </a:t>
            </a:r>
            <a:r>
              <a:rPr sz="2000" b="0" spc="-5" dirty="0">
                <a:latin typeface="Calibri Light"/>
                <a:cs typeface="Calibri Light"/>
              </a:rPr>
              <a:t>Это </a:t>
            </a:r>
            <a:r>
              <a:rPr sz="2000" b="0" spc="-10" dirty="0">
                <a:latin typeface="Calibri Light"/>
                <a:cs typeface="Calibri Light"/>
              </a:rPr>
              <a:t>противоположность </a:t>
            </a:r>
            <a:r>
              <a:rPr sz="2000" b="0" spc="-5" dirty="0">
                <a:latin typeface="Calibri Light"/>
                <a:cs typeface="Calibri Light"/>
              </a:rPr>
              <a:t>коварству</a:t>
            </a:r>
            <a:r>
              <a:rPr sz="2000" spc="-5" dirty="0">
                <a:latin typeface="Calibri"/>
                <a:cs typeface="Calibri"/>
              </a:rPr>
              <a:t>, </a:t>
            </a:r>
            <a:r>
              <a:rPr sz="2000" b="0" spc="-5" dirty="0">
                <a:latin typeface="Calibri Light"/>
                <a:cs typeface="Calibri Light"/>
              </a:rPr>
              <a:t>предательству</a:t>
            </a:r>
            <a:r>
              <a:rPr sz="2000" spc="-5" dirty="0">
                <a:latin typeface="Calibri"/>
                <a:cs typeface="Calibri"/>
              </a:rPr>
              <a:t>,  </a:t>
            </a:r>
            <a:r>
              <a:rPr sz="2000" b="0" dirty="0">
                <a:latin typeface="Calibri Light"/>
                <a:cs typeface="Calibri Light"/>
              </a:rPr>
              <a:t>измене</a:t>
            </a:r>
            <a:r>
              <a:rPr sz="2000" dirty="0">
                <a:latin typeface="Calibri"/>
                <a:cs typeface="Calibri"/>
              </a:rPr>
              <a:t>, </a:t>
            </a:r>
            <a:r>
              <a:rPr sz="2000" b="0" spc="-5" dirty="0">
                <a:latin typeface="Calibri Light"/>
                <a:cs typeface="Calibri Light"/>
              </a:rPr>
              <a:t>обману</a:t>
            </a:r>
            <a:r>
              <a:rPr sz="2000" spc="-5" dirty="0">
                <a:latin typeface="Calibri"/>
                <a:cs typeface="Calibri"/>
              </a:rPr>
              <a:t>. </a:t>
            </a:r>
            <a:r>
              <a:rPr sz="2000" b="0" spc="-5" dirty="0">
                <a:latin typeface="Calibri Light"/>
                <a:cs typeface="Calibri Light"/>
              </a:rPr>
              <a:t>Верность </a:t>
            </a:r>
            <a:r>
              <a:rPr sz="2000" b="0" dirty="0">
                <a:latin typeface="Calibri Light"/>
                <a:cs typeface="Calibri Light"/>
              </a:rPr>
              <a:t>не </a:t>
            </a:r>
            <a:r>
              <a:rPr sz="2000" b="0" spc="-5" dirty="0">
                <a:latin typeface="Calibri Light"/>
                <a:cs typeface="Calibri Light"/>
              </a:rPr>
              <a:t>ждёт ничего взамен</a:t>
            </a:r>
            <a:r>
              <a:rPr sz="2000" spc="-5" dirty="0">
                <a:latin typeface="Calibri"/>
                <a:cs typeface="Calibri"/>
              </a:rPr>
              <a:t>, </a:t>
            </a:r>
            <a:r>
              <a:rPr sz="2000" b="0" dirty="0">
                <a:latin typeface="Calibri Light"/>
                <a:cs typeface="Calibri Light"/>
              </a:rPr>
              <a:t>о ней не </a:t>
            </a:r>
            <a:r>
              <a:rPr sz="2000" b="0" spc="-5" dirty="0">
                <a:latin typeface="Calibri Light"/>
                <a:cs typeface="Calibri Light"/>
              </a:rPr>
              <a:t>договариваются заранее</a:t>
            </a:r>
            <a:r>
              <a:rPr sz="2000" spc="-5" dirty="0">
                <a:latin typeface="Calibri"/>
                <a:cs typeface="Calibri"/>
              </a:rPr>
              <a:t>, </a:t>
            </a:r>
            <a:r>
              <a:rPr sz="2000" b="0" spc="-5" dirty="0">
                <a:latin typeface="Calibri Light"/>
                <a:cs typeface="Calibri Light"/>
              </a:rPr>
              <a:t>она  всегда </a:t>
            </a:r>
            <a:r>
              <a:rPr sz="2000" b="0" dirty="0">
                <a:latin typeface="Calibri Light"/>
                <a:cs typeface="Calibri Light"/>
              </a:rPr>
              <a:t>с </a:t>
            </a:r>
            <a:r>
              <a:rPr sz="2000" b="0" spc="-5" dirty="0">
                <a:latin typeface="Calibri Light"/>
                <a:cs typeface="Calibri Light"/>
              </a:rPr>
              <a:t>человеком </a:t>
            </a:r>
            <a:r>
              <a:rPr sz="2000" b="0" dirty="0">
                <a:latin typeface="Calibri Light"/>
                <a:cs typeface="Calibri Light"/>
              </a:rPr>
              <a:t>в </a:t>
            </a:r>
            <a:r>
              <a:rPr sz="2000" b="0" spc="-5" dirty="0">
                <a:latin typeface="Calibri Light"/>
                <a:cs typeface="Calibri Light"/>
              </a:rPr>
              <a:t>любых </a:t>
            </a:r>
            <a:r>
              <a:rPr sz="2000" b="0" dirty="0">
                <a:latin typeface="Calibri Light"/>
                <a:cs typeface="Calibri Light"/>
              </a:rPr>
              <a:t>его начинаниях</a:t>
            </a:r>
            <a:r>
              <a:rPr sz="2000" dirty="0">
                <a:latin typeface="Calibri"/>
                <a:cs typeface="Calibri"/>
              </a:rPr>
              <a:t>, </a:t>
            </a:r>
            <a:r>
              <a:rPr sz="2000" b="0" spc="-5" dirty="0">
                <a:latin typeface="Calibri Light"/>
                <a:cs typeface="Calibri Light"/>
              </a:rPr>
              <a:t>будь </a:t>
            </a:r>
            <a:r>
              <a:rPr sz="2000" b="0" dirty="0">
                <a:latin typeface="Calibri Light"/>
                <a:cs typeface="Calibri Light"/>
              </a:rPr>
              <a:t>то </a:t>
            </a:r>
            <a:r>
              <a:rPr sz="2000" b="0" spc="-5" dirty="0">
                <a:latin typeface="Calibri Light"/>
                <a:cs typeface="Calibri Light"/>
              </a:rPr>
              <a:t>отношения </a:t>
            </a:r>
            <a:r>
              <a:rPr sz="2000" b="0" dirty="0">
                <a:latin typeface="Calibri Light"/>
                <a:cs typeface="Calibri Light"/>
              </a:rPr>
              <a:t>с </a:t>
            </a:r>
            <a:r>
              <a:rPr sz="2000" b="0" spc="-5" dirty="0">
                <a:latin typeface="Calibri Light"/>
                <a:cs typeface="Calibri Light"/>
              </a:rPr>
              <a:t>людьми или со своим  внутренним миром</a:t>
            </a:r>
            <a:r>
              <a:rPr sz="2000" spc="-5" dirty="0">
                <a:latin typeface="Calibri"/>
                <a:cs typeface="Calibri"/>
              </a:rPr>
              <a:t>, </a:t>
            </a:r>
            <a:r>
              <a:rPr sz="2000" b="0" spc="-5" dirty="0">
                <a:latin typeface="Calibri Light"/>
                <a:cs typeface="Calibri Light"/>
              </a:rPr>
              <a:t>мыслями</a:t>
            </a:r>
            <a:r>
              <a:rPr sz="2000" spc="-5" dirty="0">
                <a:latin typeface="Calibri"/>
                <a:cs typeface="Calibri"/>
              </a:rPr>
              <a:t>, </a:t>
            </a:r>
            <a:r>
              <a:rPr sz="2000" b="0" spc="-5" dirty="0">
                <a:latin typeface="Calibri Light"/>
                <a:cs typeface="Calibri Light"/>
              </a:rPr>
              <a:t>суждениями</a:t>
            </a:r>
            <a:r>
              <a:rPr sz="2000" spc="-5" dirty="0">
                <a:latin typeface="Calibri"/>
                <a:cs typeface="Calibri"/>
              </a:rPr>
              <a:t>,</a:t>
            </a:r>
            <a:r>
              <a:rPr sz="2000" spc="30" dirty="0">
                <a:latin typeface="Calibri"/>
                <a:cs typeface="Calibri"/>
              </a:rPr>
              <a:t> </a:t>
            </a:r>
            <a:r>
              <a:rPr sz="2000" b="0" spc="-5" dirty="0">
                <a:latin typeface="Calibri Light"/>
                <a:cs typeface="Calibri Light"/>
              </a:rPr>
              <a:t>верой</a:t>
            </a:r>
            <a:r>
              <a:rPr sz="2000" spc="-5" dirty="0">
                <a:latin typeface="Calibri"/>
                <a:cs typeface="Calibri"/>
              </a:rPr>
              <a:t>.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3240023" y="554736"/>
            <a:ext cx="6742430" cy="1009015"/>
            <a:chOff x="3240023" y="554736"/>
            <a:chExt cx="6742430" cy="1009015"/>
          </a:xfrm>
        </p:grpSpPr>
        <p:sp>
          <p:nvSpPr>
            <p:cNvPr id="4" name="object 4"/>
            <p:cNvSpPr/>
            <p:nvPr/>
          </p:nvSpPr>
          <p:spPr>
            <a:xfrm>
              <a:off x="3240023" y="554736"/>
              <a:ext cx="4044696" cy="1008888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800088" y="554736"/>
              <a:ext cx="3182111" cy="1008888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3507899" y="663955"/>
            <a:ext cx="617283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5" dirty="0"/>
              <a:t>АНАЛИТИЧЕСКОЕ</a:t>
            </a:r>
            <a:r>
              <a:rPr spc="10" dirty="0"/>
              <a:t> </a:t>
            </a:r>
            <a:r>
              <a:rPr dirty="0"/>
              <a:t>ВСТУПЛЕНИЕ</a:t>
            </a:r>
          </a:p>
        </p:txBody>
      </p:sp>
      <p:sp>
        <p:nvSpPr>
          <p:cNvPr id="7" name="object 7"/>
          <p:cNvSpPr/>
          <p:nvPr/>
        </p:nvSpPr>
        <p:spPr>
          <a:xfrm>
            <a:off x="10574319" y="4750581"/>
            <a:ext cx="1530398" cy="156055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36684" y="2438907"/>
            <a:ext cx="10046970" cy="2580005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12700" marR="5080" indent="279400" algn="just">
              <a:lnSpc>
                <a:spcPct val="119800"/>
              </a:lnSpc>
              <a:spcBef>
                <a:spcPts val="80"/>
              </a:spcBef>
            </a:pPr>
            <a:r>
              <a:rPr sz="2800" spc="-15" dirty="0">
                <a:latin typeface="Calibri"/>
                <a:cs typeface="Calibri"/>
              </a:rPr>
              <a:t>«</a:t>
            </a:r>
            <a:r>
              <a:rPr sz="2800" b="0" spc="-15" dirty="0">
                <a:latin typeface="Calibri Light"/>
                <a:cs typeface="Calibri Light"/>
              </a:rPr>
              <a:t>Равнодушие </a:t>
            </a:r>
            <a:r>
              <a:rPr sz="2800" spc="-855" dirty="0">
                <a:latin typeface="Calibri"/>
                <a:cs typeface="Calibri"/>
              </a:rPr>
              <a:t>—</a:t>
            </a:r>
            <a:r>
              <a:rPr sz="2800" spc="430" dirty="0">
                <a:latin typeface="Calibri"/>
                <a:cs typeface="Calibri"/>
              </a:rPr>
              <a:t> </a:t>
            </a:r>
            <a:r>
              <a:rPr sz="2800" b="0" dirty="0">
                <a:latin typeface="Calibri Light"/>
                <a:cs typeface="Calibri Light"/>
              </a:rPr>
              <a:t>это </a:t>
            </a:r>
            <a:r>
              <a:rPr sz="2800" b="0" spc="-5" dirty="0">
                <a:latin typeface="Calibri Light"/>
                <a:cs typeface="Calibri Light"/>
              </a:rPr>
              <a:t>паралич </a:t>
            </a:r>
            <a:r>
              <a:rPr sz="2800" b="0" dirty="0">
                <a:latin typeface="Calibri Light"/>
                <a:cs typeface="Calibri Light"/>
              </a:rPr>
              <a:t>души</a:t>
            </a:r>
            <a:r>
              <a:rPr sz="2800" dirty="0">
                <a:latin typeface="Calibri"/>
                <a:cs typeface="Calibri"/>
              </a:rPr>
              <a:t>, </a:t>
            </a:r>
            <a:r>
              <a:rPr sz="2800" b="0" spc="-5" dirty="0">
                <a:latin typeface="Calibri Light"/>
                <a:cs typeface="Calibri Light"/>
              </a:rPr>
              <a:t>преждевременная </a:t>
            </a:r>
            <a:r>
              <a:rPr sz="2800" b="0" spc="-15" dirty="0">
                <a:latin typeface="Calibri Light"/>
                <a:cs typeface="Calibri Light"/>
              </a:rPr>
              <a:t>смерть</a:t>
            </a:r>
            <a:r>
              <a:rPr sz="2800" spc="-15" dirty="0">
                <a:latin typeface="Calibri"/>
                <a:cs typeface="Calibri"/>
              </a:rPr>
              <a:t>».  </a:t>
            </a:r>
            <a:r>
              <a:rPr sz="2800" b="0" spc="-5" dirty="0">
                <a:latin typeface="Calibri Light"/>
                <a:cs typeface="Calibri Light"/>
              </a:rPr>
              <a:t>Мне кажется</a:t>
            </a:r>
            <a:r>
              <a:rPr sz="2800" spc="-5" dirty="0">
                <a:latin typeface="Calibri"/>
                <a:cs typeface="Calibri"/>
              </a:rPr>
              <a:t>, </a:t>
            </a:r>
            <a:r>
              <a:rPr sz="2800" b="0" dirty="0">
                <a:latin typeface="Calibri Light"/>
                <a:cs typeface="Calibri Light"/>
              </a:rPr>
              <a:t>эти </a:t>
            </a:r>
            <a:r>
              <a:rPr sz="2800" b="0" spc="-5" dirty="0">
                <a:latin typeface="Calibri Light"/>
                <a:cs typeface="Calibri Light"/>
              </a:rPr>
              <a:t>слова Антона Павловича Чехова очень точно  характеризуют равнодушных людей</a:t>
            </a:r>
            <a:r>
              <a:rPr sz="2800" spc="-5" dirty="0">
                <a:latin typeface="Calibri"/>
                <a:cs typeface="Calibri"/>
              </a:rPr>
              <a:t>. </a:t>
            </a:r>
            <a:r>
              <a:rPr sz="2800" b="0" spc="-5" dirty="0">
                <a:latin typeface="Calibri Light"/>
                <a:cs typeface="Calibri Light"/>
              </a:rPr>
              <a:t>Действительно</a:t>
            </a:r>
            <a:r>
              <a:rPr sz="2800" spc="-5" dirty="0">
                <a:latin typeface="Calibri"/>
                <a:cs typeface="Calibri"/>
              </a:rPr>
              <a:t>, </a:t>
            </a:r>
            <a:r>
              <a:rPr sz="2800" b="0" spc="-5" dirty="0">
                <a:latin typeface="Calibri Light"/>
                <a:cs typeface="Calibri Light"/>
              </a:rPr>
              <a:t>как иначе  назвать состояние нравственной </a:t>
            </a:r>
            <a:r>
              <a:rPr sz="2800" b="0" dirty="0">
                <a:latin typeface="Calibri Light"/>
                <a:cs typeface="Calibri Light"/>
              </a:rPr>
              <a:t>глухоты</a:t>
            </a:r>
            <a:r>
              <a:rPr sz="2800" dirty="0">
                <a:latin typeface="Calibri"/>
                <a:cs typeface="Calibri"/>
              </a:rPr>
              <a:t>, </a:t>
            </a:r>
            <a:r>
              <a:rPr sz="2800" b="0" spc="-5" dirty="0">
                <a:latin typeface="Calibri Light"/>
                <a:cs typeface="Calibri Light"/>
              </a:rPr>
              <a:t>безразличия</a:t>
            </a:r>
            <a:r>
              <a:rPr sz="2800" spc="-5" dirty="0">
                <a:latin typeface="Calibri"/>
                <a:cs typeface="Calibri"/>
              </a:rPr>
              <a:t>, </a:t>
            </a:r>
            <a:r>
              <a:rPr sz="2800" b="0" dirty="0">
                <a:latin typeface="Calibri Light"/>
                <a:cs typeface="Calibri Light"/>
              </a:rPr>
              <a:t>с </a:t>
            </a:r>
            <a:r>
              <a:rPr sz="2800" b="0" spc="-5" dirty="0">
                <a:latin typeface="Calibri Light"/>
                <a:cs typeface="Calibri Light"/>
              </a:rPr>
              <a:t>которым  всё чаще приходится сталкиваться </a:t>
            </a:r>
            <a:r>
              <a:rPr sz="2800" b="0" dirty="0">
                <a:latin typeface="Calibri Light"/>
                <a:cs typeface="Calibri Light"/>
              </a:rPr>
              <a:t>в</a:t>
            </a:r>
            <a:r>
              <a:rPr sz="2800" b="0" spc="350" dirty="0">
                <a:latin typeface="Calibri Light"/>
                <a:cs typeface="Calibri Light"/>
              </a:rPr>
              <a:t> </a:t>
            </a:r>
            <a:r>
              <a:rPr sz="2800" b="0" dirty="0">
                <a:latin typeface="Calibri Light"/>
                <a:cs typeface="Calibri Light"/>
              </a:rPr>
              <a:t>обществе</a:t>
            </a:r>
            <a:r>
              <a:rPr sz="2800" dirty="0">
                <a:latin typeface="Calibri"/>
                <a:cs typeface="Calibri"/>
              </a:rPr>
              <a:t>?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085305" y="913891"/>
            <a:ext cx="481457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65" dirty="0"/>
              <a:t>ЦИТАТНОЕ</a:t>
            </a:r>
            <a:r>
              <a:rPr spc="15" dirty="0"/>
              <a:t> </a:t>
            </a:r>
            <a:r>
              <a:rPr dirty="0"/>
              <a:t>ВСТУПЛЕНИЕ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587500" y="3526027"/>
            <a:ext cx="10045065" cy="134239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 marR="5080" indent="381000" algn="just">
              <a:lnSpc>
                <a:spcPct val="119600"/>
              </a:lnSpc>
              <a:spcBef>
                <a:spcPts val="135"/>
              </a:spcBef>
            </a:pPr>
            <a:r>
              <a:rPr sz="2400" b="0" dirty="0">
                <a:latin typeface="Calibri Light"/>
                <a:cs typeface="Calibri Light"/>
              </a:rPr>
              <a:t>Я не </a:t>
            </a:r>
            <a:r>
              <a:rPr sz="2400" b="0" spc="-5" dirty="0">
                <a:latin typeface="Calibri Light"/>
                <a:cs typeface="Calibri Light"/>
              </a:rPr>
              <a:t>случайно выбрал эту </a:t>
            </a:r>
            <a:r>
              <a:rPr sz="2400" b="0" dirty="0">
                <a:latin typeface="Calibri Light"/>
                <a:cs typeface="Calibri Light"/>
              </a:rPr>
              <a:t>тему</a:t>
            </a:r>
            <a:r>
              <a:rPr sz="2400" dirty="0">
                <a:latin typeface="Calibri"/>
                <a:cs typeface="Calibri"/>
              </a:rPr>
              <a:t>. </a:t>
            </a:r>
            <a:r>
              <a:rPr sz="2400" b="0" spc="-5" dirty="0">
                <a:latin typeface="Calibri Light"/>
                <a:cs typeface="Calibri Light"/>
              </a:rPr>
              <a:t>Проблема</a:t>
            </a:r>
            <a:r>
              <a:rPr sz="2400" spc="-5" dirty="0">
                <a:latin typeface="Calibri"/>
                <a:cs typeface="Calibri"/>
              </a:rPr>
              <a:t>, </a:t>
            </a:r>
            <a:r>
              <a:rPr sz="2400" b="0" spc="-5" dirty="0">
                <a:latin typeface="Calibri Light"/>
                <a:cs typeface="Calibri Light"/>
              </a:rPr>
              <a:t>которую она затрагивает</a:t>
            </a:r>
            <a:r>
              <a:rPr sz="2400" spc="-5" dirty="0">
                <a:latin typeface="Calibri"/>
                <a:cs typeface="Calibri"/>
              </a:rPr>
              <a:t>,  </a:t>
            </a:r>
            <a:r>
              <a:rPr sz="2400" b="0" spc="-5" dirty="0">
                <a:latin typeface="Calibri Light"/>
                <a:cs typeface="Calibri Light"/>
              </a:rPr>
              <a:t>интересует </a:t>
            </a:r>
            <a:r>
              <a:rPr sz="2400" b="0" dirty="0">
                <a:latin typeface="Calibri Light"/>
                <a:cs typeface="Calibri Light"/>
              </a:rPr>
              <a:t>меня не </a:t>
            </a:r>
            <a:r>
              <a:rPr sz="2400" b="0" spc="-5" dirty="0">
                <a:latin typeface="Calibri Light"/>
                <a:cs typeface="Calibri Light"/>
              </a:rPr>
              <a:t>только как читателя</a:t>
            </a:r>
            <a:r>
              <a:rPr sz="2400" spc="-5" dirty="0">
                <a:latin typeface="Calibri"/>
                <a:cs typeface="Calibri"/>
              </a:rPr>
              <a:t>, </a:t>
            </a:r>
            <a:r>
              <a:rPr sz="2400" b="0" dirty="0">
                <a:latin typeface="Calibri Light"/>
                <a:cs typeface="Calibri Light"/>
              </a:rPr>
              <a:t>но и </a:t>
            </a:r>
            <a:r>
              <a:rPr sz="2400" b="0" spc="-5" dirty="0">
                <a:latin typeface="Calibri Light"/>
                <a:cs typeface="Calibri Light"/>
              </a:rPr>
              <a:t>как человека</a:t>
            </a:r>
            <a:r>
              <a:rPr sz="2400" spc="-5" dirty="0">
                <a:latin typeface="Calibri"/>
                <a:cs typeface="Calibri"/>
              </a:rPr>
              <a:t>, </a:t>
            </a:r>
            <a:r>
              <a:rPr sz="2400" b="0" spc="-5" dirty="0">
                <a:latin typeface="Calibri Light"/>
                <a:cs typeface="Calibri Light"/>
              </a:rPr>
              <a:t>живущего  интересами своего </a:t>
            </a:r>
            <a:r>
              <a:rPr sz="2400" b="0" dirty="0">
                <a:latin typeface="Calibri Light"/>
                <a:cs typeface="Calibri Light"/>
              </a:rPr>
              <a:t>времени и </a:t>
            </a:r>
            <a:r>
              <a:rPr sz="2400" b="0" spc="-5" dirty="0">
                <a:latin typeface="Calibri Light"/>
                <a:cs typeface="Calibri Light"/>
              </a:rPr>
              <a:t>своего</a:t>
            </a:r>
            <a:r>
              <a:rPr sz="2400" b="0" spc="275" dirty="0">
                <a:latin typeface="Calibri Light"/>
                <a:cs typeface="Calibri Light"/>
              </a:rPr>
              <a:t> </a:t>
            </a:r>
            <a:r>
              <a:rPr sz="2400" b="0" spc="70" dirty="0">
                <a:latin typeface="Calibri Light"/>
                <a:cs typeface="Calibri Light"/>
              </a:rPr>
              <a:t>поколения</a:t>
            </a:r>
            <a:r>
              <a:rPr sz="2400" spc="70" dirty="0">
                <a:latin typeface="Calibri"/>
                <a:cs typeface="Calibri"/>
              </a:rPr>
              <a:t>…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3493008" y="673608"/>
            <a:ext cx="6032500" cy="1005840"/>
            <a:chOff x="3493008" y="673608"/>
            <a:chExt cx="6032500" cy="1005840"/>
          </a:xfrm>
        </p:grpSpPr>
        <p:sp>
          <p:nvSpPr>
            <p:cNvPr id="4" name="object 4"/>
            <p:cNvSpPr/>
            <p:nvPr/>
          </p:nvSpPr>
          <p:spPr>
            <a:xfrm>
              <a:off x="3493008" y="673608"/>
              <a:ext cx="3331464" cy="100583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342888" y="673608"/>
              <a:ext cx="3182112" cy="1005839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05815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ЛИЧНОСТНОЕ</a:t>
            </a:r>
            <a:r>
              <a:rPr spc="30" dirty="0"/>
              <a:t> </a:t>
            </a:r>
            <a:r>
              <a:rPr dirty="0"/>
              <a:t>ВСТУПЛЕНИЕ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837992" y="2279904"/>
            <a:ext cx="6325235" cy="1630045"/>
            <a:chOff x="2837992" y="2279904"/>
            <a:chExt cx="6325235" cy="1630045"/>
          </a:xfrm>
        </p:grpSpPr>
        <p:sp>
          <p:nvSpPr>
            <p:cNvPr id="3" name="object 3"/>
            <p:cNvSpPr/>
            <p:nvPr/>
          </p:nvSpPr>
          <p:spPr>
            <a:xfrm>
              <a:off x="6000362" y="3411317"/>
              <a:ext cx="3156585" cy="492759"/>
            </a:xfrm>
            <a:custGeom>
              <a:avLst/>
              <a:gdLst/>
              <a:ahLst/>
              <a:cxnLst/>
              <a:rect l="l" t="t" r="r" b="b"/>
              <a:pathLst>
                <a:path w="3156584" h="492760">
                  <a:moveTo>
                    <a:pt x="0" y="0"/>
                  </a:moveTo>
                  <a:lnTo>
                    <a:pt x="0" y="332800"/>
                  </a:lnTo>
                  <a:lnTo>
                    <a:pt x="3156019" y="332800"/>
                  </a:lnTo>
                  <a:lnTo>
                    <a:pt x="3156019" y="492275"/>
                  </a:lnTo>
                </a:path>
                <a:path w="3156584" h="492760">
                  <a:moveTo>
                    <a:pt x="0" y="0"/>
                  </a:moveTo>
                  <a:lnTo>
                    <a:pt x="0" y="319442"/>
                  </a:lnTo>
                  <a:lnTo>
                    <a:pt x="1122293" y="319442"/>
                  </a:lnTo>
                  <a:lnTo>
                    <a:pt x="1122293" y="478917"/>
                  </a:lnTo>
                </a:path>
              </a:pathLst>
            </a:custGeom>
            <a:ln w="12700">
              <a:solidFill>
                <a:srgbClr val="8C56B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4948355" y="3411317"/>
              <a:ext cx="1052195" cy="492759"/>
            </a:xfrm>
            <a:custGeom>
              <a:avLst/>
              <a:gdLst/>
              <a:ahLst/>
              <a:cxnLst/>
              <a:rect l="l" t="t" r="r" b="b"/>
              <a:pathLst>
                <a:path w="1052195" h="492760">
                  <a:moveTo>
                    <a:pt x="1052006" y="0"/>
                  </a:moveTo>
                  <a:lnTo>
                    <a:pt x="1052006" y="332800"/>
                  </a:lnTo>
                  <a:lnTo>
                    <a:pt x="0" y="332800"/>
                  </a:lnTo>
                  <a:lnTo>
                    <a:pt x="0" y="492275"/>
                  </a:lnTo>
                </a:path>
              </a:pathLst>
            </a:custGeom>
            <a:ln w="12700">
              <a:solidFill>
                <a:srgbClr val="8C56B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2844342" y="3411317"/>
              <a:ext cx="3156585" cy="492759"/>
            </a:xfrm>
            <a:custGeom>
              <a:avLst/>
              <a:gdLst/>
              <a:ahLst/>
              <a:cxnLst/>
              <a:rect l="l" t="t" r="r" b="b"/>
              <a:pathLst>
                <a:path w="3156585" h="492760">
                  <a:moveTo>
                    <a:pt x="3156019" y="0"/>
                  </a:moveTo>
                  <a:lnTo>
                    <a:pt x="3156019" y="332800"/>
                  </a:lnTo>
                  <a:lnTo>
                    <a:pt x="0" y="332800"/>
                  </a:lnTo>
                  <a:lnTo>
                    <a:pt x="0" y="492275"/>
                  </a:lnTo>
                </a:path>
              </a:pathLst>
            </a:custGeom>
            <a:ln w="12700">
              <a:solidFill>
                <a:srgbClr val="8C56B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5081016" y="2279904"/>
              <a:ext cx="1837943" cy="1210056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5139630" y="2318188"/>
              <a:ext cx="1721485" cy="1093470"/>
            </a:xfrm>
            <a:custGeom>
              <a:avLst/>
              <a:gdLst/>
              <a:ahLst/>
              <a:cxnLst/>
              <a:rect l="l" t="t" r="r" b="b"/>
              <a:pathLst>
                <a:path w="1721484" h="1093470">
                  <a:moveTo>
                    <a:pt x="1612151" y="0"/>
                  </a:moveTo>
                  <a:lnTo>
                    <a:pt x="109311" y="0"/>
                  </a:lnTo>
                  <a:lnTo>
                    <a:pt x="66762" y="8590"/>
                  </a:lnTo>
                  <a:lnTo>
                    <a:pt x="32016" y="32016"/>
                  </a:lnTo>
                  <a:lnTo>
                    <a:pt x="8590" y="66763"/>
                  </a:lnTo>
                  <a:lnTo>
                    <a:pt x="0" y="109312"/>
                  </a:lnTo>
                  <a:lnTo>
                    <a:pt x="0" y="983816"/>
                  </a:lnTo>
                  <a:lnTo>
                    <a:pt x="8590" y="1026366"/>
                  </a:lnTo>
                  <a:lnTo>
                    <a:pt x="32016" y="1061112"/>
                  </a:lnTo>
                  <a:lnTo>
                    <a:pt x="66762" y="1084539"/>
                  </a:lnTo>
                  <a:lnTo>
                    <a:pt x="109311" y="1093129"/>
                  </a:lnTo>
                  <a:lnTo>
                    <a:pt x="1612151" y="1093129"/>
                  </a:lnTo>
                  <a:lnTo>
                    <a:pt x="1654701" y="1084539"/>
                  </a:lnTo>
                  <a:lnTo>
                    <a:pt x="1689447" y="1061112"/>
                  </a:lnTo>
                  <a:lnTo>
                    <a:pt x="1712874" y="1026366"/>
                  </a:lnTo>
                  <a:lnTo>
                    <a:pt x="1721464" y="983816"/>
                  </a:lnTo>
                  <a:lnTo>
                    <a:pt x="1721464" y="109312"/>
                  </a:lnTo>
                  <a:lnTo>
                    <a:pt x="1712874" y="66763"/>
                  </a:lnTo>
                  <a:lnTo>
                    <a:pt x="1689447" y="32016"/>
                  </a:lnTo>
                  <a:lnTo>
                    <a:pt x="1654701" y="8590"/>
                  </a:lnTo>
                  <a:lnTo>
                    <a:pt x="1612151" y="0"/>
                  </a:lnTo>
                  <a:close/>
                </a:path>
              </a:pathLst>
            </a:custGeom>
            <a:solidFill>
              <a:srgbClr val="A8C0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5330903" y="2499898"/>
              <a:ext cx="1721485" cy="1093470"/>
            </a:xfrm>
            <a:custGeom>
              <a:avLst/>
              <a:gdLst/>
              <a:ahLst/>
              <a:cxnLst/>
              <a:rect l="l" t="t" r="r" b="b"/>
              <a:pathLst>
                <a:path w="1721484" h="1093470">
                  <a:moveTo>
                    <a:pt x="1612153" y="0"/>
                  </a:moveTo>
                  <a:lnTo>
                    <a:pt x="109312" y="0"/>
                  </a:lnTo>
                  <a:lnTo>
                    <a:pt x="66763" y="8590"/>
                  </a:lnTo>
                  <a:lnTo>
                    <a:pt x="32016" y="32016"/>
                  </a:lnTo>
                  <a:lnTo>
                    <a:pt x="8590" y="66762"/>
                  </a:lnTo>
                  <a:lnTo>
                    <a:pt x="0" y="109311"/>
                  </a:lnTo>
                  <a:lnTo>
                    <a:pt x="0" y="983816"/>
                  </a:lnTo>
                  <a:lnTo>
                    <a:pt x="8590" y="1026366"/>
                  </a:lnTo>
                  <a:lnTo>
                    <a:pt x="32016" y="1061112"/>
                  </a:lnTo>
                  <a:lnTo>
                    <a:pt x="66763" y="1084539"/>
                  </a:lnTo>
                  <a:lnTo>
                    <a:pt x="109312" y="1093129"/>
                  </a:lnTo>
                  <a:lnTo>
                    <a:pt x="1612153" y="1093129"/>
                  </a:lnTo>
                  <a:lnTo>
                    <a:pt x="1654702" y="1084539"/>
                  </a:lnTo>
                  <a:lnTo>
                    <a:pt x="1689447" y="1061112"/>
                  </a:lnTo>
                  <a:lnTo>
                    <a:pt x="1712874" y="1026366"/>
                  </a:lnTo>
                  <a:lnTo>
                    <a:pt x="1721464" y="983816"/>
                  </a:lnTo>
                  <a:lnTo>
                    <a:pt x="1721464" y="109311"/>
                  </a:lnTo>
                  <a:lnTo>
                    <a:pt x="1712874" y="66762"/>
                  </a:lnTo>
                  <a:lnTo>
                    <a:pt x="1689447" y="32016"/>
                  </a:lnTo>
                  <a:lnTo>
                    <a:pt x="1654702" y="8590"/>
                  </a:lnTo>
                  <a:lnTo>
                    <a:pt x="1612153" y="0"/>
                  </a:lnTo>
                  <a:close/>
                </a:path>
              </a:pathLst>
            </a:custGeom>
            <a:solidFill>
              <a:srgbClr val="FFFFFF">
                <a:alpha val="901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5330903" y="2499898"/>
              <a:ext cx="1721485" cy="1093470"/>
            </a:xfrm>
            <a:custGeom>
              <a:avLst/>
              <a:gdLst/>
              <a:ahLst/>
              <a:cxnLst/>
              <a:rect l="l" t="t" r="r" b="b"/>
              <a:pathLst>
                <a:path w="1721484" h="1093470">
                  <a:moveTo>
                    <a:pt x="0" y="109312"/>
                  </a:moveTo>
                  <a:lnTo>
                    <a:pt x="8590" y="66763"/>
                  </a:lnTo>
                  <a:lnTo>
                    <a:pt x="32016" y="32016"/>
                  </a:lnTo>
                  <a:lnTo>
                    <a:pt x="66763" y="8590"/>
                  </a:lnTo>
                  <a:lnTo>
                    <a:pt x="109312" y="0"/>
                  </a:lnTo>
                  <a:lnTo>
                    <a:pt x="1612153" y="0"/>
                  </a:lnTo>
                  <a:lnTo>
                    <a:pt x="1654702" y="8590"/>
                  </a:lnTo>
                  <a:lnTo>
                    <a:pt x="1689448" y="32016"/>
                  </a:lnTo>
                  <a:lnTo>
                    <a:pt x="1712874" y="66763"/>
                  </a:lnTo>
                  <a:lnTo>
                    <a:pt x="1721465" y="109312"/>
                  </a:lnTo>
                  <a:lnTo>
                    <a:pt x="1721465" y="983817"/>
                  </a:lnTo>
                  <a:lnTo>
                    <a:pt x="1712874" y="1026366"/>
                  </a:lnTo>
                  <a:lnTo>
                    <a:pt x="1689448" y="1061113"/>
                  </a:lnTo>
                  <a:lnTo>
                    <a:pt x="1654702" y="1084539"/>
                  </a:lnTo>
                  <a:lnTo>
                    <a:pt x="1612153" y="1093130"/>
                  </a:lnTo>
                  <a:lnTo>
                    <a:pt x="109312" y="1093130"/>
                  </a:lnTo>
                  <a:lnTo>
                    <a:pt x="66763" y="1084539"/>
                  </a:lnTo>
                  <a:lnTo>
                    <a:pt x="32016" y="1061113"/>
                  </a:lnTo>
                  <a:lnTo>
                    <a:pt x="8590" y="1026366"/>
                  </a:lnTo>
                  <a:lnTo>
                    <a:pt x="0" y="983817"/>
                  </a:lnTo>
                  <a:lnTo>
                    <a:pt x="0" y="109312"/>
                  </a:lnTo>
                  <a:close/>
                </a:path>
              </a:pathLst>
            </a:custGeom>
            <a:ln w="6350">
              <a:solidFill>
                <a:srgbClr val="B16EE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5499867" y="2854452"/>
            <a:ext cx="138366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5" dirty="0">
                <a:latin typeface="Calibri"/>
                <a:cs typeface="Calibri"/>
              </a:rPr>
              <a:t>Заключение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1926335" y="3864864"/>
            <a:ext cx="1973580" cy="1316990"/>
            <a:chOff x="1926335" y="3864864"/>
            <a:chExt cx="1973580" cy="1316990"/>
          </a:xfrm>
        </p:grpSpPr>
        <p:sp>
          <p:nvSpPr>
            <p:cNvPr id="12" name="object 12"/>
            <p:cNvSpPr/>
            <p:nvPr/>
          </p:nvSpPr>
          <p:spPr>
            <a:xfrm>
              <a:off x="1926335" y="3864864"/>
              <a:ext cx="1837943" cy="1210056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983610" y="3903592"/>
              <a:ext cx="1721485" cy="1093470"/>
            </a:xfrm>
            <a:custGeom>
              <a:avLst/>
              <a:gdLst/>
              <a:ahLst/>
              <a:cxnLst/>
              <a:rect l="l" t="t" r="r" b="b"/>
              <a:pathLst>
                <a:path w="1721485" h="1093470">
                  <a:moveTo>
                    <a:pt x="1612153" y="0"/>
                  </a:moveTo>
                  <a:lnTo>
                    <a:pt x="109312" y="0"/>
                  </a:lnTo>
                  <a:lnTo>
                    <a:pt x="66763" y="8590"/>
                  </a:lnTo>
                  <a:lnTo>
                    <a:pt x="32016" y="32016"/>
                  </a:lnTo>
                  <a:lnTo>
                    <a:pt x="8590" y="66763"/>
                  </a:lnTo>
                  <a:lnTo>
                    <a:pt x="0" y="109312"/>
                  </a:lnTo>
                  <a:lnTo>
                    <a:pt x="0" y="983818"/>
                  </a:lnTo>
                  <a:lnTo>
                    <a:pt x="8590" y="1026367"/>
                  </a:lnTo>
                  <a:lnTo>
                    <a:pt x="32016" y="1061114"/>
                  </a:lnTo>
                  <a:lnTo>
                    <a:pt x="66763" y="1084540"/>
                  </a:lnTo>
                  <a:lnTo>
                    <a:pt x="109312" y="1093130"/>
                  </a:lnTo>
                  <a:lnTo>
                    <a:pt x="1612153" y="1093130"/>
                  </a:lnTo>
                  <a:lnTo>
                    <a:pt x="1654702" y="1084540"/>
                  </a:lnTo>
                  <a:lnTo>
                    <a:pt x="1689449" y="1061114"/>
                  </a:lnTo>
                  <a:lnTo>
                    <a:pt x="1712875" y="1026367"/>
                  </a:lnTo>
                  <a:lnTo>
                    <a:pt x="1721465" y="983818"/>
                  </a:lnTo>
                  <a:lnTo>
                    <a:pt x="1721465" y="109312"/>
                  </a:lnTo>
                  <a:lnTo>
                    <a:pt x="1712875" y="66763"/>
                  </a:lnTo>
                  <a:lnTo>
                    <a:pt x="1689449" y="32016"/>
                  </a:lnTo>
                  <a:lnTo>
                    <a:pt x="1654702" y="8590"/>
                  </a:lnTo>
                  <a:lnTo>
                    <a:pt x="1612153" y="0"/>
                  </a:lnTo>
                  <a:close/>
                </a:path>
              </a:pathLst>
            </a:custGeom>
            <a:solidFill>
              <a:srgbClr val="A8C0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2174883" y="4085303"/>
              <a:ext cx="1721485" cy="1093470"/>
            </a:xfrm>
            <a:custGeom>
              <a:avLst/>
              <a:gdLst/>
              <a:ahLst/>
              <a:cxnLst/>
              <a:rect l="l" t="t" r="r" b="b"/>
              <a:pathLst>
                <a:path w="1721485" h="1093470">
                  <a:moveTo>
                    <a:pt x="1612153" y="0"/>
                  </a:moveTo>
                  <a:lnTo>
                    <a:pt x="109312" y="0"/>
                  </a:lnTo>
                  <a:lnTo>
                    <a:pt x="66763" y="8590"/>
                  </a:lnTo>
                  <a:lnTo>
                    <a:pt x="32016" y="32016"/>
                  </a:lnTo>
                  <a:lnTo>
                    <a:pt x="8590" y="66763"/>
                  </a:lnTo>
                  <a:lnTo>
                    <a:pt x="0" y="109312"/>
                  </a:lnTo>
                  <a:lnTo>
                    <a:pt x="0" y="983816"/>
                  </a:lnTo>
                  <a:lnTo>
                    <a:pt x="8590" y="1026366"/>
                  </a:lnTo>
                  <a:lnTo>
                    <a:pt x="32016" y="1061112"/>
                  </a:lnTo>
                  <a:lnTo>
                    <a:pt x="66763" y="1084539"/>
                  </a:lnTo>
                  <a:lnTo>
                    <a:pt x="109312" y="1093129"/>
                  </a:lnTo>
                  <a:lnTo>
                    <a:pt x="1612153" y="1093129"/>
                  </a:lnTo>
                  <a:lnTo>
                    <a:pt x="1654702" y="1084539"/>
                  </a:lnTo>
                  <a:lnTo>
                    <a:pt x="1689447" y="1061112"/>
                  </a:lnTo>
                  <a:lnTo>
                    <a:pt x="1712874" y="1026366"/>
                  </a:lnTo>
                  <a:lnTo>
                    <a:pt x="1721464" y="983816"/>
                  </a:lnTo>
                  <a:lnTo>
                    <a:pt x="1721464" y="109312"/>
                  </a:lnTo>
                  <a:lnTo>
                    <a:pt x="1712874" y="66763"/>
                  </a:lnTo>
                  <a:lnTo>
                    <a:pt x="1689447" y="32016"/>
                  </a:lnTo>
                  <a:lnTo>
                    <a:pt x="1654702" y="8590"/>
                  </a:lnTo>
                  <a:lnTo>
                    <a:pt x="1612153" y="0"/>
                  </a:lnTo>
                  <a:close/>
                </a:path>
              </a:pathLst>
            </a:custGeom>
            <a:solidFill>
              <a:srgbClr val="FFFFFF">
                <a:alpha val="901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2174883" y="4085303"/>
              <a:ext cx="1721485" cy="1093470"/>
            </a:xfrm>
            <a:custGeom>
              <a:avLst/>
              <a:gdLst/>
              <a:ahLst/>
              <a:cxnLst/>
              <a:rect l="l" t="t" r="r" b="b"/>
              <a:pathLst>
                <a:path w="1721485" h="1093470">
                  <a:moveTo>
                    <a:pt x="0" y="109312"/>
                  </a:moveTo>
                  <a:lnTo>
                    <a:pt x="8590" y="66763"/>
                  </a:lnTo>
                  <a:lnTo>
                    <a:pt x="32016" y="32016"/>
                  </a:lnTo>
                  <a:lnTo>
                    <a:pt x="66763" y="8590"/>
                  </a:lnTo>
                  <a:lnTo>
                    <a:pt x="109312" y="0"/>
                  </a:lnTo>
                  <a:lnTo>
                    <a:pt x="1612153" y="0"/>
                  </a:lnTo>
                  <a:lnTo>
                    <a:pt x="1654702" y="8590"/>
                  </a:lnTo>
                  <a:lnTo>
                    <a:pt x="1689448" y="32016"/>
                  </a:lnTo>
                  <a:lnTo>
                    <a:pt x="1712874" y="66763"/>
                  </a:lnTo>
                  <a:lnTo>
                    <a:pt x="1721465" y="109312"/>
                  </a:lnTo>
                  <a:lnTo>
                    <a:pt x="1721465" y="983817"/>
                  </a:lnTo>
                  <a:lnTo>
                    <a:pt x="1712874" y="1026366"/>
                  </a:lnTo>
                  <a:lnTo>
                    <a:pt x="1689448" y="1061113"/>
                  </a:lnTo>
                  <a:lnTo>
                    <a:pt x="1654702" y="1084539"/>
                  </a:lnTo>
                  <a:lnTo>
                    <a:pt x="1612153" y="1093130"/>
                  </a:lnTo>
                  <a:lnTo>
                    <a:pt x="109312" y="1093130"/>
                  </a:lnTo>
                  <a:lnTo>
                    <a:pt x="66763" y="1084539"/>
                  </a:lnTo>
                  <a:lnTo>
                    <a:pt x="32016" y="1061113"/>
                  </a:lnTo>
                  <a:lnTo>
                    <a:pt x="8590" y="1026366"/>
                  </a:lnTo>
                  <a:lnTo>
                    <a:pt x="0" y="983817"/>
                  </a:lnTo>
                  <a:lnTo>
                    <a:pt x="0" y="109312"/>
                  </a:lnTo>
                  <a:close/>
                </a:path>
              </a:pathLst>
            </a:custGeom>
            <a:ln w="6350">
              <a:solidFill>
                <a:srgbClr val="B16EE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2385789" y="4299204"/>
            <a:ext cx="1299845" cy="610870"/>
          </a:xfrm>
          <a:prstGeom prst="rect">
            <a:avLst/>
          </a:prstGeom>
        </p:spPr>
        <p:txBody>
          <a:bodyPr vert="horz" wrap="square" lIns="0" tIns="41910" rIns="0" bIns="0" rtlCol="0">
            <a:spAutoFit/>
          </a:bodyPr>
          <a:lstStyle/>
          <a:p>
            <a:pPr marL="55880" marR="5080" indent="-43815">
              <a:lnSpc>
                <a:spcPts val="2210"/>
              </a:lnSpc>
              <a:spcBef>
                <a:spcPts val="330"/>
              </a:spcBef>
            </a:pPr>
            <a:r>
              <a:rPr sz="2000" b="0" dirty="0">
                <a:latin typeface="Calibri Light"/>
                <a:cs typeface="Calibri Light"/>
              </a:rPr>
              <a:t>Обоб</a:t>
            </a:r>
            <a:r>
              <a:rPr sz="2000" b="0" spc="-5" dirty="0">
                <a:latin typeface="Calibri Light"/>
                <a:cs typeface="Calibri Light"/>
              </a:rPr>
              <a:t>щ</a:t>
            </a:r>
            <a:r>
              <a:rPr sz="2000" b="0" dirty="0">
                <a:latin typeface="Calibri Light"/>
                <a:cs typeface="Calibri Light"/>
              </a:rPr>
              <a:t>ение  </a:t>
            </a:r>
            <a:r>
              <a:rPr sz="2000" b="0" spc="-5" dirty="0">
                <a:latin typeface="Calibri Light"/>
                <a:cs typeface="Calibri Light"/>
              </a:rPr>
              <a:t>сказанного</a:t>
            </a:r>
            <a:endParaRPr sz="2000">
              <a:latin typeface="Calibri Light"/>
              <a:cs typeface="Calibri Light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4029455" y="3864864"/>
            <a:ext cx="1974214" cy="1316990"/>
            <a:chOff x="4029455" y="3864864"/>
            <a:chExt cx="1974214" cy="1316990"/>
          </a:xfrm>
        </p:grpSpPr>
        <p:sp>
          <p:nvSpPr>
            <p:cNvPr id="18" name="object 18"/>
            <p:cNvSpPr/>
            <p:nvPr/>
          </p:nvSpPr>
          <p:spPr>
            <a:xfrm>
              <a:off x="4029455" y="3864864"/>
              <a:ext cx="1837944" cy="1210056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4087623" y="3903592"/>
              <a:ext cx="1721485" cy="1093470"/>
            </a:xfrm>
            <a:custGeom>
              <a:avLst/>
              <a:gdLst/>
              <a:ahLst/>
              <a:cxnLst/>
              <a:rect l="l" t="t" r="r" b="b"/>
              <a:pathLst>
                <a:path w="1721485" h="1093470">
                  <a:moveTo>
                    <a:pt x="1612151" y="0"/>
                  </a:moveTo>
                  <a:lnTo>
                    <a:pt x="109311" y="0"/>
                  </a:lnTo>
                  <a:lnTo>
                    <a:pt x="66762" y="8590"/>
                  </a:lnTo>
                  <a:lnTo>
                    <a:pt x="32016" y="32016"/>
                  </a:lnTo>
                  <a:lnTo>
                    <a:pt x="8590" y="66763"/>
                  </a:lnTo>
                  <a:lnTo>
                    <a:pt x="0" y="109312"/>
                  </a:lnTo>
                  <a:lnTo>
                    <a:pt x="0" y="983818"/>
                  </a:lnTo>
                  <a:lnTo>
                    <a:pt x="8590" y="1026367"/>
                  </a:lnTo>
                  <a:lnTo>
                    <a:pt x="32016" y="1061114"/>
                  </a:lnTo>
                  <a:lnTo>
                    <a:pt x="66762" y="1084540"/>
                  </a:lnTo>
                  <a:lnTo>
                    <a:pt x="109311" y="1093130"/>
                  </a:lnTo>
                  <a:lnTo>
                    <a:pt x="1612151" y="1093130"/>
                  </a:lnTo>
                  <a:lnTo>
                    <a:pt x="1654701" y="1084540"/>
                  </a:lnTo>
                  <a:lnTo>
                    <a:pt x="1689447" y="1061114"/>
                  </a:lnTo>
                  <a:lnTo>
                    <a:pt x="1712874" y="1026367"/>
                  </a:lnTo>
                  <a:lnTo>
                    <a:pt x="1721464" y="983818"/>
                  </a:lnTo>
                  <a:lnTo>
                    <a:pt x="1721464" y="109312"/>
                  </a:lnTo>
                  <a:lnTo>
                    <a:pt x="1712874" y="66763"/>
                  </a:lnTo>
                  <a:lnTo>
                    <a:pt x="1689447" y="32016"/>
                  </a:lnTo>
                  <a:lnTo>
                    <a:pt x="1654701" y="8590"/>
                  </a:lnTo>
                  <a:lnTo>
                    <a:pt x="1612151" y="0"/>
                  </a:lnTo>
                  <a:close/>
                </a:path>
              </a:pathLst>
            </a:custGeom>
            <a:solidFill>
              <a:srgbClr val="A8C0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4278896" y="4085303"/>
              <a:ext cx="1721485" cy="1093470"/>
            </a:xfrm>
            <a:custGeom>
              <a:avLst/>
              <a:gdLst/>
              <a:ahLst/>
              <a:cxnLst/>
              <a:rect l="l" t="t" r="r" b="b"/>
              <a:pathLst>
                <a:path w="1721485" h="1093470">
                  <a:moveTo>
                    <a:pt x="1612153" y="0"/>
                  </a:moveTo>
                  <a:lnTo>
                    <a:pt x="109312" y="0"/>
                  </a:lnTo>
                  <a:lnTo>
                    <a:pt x="66763" y="8590"/>
                  </a:lnTo>
                  <a:lnTo>
                    <a:pt x="32016" y="32016"/>
                  </a:lnTo>
                  <a:lnTo>
                    <a:pt x="8590" y="66763"/>
                  </a:lnTo>
                  <a:lnTo>
                    <a:pt x="0" y="109312"/>
                  </a:lnTo>
                  <a:lnTo>
                    <a:pt x="0" y="983816"/>
                  </a:lnTo>
                  <a:lnTo>
                    <a:pt x="8590" y="1026366"/>
                  </a:lnTo>
                  <a:lnTo>
                    <a:pt x="32016" y="1061112"/>
                  </a:lnTo>
                  <a:lnTo>
                    <a:pt x="66763" y="1084539"/>
                  </a:lnTo>
                  <a:lnTo>
                    <a:pt x="109312" y="1093129"/>
                  </a:lnTo>
                  <a:lnTo>
                    <a:pt x="1612153" y="1093129"/>
                  </a:lnTo>
                  <a:lnTo>
                    <a:pt x="1654702" y="1084539"/>
                  </a:lnTo>
                  <a:lnTo>
                    <a:pt x="1689447" y="1061112"/>
                  </a:lnTo>
                  <a:lnTo>
                    <a:pt x="1712874" y="1026366"/>
                  </a:lnTo>
                  <a:lnTo>
                    <a:pt x="1721464" y="983816"/>
                  </a:lnTo>
                  <a:lnTo>
                    <a:pt x="1721464" y="109312"/>
                  </a:lnTo>
                  <a:lnTo>
                    <a:pt x="1712874" y="66763"/>
                  </a:lnTo>
                  <a:lnTo>
                    <a:pt x="1689447" y="32016"/>
                  </a:lnTo>
                  <a:lnTo>
                    <a:pt x="1654702" y="8590"/>
                  </a:lnTo>
                  <a:lnTo>
                    <a:pt x="1612153" y="0"/>
                  </a:lnTo>
                  <a:close/>
                </a:path>
              </a:pathLst>
            </a:custGeom>
            <a:solidFill>
              <a:srgbClr val="FFFFFF">
                <a:alpha val="901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4278896" y="4085303"/>
              <a:ext cx="1721485" cy="1093470"/>
            </a:xfrm>
            <a:custGeom>
              <a:avLst/>
              <a:gdLst/>
              <a:ahLst/>
              <a:cxnLst/>
              <a:rect l="l" t="t" r="r" b="b"/>
              <a:pathLst>
                <a:path w="1721485" h="1093470">
                  <a:moveTo>
                    <a:pt x="0" y="109312"/>
                  </a:moveTo>
                  <a:lnTo>
                    <a:pt x="8590" y="66763"/>
                  </a:lnTo>
                  <a:lnTo>
                    <a:pt x="32016" y="32016"/>
                  </a:lnTo>
                  <a:lnTo>
                    <a:pt x="66763" y="8590"/>
                  </a:lnTo>
                  <a:lnTo>
                    <a:pt x="109312" y="0"/>
                  </a:lnTo>
                  <a:lnTo>
                    <a:pt x="1612153" y="0"/>
                  </a:lnTo>
                  <a:lnTo>
                    <a:pt x="1654702" y="8590"/>
                  </a:lnTo>
                  <a:lnTo>
                    <a:pt x="1689448" y="32016"/>
                  </a:lnTo>
                  <a:lnTo>
                    <a:pt x="1712874" y="66763"/>
                  </a:lnTo>
                  <a:lnTo>
                    <a:pt x="1721465" y="109312"/>
                  </a:lnTo>
                  <a:lnTo>
                    <a:pt x="1721465" y="983817"/>
                  </a:lnTo>
                  <a:lnTo>
                    <a:pt x="1712874" y="1026366"/>
                  </a:lnTo>
                  <a:lnTo>
                    <a:pt x="1689448" y="1061113"/>
                  </a:lnTo>
                  <a:lnTo>
                    <a:pt x="1654702" y="1084539"/>
                  </a:lnTo>
                  <a:lnTo>
                    <a:pt x="1612153" y="1093130"/>
                  </a:lnTo>
                  <a:lnTo>
                    <a:pt x="109312" y="1093130"/>
                  </a:lnTo>
                  <a:lnTo>
                    <a:pt x="66763" y="1084539"/>
                  </a:lnTo>
                  <a:lnTo>
                    <a:pt x="32016" y="1061113"/>
                  </a:lnTo>
                  <a:lnTo>
                    <a:pt x="8590" y="1026366"/>
                  </a:lnTo>
                  <a:lnTo>
                    <a:pt x="0" y="983817"/>
                  </a:lnTo>
                  <a:lnTo>
                    <a:pt x="0" y="109312"/>
                  </a:lnTo>
                  <a:close/>
                </a:path>
              </a:pathLst>
            </a:custGeom>
            <a:ln w="6350">
              <a:solidFill>
                <a:srgbClr val="B16EE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4379565" y="4299204"/>
            <a:ext cx="1520825" cy="610870"/>
          </a:xfrm>
          <a:prstGeom prst="rect">
            <a:avLst/>
          </a:prstGeom>
        </p:spPr>
        <p:txBody>
          <a:bodyPr vert="horz" wrap="square" lIns="0" tIns="41910" rIns="0" bIns="0" rtlCol="0">
            <a:spAutoFit/>
          </a:bodyPr>
          <a:lstStyle/>
          <a:p>
            <a:pPr marL="382270" marR="5080" indent="-370205">
              <a:lnSpc>
                <a:spcPts val="2210"/>
              </a:lnSpc>
              <a:spcBef>
                <a:spcPts val="330"/>
              </a:spcBef>
            </a:pPr>
            <a:r>
              <a:rPr sz="2000" b="0" spc="-5" dirty="0">
                <a:latin typeface="Calibri Light"/>
                <a:cs typeface="Calibri Light"/>
              </a:rPr>
              <a:t>Р</a:t>
            </a:r>
            <a:r>
              <a:rPr sz="2000" b="0" dirty="0">
                <a:latin typeface="Calibri Light"/>
                <a:cs typeface="Calibri Light"/>
              </a:rPr>
              <a:t>ито</a:t>
            </a:r>
            <a:r>
              <a:rPr sz="2000" b="0" spc="-5" dirty="0">
                <a:latin typeface="Calibri Light"/>
                <a:cs typeface="Calibri Light"/>
              </a:rPr>
              <a:t>ри</a:t>
            </a:r>
            <a:r>
              <a:rPr sz="2000" b="0" dirty="0">
                <a:latin typeface="Calibri Light"/>
                <a:cs typeface="Calibri Light"/>
              </a:rPr>
              <a:t>ческий  вопрос</a:t>
            </a:r>
            <a:endParaRPr sz="2000">
              <a:latin typeface="Calibri Light"/>
              <a:cs typeface="Calibri Light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6202679" y="3849623"/>
            <a:ext cx="1975485" cy="1318895"/>
            <a:chOff x="6202679" y="3849623"/>
            <a:chExt cx="1975485" cy="1318895"/>
          </a:xfrm>
        </p:grpSpPr>
        <p:sp>
          <p:nvSpPr>
            <p:cNvPr id="24" name="object 24"/>
            <p:cNvSpPr/>
            <p:nvPr/>
          </p:nvSpPr>
          <p:spPr>
            <a:xfrm>
              <a:off x="6202679" y="3849623"/>
              <a:ext cx="1837944" cy="1210056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6261924" y="3890234"/>
              <a:ext cx="1721485" cy="1093470"/>
            </a:xfrm>
            <a:custGeom>
              <a:avLst/>
              <a:gdLst/>
              <a:ahLst/>
              <a:cxnLst/>
              <a:rect l="l" t="t" r="r" b="b"/>
              <a:pathLst>
                <a:path w="1721484" h="1093470">
                  <a:moveTo>
                    <a:pt x="1612151" y="0"/>
                  </a:moveTo>
                  <a:lnTo>
                    <a:pt x="109311" y="0"/>
                  </a:lnTo>
                  <a:lnTo>
                    <a:pt x="66762" y="8590"/>
                  </a:lnTo>
                  <a:lnTo>
                    <a:pt x="32016" y="32016"/>
                  </a:lnTo>
                  <a:lnTo>
                    <a:pt x="8590" y="66763"/>
                  </a:lnTo>
                  <a:lnTo>
                    <a:pt x="0" y="109312"/>
                  </a:lnTo>
                  <a:lnTo>
                    <a:pt x="0" y="983818"/>
                  </a:lnTo>
                  <a:lnTo>
                    <a:pt x="8590" y="1026367"/>
                  </a:lnTo>
                  <a:lnTo>
                    <a:pt x="32016" y="1061112"/>
                  </a:lnTo>
                  <a:lnTo>
                    <a:pt x="66762" y="1084539"/>
                  </a:lnTo>
                  <a:lnTo>
                    <a:pt x="109311" y="1093129"/>
                  </a:lnTo>
                  <a:lnTo>
                    <a:pt x="1612151" y="1093129"/>
                  </a:lnTo>
                  <a:lnTo>
                    <a:pt x="1654701" y="1084539"/>
                  </a:lnTo>
                  <a:lnTo>
                    <a:pt x="1689447" y="1061112"/>
                  </a:lnTo>
                  <a:lnTo>
                    <a:pt x="1712874" y="1026367"/>
                  </a:lnTo>
                  <a:lnTo>
                    <a:pt x="1721464" y="983818"/>
                  </a:lnTo>
                  <a:lnTo>
                    <a:pt x="1721464" y="109312"/>
                  </a:lnTo>
                  <a:lnTo>
                    <a:pt x="1712874" y="66763"/>
                  </a:lnTo>
                  <a:lnTo>
                    <a:pt x="1689447" y="32016"/>
                  </a:lnTo>
                  <a:lnTo>
                    <a:pt x="1654701" y="8590"/>
                  </a:lnTo>
                  <a:lnTo>
                    <a:pt x="1612151" y="0"/>
                  </a:lnTo>
                  <a:close/>
                </a:path>
              </a:pathLst>
            </a:custGeom>
            <a:solidFill>
              <a:srgbClr val="A8C0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6453197" y="4071945"/>
              <a:ext cx="1721485" cy="1093470"/>
            </a:xfrm>
            <a:custGeom>
              <a:avLst/>
              <a:gdLst/>
              <a:ahLst/>
              <a:cxnLst/>
              <a:rect l="l" t="t" r="r" b="b"/>
              <a:pathLst>
                <a:path w="1721484" h="1093470">
                  <a:moveTo>
                    <a:pt x="1612153" y="0"/>
                  </a:moveTo>
                  <a:lnTo>
                    <a:pt x="109312" y="0"/>
                  </a:lnTo>
                  <a:lnTo>
                    <a:pt x="66763" y="8590"/>
                  </a:lnTo>
                  <a:lnTo>
                    <a:pt x="32016" y="32016"/>
                  </a:lnTo>
                  <a:lnTo>
                    <a:pt x="8590" y="66763"/>
                  </a:lnTo>
                  <a:lnTo>
                    <a:pt x="0" y="109312"/>
                  </a:lnTo>
                  <a:lnTo>
                    <a:pt x="0" y="983816"/>
                  </a:lnTo>
                  <a:lnTo>
                    <a:pt x="8590" y="1026366"/>
                  </a:lnTo>
                  <a:lnTo>
                    <a:pt x="32016" y="1061112"/>
                  </a:lnTo>
                  <a:lnTo>
                    <a:pt x="66763" y="1084539"/>
                  </a:lnTo>
                  <a:lnTo>
                    <a:pt x="109312" y="1093129"/>
                  </a:lnTo>
                  <a:lnTo>
                    <a:pt x="1612153" y="1093129"/>
                  </a:lnTo>
                  <a:lnTo>
                    <a:pt x="1654702" y="1084539"/>
                  </a:lnTo>
                  <a:lnTo>
                    <a:pt x="1689447" y="1061112"/>
                  </a:lnTo>
                  <a:lnTo>
                    <a:pt x="1712874" y="1026366"/>
                  </a:lnTo>
                  <a:lnTo>
                    <a:pt x="1721464" y="983816"/>
                  </a:lnTo>
                  <a:lnTo>
                    <a:pt x="1721464" y="109312"/>
                  </a:lnTo>
                  <a:lnTo>
                    <a:pt x="1712874" y="66763"/>
                  </a:lnTo>
                  <a:lnTo>
                    <a:pt x="1689447" y="32016"/>
                  </a:lnTo>
                  <a:lnTo>
                    <a:pt x="1654702" y="8590"/>
                  </a:lnTo>
                  <a:lnTo>
                    <a:pt x="1612153" y="0"/>
                  </a:lnTo>
                  <a:close/>
                </a:path>
              </a:pathLst>
            </a:custGeom>
            <a:solidFill>
              <a:srgbClr val="FFFFFF">
                <a:alpha val="901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6453197" y="4071945"/>
              <a:ext cx="1721485" cy="1093470"/>
            </a:xfrm>
            <a:custGeom>
              <a:avLst/>
              <a:gdLst/>
              <a:ahLst/>
              <a:cxnLst/>
              <a:rect l="l" t="t" r="r" b="b"/>
              <a:pathLst>
                <a:path w="1721484" h="1093470">
                  <a:moveTo>
                    <a:pt x="0" y="109312"/>
                  </a:moveTo>
                  <a:lnTo>
                    <a:pt x="8590" y="66763"/>
                  </a:lnTo>
                  <a:lnTo>
                    <a:pt x="32016" y="32016"/>
                  </a:lnTo>
                  <a:lnTo>
                    <a:pt x="66763" y="8590"/>
                  </a:lnTo>
                  <a:lnTo>
                    <a:pt x="109312" y="0"/>
                  </a:lnTo>
                  <a:lnTo>
                    <a:pt x="1612153" y="0"/>
                  </a:lnTo>
                  <a:lnTo>
                    <a:pt x="1654702" y="8590"/>
                  </a:lnTo>
                  <a:lnTo>
                    <a:pt x="1689448" y="32016"/>
                  </a:lnTo>
                  <a:lnTo>
                    <a:pt x="1712874" y="66763"/>
                  </a:lnTo>
                  <a:lnTo>
                    <a:pt x="1721465" y="109312"/>
                  </a:lnTo>
                  <a:lnTo>
                    <a:pt x="1721465" y="983817"/>
                  </a:lnTo>
                  <a:lnTo>
                    <a:pt x="1712874" y="1026366"/>
                  </a:lnTo>
                  <a:lnTo>
                    <a:pt x="1689448" y="1061113"/>
                  </a:lnTo>
                  <a:lnTo>
                    <a:pt x="1654702" y="1084539"/>
                  </a:lnTo>
                  <a:lnTo>
                    <a:pt x="1612153" y="1093130"/>
                  </a:lnTo>
                  <a:lnTo>
                    <a:pt x="109312" y="1093130"/>
                  </a:lnTo>
                  <a:lnTo>
                    <a:pt x="66763" y="1084539"/>
                  </a:lnTo>
                  <a:lnTo>
                    <a:pt x="32016" y="1061113"/>
                  </a:lnTo>
                  <a:lnTo>
                    <a:pt x="8590" y="1026366"/>
                  </a:lnTo>
                  <a:lnTo>
                    <a:pt x="0" y="983817"/>
                  </a:lnTo>
                  <a:lnTo>
                    <a:pt x="0" y="109312"/>
                  </a:lnTo>
                  <a:close/>
                </a:path>
              </a:pathLst>
            </a:custGeom>
            <a:ln w="6350">
              <a:solidFill>
                <a:srgbClr val="B16EE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28"/>
          <p:cNvSpPr txBox="1"/>
          <p:nvPr/>
        </p:nvSpPr>
        <p:spPr>
          <a:xfrm>
            <a:off x="6713156" y="4280916"/>
            <a:ext cx="1202055" cy="6477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000" b="0" spc="-5" dirty="0">
                <a:latin typeface="Calibri Light"/>
                <a:cs typeface="Calibri Light"/>
              </a:rPr>
              <a:t>Призыв</a:t>
            </a:r>
            <a:endParaRPr sz="2000">
              <a:latin typeface="Calibri Light"/>
              <a:cs typeface="Calibri Light"/>
            </a:endParaRPr>
          </a:p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sz="2000" b="0" dirty="0">
                <a:latin typeface="Calibri Light"/>
                <a:cs typeface="Calibri Light"/>
              </a:rPr>
              <a:t>к</a:t>
            </a:r>
            <a:r>
              <a:rPr sz="2000" b="0" spc="-40" dirty="0">
                <a:latin typeface="Calibri Light"/>
                <a:cs typeface="Calibri Light"/>
              </a:rPr>
              <a:t> </a:t>
            </a:r>
            <a:r>
              <a:rPr sz="2000" b="0" dirty="0">
                <a:latin typeface="Calibri Light"/>
                <a:cs typeface="Calibri Light"/>
              </a:rPr>
              <a:t>читателю</a:t>
            </a:r>
            <a:endParaRPr sz="2000">
              <a:latin typeface="Calibri Light"/>
              <a:cs typeface="Calibri Light"/>
            </a:endParaRPr>
          </a:p>
        </p:txBody>
      </p:sp>
      <p:grpSp>
        <p:nvGrpSpPr>
          <p:cNvPr id="29" name="object 29"/>
          <p:cNvGrpSpPr/>
          <p:nvPr/>
        </p:nvGrpSpPr>
        <p:grpSpPr>
          <a:xfrm>
            <a:off x="8235695" y="3864864"/>
            <a:ext cx="1976120" cy="1316990"/>
            <a:chOff x="8235695" y="3864864"/>
            <a:chExt cx="1976120" cy="1316990"/>
          </a:xfrm>
        </p:grpSpPr>
        <p:sp>
          <p:nvSpPr>
            <p:cNvPr id="30" name="object 30"/>
            <p:cNvSpPr/>
            <p:nvPr/>
          </p:nvSpPr>
          <p:spPr>
            <a:xfrm>
              <a:off x="8235695" y="3864864"/>
              <a:ext cx="1840992" cy="1210056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8295648" y="3903592"/>
              <a:ext cx="1721485" cy="1093470"/>
            </a:xfrm>
            <a:custGeom>
              <a:avLst/>
              <a:gdLst/>
              <a:ahLst/>
              <a:cxnLst/>
              <a:rect l="l" t="t" r="r" b="b"/>
              <a:pathLst>
                <a:path w="1721484" h="1093470">
                  <a:moveTo>
                    <a:pt x="1612153" y="0"/>
                  </a:moveTo>
                  <a:lnTo>
                    <a:pt x="109312" y="0"/>
                  </a:lnTo>
                  <a:lnTo>
                    <a:pt x="66763" y="8590"/>
                  </a:lnTo>
                  <a:lnTo>
                    <a:pt x="32016" y="32016"/>
                  </a:lnTo>
                  <a:lnTo>
                    <a:pt x="8590" y="66763"/>
                  </a:lnTo>
                  <a:lnTo>
                    <a:pt x="0" y="109312"/>
                  </a:lnTo>
                  <a:lnTo>
                    <a:pt x="0" y="983818"/>
                  </a:lnTo>
                  <a:lnTo>
                    <a:pt x="8590" y="1026367"/>
                  </a:lnTo>
                  <a:lnTo>
                    <a:pt x="32016" y="1061114"/>
                  </a:lnTo>
                  <a:lnTo>
                    <a:pt x="66763" y="1084540"/>
                  </a:lnTo>
                  <a:lnTo>
                    <a:pt x="109312" y="1093130"/>
                  </a:lnTo>
                  <a:lnTo>
                    <a:pt x="1612153" y="1093130"/>
                  </a:lnTo>
                  <a:lnTo>
                    <a:pt x="1654702" y="1084540"/>
                  </a:lnTo>
                  <a:lnTo>
                    <a:pt x="1689447" y="1061114"/>
                  </a:lnTo>
                  <a:lnTo>
                    <a:pt x="1712874" y="1026367"/>
                  </a:lnTo>
                  <a:lnTo>
                    <a:pt x="1721464" y="983818"/>
                  </a:lnTo>
                  <a:lnTo>
                    <a:pt x="1721464" y="109312"/>
                  </a:lnTo>
                  <a:lnTo>
                    <a:pt x="1712874" y="66763"/>
                  </a:lnTo>
                  <a:lnTo>
                    <a:pt x="1689447" y="32016"/>
                  </a:lnTo>
                  <a:lnTo>
                    <a:pt x="1654702" y="8590"/>
                  </a:lnTo>
                  <a:lnTo>
                    <a:pt x="1612153" y="0"/>
                  </a:lnTo>
                  <a:close/>
                </a:path>
              </a:pathLst>
            </a:custGeom>
            <a:solidFill>
              <a:srgbClr val="A8C0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8486922" y="4085303"/>
              <a:ext cx="1721485" cy="1093470"/>
            </a:xfrm>
            <a:custGeom>
              <a:avLst/>
              <a:gdLst/>
              <a:ahLst/>
              <a:cxnLst/>
              <a:rect l="l" t="t" r="r" b="b"/>
              <a:pathLst>
                <a:path w="1721484" h="1093470">
                  <a:moveTo>
                    <a:pt x="1612153" y="0"/>
                  </a:moveTo>
                  <a:lnTo>
                    <a:pt x="109312" y="0"/>
                  </a:lnTo>
                  <a:lnTo>
                    <a:pt x="66763" y="8590"/>
                  </a:lnTo>
                  <a:lnTo>
                    <a:pt x="32016" y="32016"/>
                  </a:lnTo>
                  <a:lnTo>
                    <a:pt x="8590" y="66763"/>
                  </a:lnTo>
                  <a:lnTo>
                    <a:pt x="0" y="109312"/>
                  </a:lnTo>
                  <a:lnTo>
                    <a:pt x="0" y="983816"/>
                  </a:lnTo>
                  <a:lnTo>
                    <a:pt x="8590" y="1026366"/>
                  </a:lnTo>
                  <a:lnTo>
                    <a:pt x="32016" y="1061112"/>
                  </a:lnTo>
                  <a:lnTo>
                    <a:pt x="66763" y="1084539"/>
                  </a:lnTo>
                  <a:lnTo>
                    <a:pt x="109312" y="1093129"/>
                  </a:lnTo>
                  <a:lnTo>
                    <a:pt x="1612153" y="1093129"/>
                  </a:lnTo>
                  <a:lnTo>
                    <a:pt x="1654702" y="1084539"/>
                  </a:lnTo>
                  <a:lnTo>
                    <a:pt x="1689449" y="1061112"/>
                  </a:lnTo>
                  <a:lnTo>
                    <a:pt x="1712875" y="1026366"/>
                  </a:lnTo>
                  <a:lnTo>
                    <a:pt x="1721465" y="983816"/>
                  </a:lnTo>
                  <a:lnTo>
                    <a:pt x="1721465" y="109312"/>
                  </a:lnTo>
                  <a:lnTo>
                    <a:pt x="1712875" y="66763"/>
                  </a:lnTo>
                  <a:lnTo>
                    <a:pt x="1689449" y="32016"/>
                  </a:lnTo>
                  <a:lnTo>
                    <a:pt x="1654702" y="8590"/>
                  </a:lnTo>
                  <a:lnTo>
                    <a:pt x="1612153" y="0"/>
                  </a:lnTo>
                  <a:close/>
                </a:path>
              </a:pathLst>
            </a:custGeom>
            <a:solidFill>
              <a:srgbClr val="FFFFFF">
                <a:alpha val="901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8486922" y="4085303"/>
              <a:ext cx="1721485" cy="1093470"/>
            </a:xfrm>
            <a:custGeom>
              <a:avLst/>
              <a:gdLst/>
              <a:ahLst/>
              <a:cxnLst/>
              <a:rect l="l" t="t" r="r" b="b"/>
              <a:pathLst>
                <a:path w="1721484" h="1093470">
                  <a:moveTo>
                    <a:pt x="0" y="109312"/>
                  </a:moveTo>
                  <a:lnTo>
                    <a:pt x="8590" y="66763"/>
                  </a:lnTo>
                  <a:lnTo>
                    <a:pt x="32016" y="32016"/>
                  </a:lnTo>
                  <a:lnTo>
                    <a:pt x="66763" y="8590"/>
                  </a:lnTo>
                  <a:lnTo>
                    <a:pt x="109312" y="0"/>
                  </a:lnTo>
                  <a:lnTo>
                    <a:pt x="1612153" y="0"/>
                  </a:lnTo>
                  <a:lnTo>
                    <a:pt x="1654702" y="8590"/>
                  </a:lnTo>
                  <a:lnTo>
                    <a:pt x="1689448" y="32016"/>
                  </a:lnTo>
                  <a:lnTo>
                    <a:pt x="1712874" y="66763"/>
                  </a:lnTo>
                  <a:lnTo>
                    <a:pt x="1721465" y="109312"/>
                  </a:lnTo>
                  <a:lnTo>
                    <a:pt x="1721465" y="983817"/>
                  </a:lnTo>
                  <a:lnTo>
                    <a:pt x="1712874" y="1026366"/>
                  </a:lnTo>
                  <a:lnTo>
                    <a:pt x="1689448" y="1061113"/>
                  </a:lnTo>
                  <a:lnTo>
                    <a:pt x="1654702" y="1084539"/>
                  </a:lnTo>
                  <a:lnTo>
                    <a:pt x="1612153" y="1093130"/>
                  </a:lnTo>
                  <a:lnTo>
                    <a:pt x="109312" y="1093130"/>
                  </a:lnTo>
                  <a:lnTo>
                    <a:pt x="66763" y="1084539"/>
                  </a:lnTo>
                  <a:lnTo>
                    <a:pt x="32016" y="1061113"/>
                  </a:lnTo>
                  <a:lnTo>
                    <a:pt x="8590" y="1026366"/>
                  </a:lnTo>
                  <a:lnTo>
                    <a:pt x="0" y="983817"/>
                  </a:lnTo>
                  <a:lnTo>
                    <a:pt x="0" y="109312"/>
                  </a:lnTo>
                  <a:close/>
                </a:path>
              </a:pathLst>
            </a:custGeom>
            <a:ln w="6350">
              <a:solidFill>
                <a:srgbClr val="B16EE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4" name="object 34"/>
          <p:cNvSpPr txBox="1"/>
          <p:nvPr/>
        </p:nvSpPr>
        <p:spPr>
          <a:xfrm>
            <a:off x="8969766" y="4439411"/>
            <a:ext cx="75565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0" spc="-5" dirty="0">
                <a:latin typeface="Calibri Light"/>
                <a:cs typeface="Calibri Light"/>
              </a:rPr>
              <a:t>Цитата</a:t>
            </a:r>
            <a:endParaRPr sz="2000">
              <a:latin typeface="Calibri Light"/>
              <a:cs typeface="Calibri Light"/>
            </a:endParaRPr>
          </a:p>
        </p:txBody>
      </p:sp>
      <p:grpSp>
        <p:nvGrpSpPr>
          <p:cNvPr id="35" name="object 35"/>
          <p:cNvGrpSpPr/>
          <p:nvPr/>
        </p:nvGrpSpPr>
        <p:grpSpPr>
          <a:xfrm>
            <a:off x="3639311" y="573023"/>
            <a:ext cx="4727575" cy="1005840"/>
            <a:chOff x="3639311" y="573023"/>
            <a:chExt cx="4727575" cy="1005840"/>
          </a:xfrm>
        </p:grpSpPr>
        <p:sp>
          <p:nvSpPr>
            <p:cNvPr id="36" name="object 36"/>
            <p:cNvSpPr/>
            <p:nvPr/>
          </p:nvSpPr>
          <p:spPr>
            <a:xfrm>
              <a:off x="3639311" y="573023"/>
              <a:ext cx="1825752" cy="1005839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4980431" y="573023"/>
              <a:ext cx="3386327" cy="1005839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8" name="object 38"/>
          <p:cNvSpPr txBox="1">
            <a:spLocks noGrp="1"/>
          </p:cNvSpPr>
          <p:nvPr>
            <p:ph type="title"/>
          </p:nvPr>
        </p:nvSpPr>
        <p:spPr>
          <a:xfrm>
            <a:off x="3909118" y="679195"/>
            <a:ext cx="415607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ВИДЫ</a:t>
            </a:r>
            <a:r>
              <a:rPr spc="5" dirty="0"/>
              <a:t> </a:t>
            </a:r>
            <a:r>
              <a:rPr spc="-5" dirty="0"/>
              <a:t>ЗАКЛЮЧЕНИЯ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87019" y="3025140"/>
            <a:ext cx="10738485" cy="2360295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12700" marR="5080" indent="342900" algn="just">
              <a:lnSpc>
                <a:spcPct val="119800"/>
              </a:lnSpc>
              <a:spcBef>
                <a:spcPts val="80"/>
              </a:spcBef>
            </a:pPr>
            <a:r>
              <a:rPr sz="3200" b="0" dirty="0">
                <a:latin typeface="Calibri Light"/>
                <a:cs typeface="Calibri Light"/>
              </a:rPr>
              <a:t>Итак</a:t>
            </a:r>
            <a:r>
              <a:rPr sz="3200" dirty="0">
                <a:latin typeface="Calibri"/>
                <a:cs typeface="Calibri"/>
              </a:rPr>
              <a:t>, </a:t>
            </a:r>
            <a:r>
              <a:rPr sz="3200" b="0" dirty="0">
                <a:latin typeface="Calibri Light"/>
                <a:cs typeface="Calibri Light"/>
              </a:rPr>
              <a:t>как подсказывает </a:t>
            </a:r>
            <a:r>
              <a:rPr sz="3200" b="0" spc="-5" dirty="0">
                <a:latin typeface="Calibri Light"/>
                <a:cs typeface="Calibri Light"/>
              </a:rPr>
              <a:t>нам история </a:t>
            </a:r>
            <a:r>
              <a:rPr sz="3200" b="0" dirty="0">
                <a:latin typeface="Calibri Light"/>
                <a:cs typeface="Calibri Light"/>
              </a:rPr>
              <a:t>и художественная  литература</a:t>
            </a:r>
            <a:r>
              <a:rPr sz="3200" dirty="0">
                <a:latin typeface="Calibri"/>
                <a:cs typeface="Calibri"/>
              </a:rPr>
              <a:t>, </a:t>
            </a:r>
            <a:r>
              <a:rPr sz="3200" b="0" dirty="0">
                <a:latin typeface="Calibri Light"/>
                <a:cs typeface="Calibri Light"/>
              </a:rPr>
              <a:t>высокая </a:t>
            </a:r>
            <a:r>
              <a:rPr sz="3200" b="0" spc="-5" dirty="0">
                <a:latin typeface="Calibri Light"/>
                <a:cs typeface="Calibri Light"/>
              </a:rPr>
              <a:t>жизненная </a:t>
            </a:r>
            <a:r>
              <a:rPr sz="3200" b="0" dirty="0">
                <a:latin typeface="Calibri Light"/>
                <a:cs typeface="Calibri Light"/>
              </a:rPr>
              <a:t>цель побуждает человека к  совершенствованию </a:t>
            </a:r>
            <a:r>
              <a:rPr sz="3200" b="0" spc="-5" dirty="0">
                <a:latin typeface="Calibri Light"/>
                <a:cs typeface="Calibri Light"/>
              </a:rPr>
              <a:t>мира </a:t>
            </a:r>
            <a:r>
              <a:rPr sz="3200" b="0" dirty="0">
                <a:latin typeface="Calibri Light"/>
                <a:cs typeface="Calibri Light"/>
              </a:rPr>
              <a:t>и </a:t>
            </a:r>
            <a:r>
              <a:rPr sz="3200" b="0" spc="-5" dirty="0">
                <a:latin typeface="Calibri Light"/>
                <a:cs typeface="Calibri Light"/>
              </a:rPr>
              <a:t>самого </a:t>
            </a:r>
            <a:r>
              <a:rPr sz="3200" b="0" dirty="0">
                <a:latin typeface="Calibri Light"/>
                <a:cs typeface="Calibri Light"/>
              </a:rPr>
              <a:t>себя</a:t>
            </a:r>
            <a:r>
              <a:rPr sz="3200" dirty="0">
                <a:latin typeface="Calibri"/>
                <a:cs typeface="Calibri"/>
              </a:rPr>
              <a:t>, </a:t>
            </a:r>
            <a:r>
              <a:rPr sz="3200" b="0" spc="-5" dirty="0">
                <a:latin typeface="Calibri Light"/>
                <a:cs typeface="Calibri Light"/>
              </a:rPr>
              <a:t>не </a:t>
            </a:r>
            <a:r>
              <a:rPr sz="3200" b="0" dirty="0">
                <a:latin typeface="Calibri Light"/>
                <a:cs typeface="Calibri Light"/>
              </a:rPr>
              <a:t>даёт  остановиться </a:t>
            </a:r>
            <a:r>
              <a:rPr sz="3200" b="0" spc="-5" dirty="0">
                <a:latin typeface="Calibri Light"/>
                <a:cs typeface="Calibri Light"/>
              </a:rPr>
              <a:t>на пути вечного стремления </a:t>
            </a:r>
            <a:r>
              <a:rPr sz="3200" b="0" dirty="0">
                <a:latin typeface="Calibri Light"/>
                <a:cs typeface="Calibri Light"/>
              </a:rPr>
              <a:t>к</a:t>
            </a:r>
            <a:r>
              <a:rPr sz="3200" b="0" spc="495" dirty="0">
                <a:latin typeface="Calibri Light"/>
                <a:cs typeface="Calibri Light"/>
              </a:rPr>
              <a:t> </a:t>
            </a:r>
            <a:r>
              <a:rPr sz="3200" b="0" dirty="0">
                <a:latin typeface="Calibri Light"/>
                <a:cs typeface="Calibri Light"/>
              </a:rPr>
              <a:t>идеалу</a:t>
            </a:r>
            <a:r>
              <a:rPr sz="3200" dirty="0">
                <a:latin typeface="Calibri"/>
                <a:cs typeface="Calibri"/>
              </a:rPr>
              <a:t>.</a:t>
            </a:r>
            <a:endParaRPr sz="32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3636264" y="621791"/>
            <a:ext cx="5946775" cy="1009015"/>
            <a:chOff x="3636264" y="621791"/>
            <a:chExt cx="5946775" cy="1009015"/>
          </a:xfrm>
        </p:grpSpPr>
        <p:sp>
          <p:nvSpPr>
            <p:cNvPr id="4" name="object 4"/>
            <p:cNvSpPr/>
            <p:nvPr/>
          </p:nvSpPr>
          <p:spPr>
            <a:xfrm>
              <a:off x="3636264" y="621791"/>
              <a:ext cx="3182112" cy="1008888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333744" y="621791"/>
              <a:ext cx="3249168" cy="1008888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3906457" y="731011"/>
            <a:ext cx="537400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ОБОБЩЕНИЕ</a:t>
            </a:r>
            <a:r>
              <a:rPr spc="20" dirty="0"/>
              <a:t> </a:t>
            </a:r>
            <a:r>
              <a:rPr spc="-15" dirty="0"/>
              <a:t>СКАЗАННОГО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587500" y="2999740"/>
            <a:ext cx="10046970" cy="2817495"/>
          </a:xfrm>
          <a:prstGeom prst="rect">
            <a:avLst/>
          </a:prstGeom>
        </p:spPr>
        <p:txBody>
          <a:bodyPr vert="horz" wrap="square" lIns="0" tIns="3175" rIns="0" bIns="0" rtlCol="0">
            <a:spAutoFit/>
          </a:bodyPr>
          <a:lstStyle/>
          <a:p>
            <a:pPr marL="12700" marR="5080" indent="482600" algn="just">
              <a:lnSpc>
                <a:spcPct val="109400"/>
              </a:lnSpc>
              <a:spcBef>
                <a:spcPts val="25"/>
              </a:spcBef>
            </a:pPr>
            <a:r>
              <a:rPr sz="2800" b="0" spc="-10" dirty="0">
                <a:latin typeface="Calibri Light"/>
                <a:cs typeface="Calibri Light"/>
              </a:rPr>
              <a:t>Завершая </a:t>
            </a:r>
            <a:r>
              <a:rPr sz="2800" b="0" spc="-5" dirty="0">
                <a:latin typeface="Calibri Light"/>
                <a:cs typeface="Calibri Light"/>
              </a:rPr>
              <a:t>свое сочинение</a:t>
            </a:r>
            <a:r>
              <a:rPr sz="2800" spc="-5" dirty="0">
                <a:latin typeface="Calibri"/>
                <a:cs typeface="Calibri"/>
              </a:rPr>
              <a:t>, </a:t>
            </a:r>
            <a:r>
              <a:rPr sz="2800" b="0" dirty="0">
                <a:latin typeface="Calibri Light"/>
                <a:cs typeface="Calibri Light"/>
              </a:rPr>
              <a:t>я хочу </a:t>
            </a:r>
            <a:r>
              <a:rPr sz="2800" b="0" spc="-5" dirty="0">
                <a:latin typeface="Calibri Light"/>
                <a:cs typeface="Calibri Light"/>
              </a:rPr>
              <a:t>обратиться </a:t>
            </a:r>
            <a:r>
              <a:rPr sz="2800" b="0" dirty="0">
                <a:latin typeface="Calibri Light"/>
                <a:cs typeface="Calibri Light"/>
              </a:rPr>
              <a:t>к </a:t>
            </a:r>
            <a:r>
              <a:rPr sz="2800" b="0" spc="-10" dirty="0">
                <a:latin typeface="Calibri Light"/>
                <a:cs typeface="Calibri Light"/>
              </a:rPr>
              <a:t>вам </a:t>
            </a:r>
            <a:r>
              <a:rPr sz="2800" b="0" dirty="0">
                <a:latin typeface="Calibri Light"/>
                <a:cs typeface="Calibri Light"/>
              </a:rPr>
              <a:t>с </a:t>
            </a:r>
            <a:r>
              <a:rPr sz="2800" b="0" spc="5" dirty="0">
                <a:latin typeface="Calibri Light"/>
                <a:cs typeface="Calibri Light"/>
              </a:rPr>
              <a:t>просьбой</a:t>
            </a:r>
            <a:r>
              <a:rPr sz="2800" spc="5" dirty="0">
                <a:latin typeface="Calibri"/>
                <a:cs typeface="Calibri"/>
              </a:rPr>
              <a:t>:  </a:t>
            </a:r>
            <a:r>
              <a:rPr sz="2800" b="0" spc="-5" dirty="0">
                <a:latin typeface="Calibri Light"/>
                <a:cs typeface="Calibri Light"/>
              </a:rPr>
              <a:t>посмотрите вокруг себя</a:t>
            </a:r>
            <a:r>
              <a:rPr sz="2800" spc="-5" dirty="0">
                <a:latin typeface="Calibri"/>
                <a:cs typeface="Calibri"/>
              </a:rPr>
              <a:t>, </a:t>
            </a:r>
            <a:r>
              <a:rPr sz="2800" b="0" spc="-5" dirty="0">
                <a:latin typeface="Calibri Light"/>
                <a:cs typeface="Calibri Light"/>
              </a:rPr>
              <a:t>подумайте </a:t>
            </a:r>
            <a:r>
              <a:rPr sz="2800" b="0" dirty="0">
                <a:latin typeface="Calibri Light"/>
                <a:cs typeface="Calibri Light"/>
              </a:rPr>
              <a:t>о том</a:t>
            </a:r>
            <a:r>
              <a:rPr sz="2800" dirty="0">
                <a:latin typeface="Calibri"/>
                <a:cs typeface="Calibri"/>
              </a:rPr>
              <a:t>, </a:t>
            </a:r>
            <a:r>
              <a:rPr sz="2800" b="0" spc="-5" dirty="0">
                <a:latin typeface="Calibri Light"/>
                <a:cs typeface="Calibri Light"/>
              </a:rPr>
              <a:t>нет ли рядом людей</a:t>
            </a:r>
            <a:r>
              <a:rPr sz="2800" spc="-5" dirty="0">
                <a:latin typeface="Calibri"/>
                <a:cs typeface="Calibri"/>
              </a:rPr>
              <a:t>,  </a:t>
            </a:r>
            <a:r>
              <a:rPr sz="2800" b="0" spc="-5" dirty="0">
                <a:latin typeface="Calibri Light"/>
                <a:cs typeface="Calibri Light"/>
              </a:rPr>
              <a:t>которые нуждаются </a:t>
            </a:r>
            <a:r>
              <a:rPr sz="2800" b="0" dirty="0">
                <a:latin typeface="Calibri Light"/>
                <a:cs typeface="Calibri Light"/>
              </a:rPr>
              <a:t>в утешении</a:t>
            </a:r>
            <a:r>
              <a:rPr sz="2800" dirty="0">
                <a:latin typeface="Calibri"/>
                <a:cs typeface="Calibri"/>
              </a:rPr>
              <a:t>, </a:t>
            </a:r>
            <a:r>
              <a:rPr sz="2800" b="0" dirty="0">
                <a:latin typeface="Calibri Light"/>
                <a:cs typeface="Calibri Light"/>
              </a:rPr>
              <a:t>помощи</a:t>
            </a:r>
            <a:r>
              <a:rPr sz="2800" dirty="0">
                <a:latin typeface="Calibri"/>
                <a:cs typeface="Calibri"/>
              </a:rPr>
              <a:t>, </a:t>
            </a:r>
            <a:r>
              <a:rPr sz="2800" b="0" spc="-5" dirty="0">
                <a:latin typeface="Calibri Light"/>
                <a:cs typeface="Calibri Light"/>
              </a:rPr>
              <a:t>просто </a:t>
            </a:r>
            <a:r>
              <a:rPr sz="2800" b="0" dirty="0">
                <a:latin typeface="Calibri Light"/>
                <a:cs typeface="Calibri Light"/>
              </a:rPr>
              <a:t>в </a:t>
            </a:r>
            <a:r>
              <a:rPr sz="2800" b="0" spc="-5" dirty="0">
                <a:latin typeface="Calibri Light"/>
                <a:cs typeface="Calibri Light"/>
              </a:rPr>
              <a:t>добром  живом слове</a:t>
            </a:r>
            <a:r>
              <a:rPr sz="2800" spc="-5" dirty="0">
                <a:latin typeface="Calibri"/>
                <a:cs typeface="Calibri"/>
              </a:rPr>
              <a:t>. </a:t>
            </a:r>
            <a:r>
              <a:rPr sz="2800" b="0" spc="5" dirty="0">
                <a:latin typeface="Calibri Light"/>
                <a:cs typeface="Calibri Light"/>
              </a:rPr>
              <a:t>Подумайте</a:t>
            </a:r>
            <a:r>
              <a:rPr sz="2800" spc="5" dirty="0">
                <a:latin typeface="Calibri"/>
                <a:cs typeface="Calibri"/>
              </a:rPr>
              <a:t>: </a:t>
            </a:r>
            <a:r>
              <a:rPr sz="2800" b="0" spc="-5" dirty="0">
                <a:latin typeface="Calibri Light"/>
                <a:cs typeface="Calibri Light"/>
              </a:rPr>
              <a:t>кем вы </a:t>
            </a:r>
            <a:r>
              <a:rPr sz="2800" b="0" dirty="0">
                <a:latin typeface="Calibri Light"/>
                <a:cs typeface="Calibri Light"/>
              </a:rPr>
              <a:t>хотите быть </a:t>
            </a:r>
            <a:r>
              <a:rPr sz="2800" spc="-855" dirty="0">
                <a:latin typeface="Calibri"/>
                <a:cs typeface="Calibri"/>
              </a:rPr>
              <a:t>—</a:t>
            </a:r>
            <a:r>
              <a:rPr sz="2800" spc="620" dirty="0">
                <a:latin typeface="Calibri"/>
                <a:cs typeface="Calibri"/>
              </a:rPr>
              <a:t> </a:t>
            </a:r>
            <a:r>
              <a:rPr sz="2800" b="0" spc="-5" dirty="0">
                <a:latin typeface="Calibri Light"/>
                <a:cs typeface="Calibri Light"/>
              </a:rPr>
              <a:t>равнодушным  эгоистом или отзывчивым человеком</a:t>
            </a:r>
            <a:r>
              <a:rPr sz="2800" spc="-5" dirty="0">
                <a:latin typeface="Calibri"/>
                <a:cs typeface="Calibri"/>
              </a:rPr>
              <a:t>, </a:t>
            </a:r>
            <a:r>
              <a:rPr sz="2800" b="0" spc="-5" dirty="0">
                <a:latin typeface="Calibri Light"/>
                <a:cs typeface="Calibri Light"/>
              </a:rPr>
              <a:t>который несёт добро  </a:t>
            </a:r>
            <a:r>
              <a:rPr sz="2800" b="0" dirty="0">
                <a:latin typeface="Calibri Light"/>
                <a:cs typeface="Calibri Light"/>
              </a:rPr>
              <a:t>окружающим</a:t>
            </a:r>
            <a:r>
              <a:rPr sz="2800" dirty="0">
                <a:latin typeface="Calibri"/>
                <a:cs typeface="Calibri"/>
              </a:rPr>
              <a:t>?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427887" y="807211"/>
            <a:ext cx="433133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ПРИЗЫВ </a:t>
            </a:r>
            <a:r>
              <a:rPr dirty="0"/>
              <a:t>К</a:t>
            </a:r>
            <a:r>
              <a:rPr spc="105" dirty="0"/>
              <a:t> </a:t>
            </a:r>
            <a:r>
              <a:rPr spc="-70" dirty="0"/>
              <a:t>ЧИТАТЕЛЮ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587500" y="2539492"/>
            <a:ext cx="10036175" cy="2073910"/>
          </a:xfrm>
          <a:prstGeom prst="rect">
            <a:avLst/>
          </a:prstGeom>
        </p:spPr>
        <p:txBody>
          <a:bodyPr vert="horz" wrap="square" lIns="0" tIns="8890" rIns="0" bIns="0" rtlCol="0">
            <a:spAutoFit/>
          </a:bodyPr>
          <a:lstStyle/>
          <a:p>
            <a:pPr marL="12700" marR="5080" indent="406400" algn="just">
              <a:lnSpc>
                <a:spcPct val="120200"/>
              </a:lnSpc>
              <a:spcBef>
                <a:spcPts val="70"/>
              </a:spcBef>
            </a:pPr>
            <a:r>
              <a:rPr sz="2800" b="0" spc="-5" dirty="0">
                <a:latin typeface="Calibri Light"/>
                <a:cs typeface="Calibri Light"/>
              </a:rPr>
              <a:t>Бернад </a:t>
            </a:r>
            <a:r>
              <a:rPr sz="2800" b="0" dirty="0">
                <a:latin typeface="Calibri Light"/>
                <a:cs typeface="Calibri Light"/>
              </a:rPr>
              <a:t>Шоу </a:t>
            </a:r>
            <a:r>
              <a:rPr sz="2800" b="0" spc="-10" dirty="0">
                <a:latin typeface="Calibri Light"/>
                <a:cs typeface="Calibri Light"/>
              </a:rPr>
              <a:t>однажды </a:t>
            </a:r>
            <a:r>
              <a:rPr sz="2800" b="0" spc="-5" dirty="0">
                <a:latin typeface="Calibri Light"/>
                <a:cs typeface="Calibri Light"/>
              </a:rPr>
              <a:t>сказал</a:t>
            </a:r>
            <a:r>
              <a:rPr sz="2800" spc="-5" dirty="0">
                <a:latin typeface="Calibri"/>
                <a:cs typeface="Calibri"/>
              </a:rPr>
              <a:t>, </a:t>
            </a:r>
            <a:r>
              <a:rPr sz="2800" b="0" dirty="0">
                <a:latin typeface="Calibri Light"/>
                <a:cs typeface="Calibri Light"/>
              </a:rPr>
              <a:t>что </a:t>
            </a:r>
            <a:r>
              <a:rPr sz="2800" b="0" spc="-5" dirty="0">
                <a:latin typeface="Calibri Light"/>
                <a:cs typeface="Calibri Light"/>
              </a:rPr>
              <a:t>равнодушие </a:t>
            </a:r>
            <a:r>
              <a:rPr sz="2800" spc="-275" dirty="0">
                <a:latin typeface="Calibri"/>
                <a:cs typeface="Calibri"/>
              </a:rPr>
              <a:t>– </a:t>
            </a:r>
            <a:r>
              <a:rPr sz="2800" b="0" dirty="0">
                <a:latin typeface="Calibri Light"/>
                <a:cs typeface="Calibri Light"/>
              </a:rPr>
              <a:t>это  </a:t>
            </a:r>
            <a:r>
              <a:rPr sz="2800" b="0" spc="-5" dirty="0">
                <a:latin typeface="Calibri Light"/>
                <a:cs typeface="Calibri Light"/>
              </a:rPr>
              <a:t>величайший грех против ближнего</a:t>
            </a:r>
            <a:r>
              <a:rPr sz="2800" spc="-5" dirty="0">
                <a:latin typeface="Calibri"/>
                <a:cs typeface="Calibri"/>
              </a:rPr>
              <a:t>. </a:t>
            </a:r>
            <a:r>
              <a:rPr sz="2800" b="0" spc="-5" dirty="0">
                <a:latin typeface="Calibri Light"/>
                <a:cs typeface="Calibri Light"/>
              </a:rPr>
              <a:t>Трудно не согласиться </a:t>
            </a:r>
            <a:r>
              <a:rPr sz="2800" b="0" dirty="0">
                <a:latin typeface="Calibri Light"/>
                <a:cs typeface="Calibri Light"/>
              </a:rPr>
              <a:t>с этой  </a:t>
            </a:r>
            <a:r>
              <a:rPr sz="2800" b="0" spc="-5" dirty="0">
                <a:latin typeface="Calibri Light"/>
                <a:cs typeface="Calibri Light"/>
              </a:rPr>
              <a:t>мыслью</a:t>
            </a:r>
            <a:r>
              <a:rPr sz="2800" spc="-5" dirty="0">
                <a:latin typeface="Calibri"/>
                <a:cs typeface="Calibri"/>
              </a:rPr>
              <a:t>. </a:t>
            </a:r>
            <a:r>
              <a:rPr sz="2800" b="0" spc="-5" dirty="0">
                <a:latin typeface="Calibri Light"/>
                <a:cs typeface="Calibri Light"/>
              </a:rPr>
              <a:t>Как показывает жизнь</a:t>
            </a:r>
            <a:r>
              <a:rPr sz="2800" spc="-5" dirty="0">
                <a:latin typeface="Calibri"/>
                <a:cs typeface="Calibri"/>
              </a:rPr>
              <a:t>, </a:t>
            </a:r>
            <a:r>
              <a:rPr sz="2800" b="0" spc="-5" dirty="0">
                <a:latin typeface="Calibri Light"/>
                <a:cs typeface="Calibri Light"/>
              </a:rPr>
              <a:t>именно равнодушие постепенно  внутренне опустошает человека</a:t>
            </a:r>
            <a:r>
              <a:rPr sz="2800" spc="-5" dirty="0">
                <a:latin typeface="Calibri"/>
                <a:cs typeface="Calibri"/>
              </a:rPr>
              <a:t>, </a:t>
            </a:r>
            <a:r>
              <a:rPr sz="2800" b="0" spc="-5" dirty="0">
                <a:latin typeface="Calibri Light"/>
                <a:cs typeface="Calibri Light"/>
              </a:rPr>
              <a:t>обрекая его на</a:t>
            </a:r>
            <a:r>
              <a:rPr sz="2800" b="0" spc="355" dirty="0">
                <a:latin typeface="Calibri Light"/>
                <a:cs typeface="Calibri Light"/>
              </a:rPr>
              <a:t> </a:t>
            </a:r>
            <a:r>
              <a:rPr sz="2800" b="0" spc="-5" dirty="0">
                <a:latin typeface="Calibri Light"/>
                <a:cs typeface="Calibri Light"/>
              </a:rPr>
              <a:t>одиночество</a:t>
            </a:r>
            <a:r>
              <a:rPr sz="2800" spc="-5" dirty="0">
                <a:latin typeface="Calibri"/>
                <a:cs typeface="Calibri"/>
              </a:rPr>
              <a:t>.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452871" y="765048"/>
            <a:ext cx="2112264" cy="10088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721954" y="874267"/>
            <a:ext cx="153924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Ц</a:t>
            </a:r>
            <a:r>
              <a:rPr spc="5" dirty="0"/>
              <a:t>И</a:t>
            </a:r>
            <a:r>
              <a:rPr spc="-245" dirty="0"/>
              <a:t>ТАТ</a:t>
            </a:r>
            <a:r>
              <a:rPr dirty="0"/>
              <a:t>А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358900" y="2080260"/>
            <a:ext cx="10271760" cy="27139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marR="5080" indent="-228600">
              <a:lnSpc>
                <a:spcPct val="115999"/>
              </a:lnSpc>
              <a:spcBef>
                <a:spcPts val="100"/>
              </a:spcBef>
              <a:tabLst>
                <a:tab pos="240665" algn="l"/>
              </a:tabLst>
            </a:pPr>
            <a:r>
              <a:rPr sz="2000" dirty="0">
                <a:latin typeface="Arial"/>
                <a:cs typeface="Arial"/>
              </a:rPr>
              <a:t>•	</a:t>
            </a:r>
            <a:r>
              <a:rPr sz="2000" b="0" spc="-5" dirty="0">
                <a:latin typeface="Calibri Light"/>
                <a:cs typeface="Calibri Light"/>
              </a:rPr>
              <a:t>Комментированный пересказ содержания литературного произведения </a:t>
            </a:r>
            <a:r>
              <a:rPr sz="2000" spc="-5" dirty="0">
                <a:latin typeface="Calibri"/>
                <a:cs typeface="Calibri"/>
              </a:rPr>
              <a:t>(</a:t>
            </a:r>
            <a:r>
              <a:rPr sz="2000" b="0" spc="-5" dirty="0">
                <a:latin typeface="Calibri Light"/>
                <a:cs typeface="Calibri Light"/>
              </a:rPr>
              <a:t>отбор эпизодов</a:t>
            </a:r>
            <a:r>
              <a:rPr sz="2000" spc="-5" dirty="0">
                <a:latin typeface="Calibri"/>
                <a:cs typeface="Calibri"/>
              </a:rPr>
              <a:t>,  </a:t>
            </a:r>
            <a:r>
              <a:rPr sz="2000" b="0" spc="-5" dirty="0">
                <a:latin typeface="Calibri Light"/>
                <a:cs typeface="Calibri Light"/>
              </a:rPr>
              <a:t>героев</a:t>
            </a:r>
            <a:r>
              <a:rPr sz="2000" spc="-5" dirty="0">
                <a:latin typeface="Calibri"/>
                <a:cs typeface="Calibri"/>
              </a:rPr>
              <a:t>,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b="0" spc="-5" dirty="0">
                <a:latin typeface="Calibri Light"/>
                <a:cs typeface="Calibri Light"/>
              </a:rPr>
              <a:t>деталей</a:t>
            </a:r>
            <a:r>
              <a:rPr sz="2000" spc="-5" dirty="0">
                <a:latin typeface="Calibri"/>
                <a:cs typeface="Calibri"/>
              </a:rPr>
              <a:t>).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510"/>
              </a:spcBef>
              <a:tabLst>
                <a:tab pos="240665" algn="l"/>
              </a:tabLst>
            </a:pPr>
            <a:r>
              <a:rPr sz="2000" dirty="0">
                <a:latin typeface="Arial"/>
                <a:cs typeface="Arial"/>
              </a:rPr>
              <a:t>•	</a:t>
            </a:r>
            <a:r>
              <a:rPr sz="2000" b="0" spc="-5" dirty="0">
                <a:latin typeface="Calibri Light"/>
                <a:cs typeface="Calibri Light"/>
              </a:rPr>
              <a:t>Актуализация проблематики литературного произведения </a:t>
            </a:r>
            <a:r>
              <a:rPr sz="2000" spc="-5" dirty="0">
                <a:latin typeface="Calibri"/>
                <a:cs typeface="Calibri"/>
              </a:rPr>
              <a:t>(</a:t>
            </a:r>
            <a:r>
              <a:rPr sz="2000" b="0" spc="-5" dirty="0">
                <a:latin typeface="Calibri Light"/>
                <a:cs typeface="Calibri Light"/>
              </a:rPr>
              <a:t>проблемы</a:t>
            </a:r>
            <a:r>
              <a:rPr sz="2000" spc="-5" dirty="0">
                <a:latin typeface="Calibri"/>
                <a:cs typeface="Calibri"/>
              </a:rPr>
              <a:t>, </a:t>
            </a:r>
            <a:r>
              <a:rPr sz="2000" b="0" spc="-5" dirty="0">
                <a:latin typeface="Calibri Light"/>
                <a:cs typeface="Calibri Light"/>
              </a:rPr>
              <a:t>созвучные</a:t>
            </a:r>
            <a:r>
              <a:rPr sz="2000" b="0" spc="275" dirty="0">
                <a:latin typeface="Calibri Light"/>
                <a:cs typeface="Calibri Light"/>
              </a:rPr>
              <a:t> </a:t>
            </a:r>
            <a:r>
              <a:rPr sz="2000" b="0" spc="-5" dirty="0">
                <a:latin typeface="Calibri Light"/>
                <a:cs typeface="Calibri Light"/>
              </a:rPr>
              <a:t>теме</a:t>
            </a:r>
            <a:r>
              <a:rPr sz="2000" spc="-5" dirty="0">
                <a:latin typeface="Calibri"/>
                <a:cs typeface="Calibri"/>
              </a:rPr>
              <a:t>).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490"/>
              </a:spcBef>
              <a:tabLst>
                <a:tab pos="240665" algn="l"/>
              </a:tabLst>
            </a:pPr>
            <a:r>
              <a:rPr sz="2000" dirty="0">
                <a:latin typeface="Arial"/>
                <a:cs typeface="Arial"/>
              </a:rPr>
              <a:t>•	</a:t>
            </a:r>
            <a:r>
              <a:rPr sz="2000" b="0" spc="-5" dirty="0">
                <a:latin typeface="Calibri Light"/>
                <a:cs typeface="Calibri Light"/>
              </a:rPr>
              <a:t>Аспектная характеристика литературного</a:t>
            </a:r>
            <a:r>
              <a:rPr sz="2000" b="0" spc="135" dirty="0">
                <a:latin typeface="Calibri Light"/>
                <a:cs typeface="Calibri Light"/>
              </a:rPr>
              <a:t> </a:t>
            </a:r>
            <a:r>
              <a:rPr sz="2000" b="0" spc="-5" dirty="0">
                <a:latin typeface="Calibri Light"/>
                <a:cs typeface="Calibri Light"/>
              </a:rPr>
              <a:t>героя</a:t>
            </a:r>
            <a:r>
              <a:rPr sz="2000" spc="-5" dirty="0">
                <a:latin typeface="Calibri"/>
                <a:cs typeface="Calibri"/>
              </a:rPr>
              <a:t>.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510"/>
              </a:spcBef>
              <a:tabLst>
                <a:tab pos="240665" algn="l"/>
              </a:tabLst>
            </a:pPr>
            <a:r>
              <a:rPr sz="2000" dirty="0">
                <a:latin typeface="Arial"/>
                <a:cs typeface="Arial"/>
              </a:rPr>
              <a:t>•	</a:t>
            </a:r>
            <a:r>
              <a:rPr sz="2000" b="0" spc="-5" dirty="0">
                <a:latin typeface="Calibri Light"/>
                <a:cs typeface="Calibri Light"/>
              </a:rPr>
              <a:t>Обращение </a:t>
            </a:r>
            <a:r>
              <a:rPr sz="2000" b="0" dirty="0">
                <a:latin typeface="Calibri Light"/>
                <a:cs typeface="Calibri Light"/>
              </a:rPr>
              <a:t>к </a:t>
            </a:r>
            <a:r>
              <a:rPr sz="2000" b="0" spc="-5" dirty="0">
                <a:latin typeface="Calibri Light"/>
                <a:cs typeface="Calibri Light"/>
              </a:rPr>
              <a:t>системе </a:t>
            </a:r>
            <a:r>
              <a:rPr sz="2000" b="0" spc="-10" dirty="0">
                <a:latin typeface="Calibri Light"/>
                <a:cs typeface="Calibri Light"/>
              </a:rPr>
              <a:t>образов</a:t>
            </a:r>
            <a:r>
              <a:rPr sz="2000" b="0" spc="185" dirty="0">
                <a:latin typeface="Calibri Light"/>
                <a:cs typeface="Calibri Light"/>
              </a:rPr>
              <a:t> </a:t>
            </a:r>
            <a:r>
              <a:rPr sz="2000" b="0" spc="-5" dirty="0">
                <a:latin typeface="Calibri Light"/>
                <a:cs typeface="Calibri Light"/>
              </a:rPr>
              <a:t>произведения</a:t>
            </a:r>
            <a:r>
              <a:rPr sz="2000" spc="-5" dirty="0">
                <a:latin typeface="Calibri"/>
                <a:cs typeface="Calibri"/>
              </a:rPr>
              <a:t>.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490"/>
              </a:spcBef>
              <a:tabLst>
                <a:tab pos="240665" algn="l"/>
              </a:tabLst>
            </a:pPr>
            <a:r>
              <a:rPr sz="2000" dirty="0">
                <a:latin typeface="Arial"/>
                <a:cs typeface="Arial"/>
              </a:rPr>
              <a:t>•	</a:t>
            </a:r>
            <a:r>
              <a:rPr sz="2000" b="0" spc="-5" dirty="0">
                <a:latin typeface="Calibri Light"/>
                <a:cs typeface="Calibri Light"/>
              </a:rPr>
              <a:t>Сопоставление фрагментов </a:t>
            </a:r>
            <a:r>
              <a:rPr sz="2000" b="0" dirty="0">
                <a:latin typeface="Calibri Light"/>
                <a:cs typeface="Calibri Light"/>
              </a:rPr>
              <a:t>и </a:t>
            </a:r>
            <a:r>
              <a:rPr sz="2000" b="0" spc="-5" dirty="0">
                <a:latin typeface="Calibri Light"/>
                <a:cs typeface="Calibri Light"/>
              </a:rPr>
              <a:t>героев разных</a:t>
            </a:r>
            <a:r>
              <a:rPr sz="2000" b="0" spc="225" dirty="0">
                <a:latin typeface="Calibri Light"/>
                <a:cs typeface="Calibri Light"/>
              </a:rPr>
              <a:t> </a:t>
            </a:r>
            <a:r>
              <a:rPr sz="2000" b="0" spc="-5" dirty="0">
                <a:latin typeface="Calibri Light"/>
                <a:cs typeface="Calibri Light"/>
              </a:rPr>
              <a:t>произведений</a:t>
            </a:r>
            <a:r>
              <a:rPr sz="2000" spc="-5" dirty="0">
                <a:latin typeface="Calibri"/>
                <a:cs typeface="Calibri"/>
              </a:rPr>
              <a:t>.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322832" y="615695"/>
            <a:ext cx="10372725" cy="896619"/>
            <a:chOff x="1322832" y="615695"/>
            <a:chExt cx="10372725" cy="896619"/>
          </a:xfrm>
        </p:grpSpPr>
        <p:sp>
          <p:nvSpPr>
            <p:cNvPr id="4" name="object 4"/>
            <p:cNvSpPr/>
            <p:nvPr/>
          </p:nvSpPr>
          <p:spPr>
            <a:xfrm>
              <a:off x="1322832" y="615695"/>
              <a:ext cx="2316480" cy="896112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3209544" y="615695"/>
              <a:ext cx="3133344" cy="896112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5910072" y="615695"/>
              <a:ext cx="3480816" cy="896112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8961120" y="615695"/>
              <a:ext cx="2734055" cy="896112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1558800" y="708659"/>
            <a:ext cx="9865995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spc="-5" dirty="0"/>
              <a:t>СПОСОБЫ ПРИВЛЕЧЕНИЯ </a:t>
            </a:r>
            <a:r>
              <a:rPr sz="3200" spc="-40" dirty="0"/>
              <a:t>ЛИТЕРАТУРНОГО</a:t>
            </a:r>
            <a:r>
              <a:rPr sz="3200" spc="250" dirty="0"/>
              <a:t> </a:t>
            </a:r>
            <a:r>
              <a:rPr sz="3200" spc="-30" dirty="0"/>
              <a:t>МАТЕРИАЛА</a:t>
            </a:r>
            <a:endParaRPr sz="320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108960" y="353568"/>
            <a:ext cx="6800215" cy="1009015"/>
            <a:chOff x="3108960" y="353568"/>
            <a:chExt cx="6800215" cy="1009015"/>
          </a:xfrm>
        </p:grpSpPr>
        <p:sp>
          <p:nvSpPr>
            <p:cNvPr id="3" name="object 3"/>
            <p:cNvSpPr/>
            <p:nvPr/>
          </p:nvSpPr>
          <p:spPr>
            <a:xfrm>
              <a:off x="3108960" y="353568"/>
              <a:ext cx="3809999" cy="1008888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6437375" y="353568"/>
              <a:ext cx="853440" cy="1008888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806183" y="353568"/>
              <a:ext cx="3102864" cy="1008888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3377248" y="462788"/>
            <a:ext cx="622935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5" dirty="0"/>
              <a:t>АРГУМЕНТАЦИЯ </a:t>
            </a:r>
            <a:r>
              <a:rPr dirty="0"/>
              <a:t>В</a:t>
            </a:r>
            <a:r>
              <a:rPr spc="150" dirty="0"/>
              <a:t> </a:t>
            </a:r>
            <a:r>
              <a:rPr spc="-5" dirty="0"/>
              <a:t>СОЧИНЕНИИ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358900" y="1491996"/>
            <a:ext cx="10271760" cy="41617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7815" marR="297180" indent="635" algn="ctr">
              <a:lnSpc>
                <a:spcPct val="115999"/>
              </a:lnSpc>
              <a:spcBef>
                <a:spcPts val="100"/>
              </a:spcBef>
              <a:tabLst>
                <a:tab pos="2029460" algn="l"/>
              </a:tabLst>
            </a:pPr>
            <a:r>
              <a:rPr sz="2000" b="1" spc="-5" dirty="0">
                <a:latin typeface="Calibri"/>
                <a:cs typeface="Calibri"/>
              </a:rPr>
              <a:t>Литературный	материал </a:t>
            </a:r>
            <a:r>
              <a:rPr sz="2000" b="1" spc="-10" dirty="0">
                <a:latin typeface="Calibri"/>
                <a:cs typeface="Calibri"/>
              </a:rPr>
              <a:t>важен </a:t>
            </a:r>
            <a:r>
              <a:rPr sz="2000" b="1" spc="-5" dirty="0">
                <a:latin typeface="Calibri"/>
                <a:cs typeface="Calibri"/>
              </a:rPr>
              <a:t>не сам по </a:t>
            </a:r>
            <a:r>
              <a:rPr sz="2000" b="1" dirty="0">
                <a:latin typeface="Calibri"/>
                <a:cs typeface="Calibri"/>
              </a:rPr>
              <a:t>себе</a:t>
            </a:r>
            <a:r>
              <a:rPr sz="2925" baseline="1424" dirty="0">
                <a:latin typeface="Calibri"/>
                <a:cs typeface="Calibri"/>
              </a:rPr>
              <a:t>, </a:t>
            </a:r>
            <a:r>
              <a:rPr sz="2000" b="1" dirty="0">
                <a:latin typeface="Calibri"/>
                <a:cs typeface="Calibri"/>
              </a:rPr>
              <a:t>а </a:t>
            </a:r>
            <a:r>
              <a:rPr sz="2000" b="1" spc="-10" dirty="0">
                <a:latin typeface="Calibri"/>
                <a:cs typeface="Calibri"/>
              </a:rPr>
              <a:t>как </a:t>
            </a:r>
            <a:r>
              <a:rPr sz="2000" b="1" dirty="0">
                <a:latin typeface="Calibri"/>
                <a:cs typeface="Calibri"/>
              </a:rPr>
              <a:t>пример</a:t>
            </a:r>
            <a:r>
              <a:rPr sz="2925" baseline="1424" dirty="0">
                <a:latin typeface="Calibri"/>
                <a:cs typeface="Calibri"/>
              </a:rPr>
              <a:t>, </a:t>
            </a:r>
            <a:r>
              <a:rPr sz="2000" b="1" spc="-15" dirty="0">
                <a:latin typeface="Calibri"/>
                <a:cs typeface="Calibri"/>
              </a:rPr>
              <a:t>подтверждающий </a:t>
            </a:r>
            <a:r>
              <a:rPr sz="2000" b="1" spc="-5" dirty="0">
                <a:latin typeface="Calibri"/>
                <a:cs typeface="Calibri"/>
              </a:rPr>
              <a:t>тезис  ученика</a:t>
            </a:r>
            <a:r>
              <a:rPr sz="2925" spc="-7" baseline="1424" dirty="0">
                <a:latin typeface="Calibri"/>
                <a:cs typeface="Calibri"/>
              </a:rPr>
              <a:t>. </a:t>
            </a:r>
            <a:r>
              <a:rPr sz="2000" b="1" spc="-15" dirty="0">
                <a:latin typeface="Calibri"/>
                <a:cs typeface="Calibri"/>
              </a:rPr>
              <a:t>Этот </a:t>
            </a:r>
            <a:r>
              <a:rPr sz="2000" b="1" spc="-5" dirty="0">
                <a:latin typeface="Calibri"/>
                <a:cs typeface="Calibri"/>
              </a:rPr>
              <a:t>пример </a:t>
            </a:r>
            <a:r>
              <a:rPr sz="2000" b="1" spc="-20" dirty="0">
                <a:latin typeface="Calibri"/>
                <a:cs typeface="Calibri"/>
              </a:rPr>
              <a:t>должен </a:t>
            </a:r>
            <a:r>
              <a:rPr sz="2000" b="1" spc="-5" dirty="0">
                <a:latin typeface="Calibri"/>
                <a:cs typeface="Calibri"/>
              </a:rPr>
              <a:t>быть логично встроен </a:t>
            </a:r>
            <a:r>
              <a:rPr sz="2000" b="1" dirty="0">
                <a:latin typeface="Calibri"/>
                <a:cs typeface="Calibri"/>
              </a:rPr>
              <a:t>в </a:t>
            </a:r>
            <a:r>
              <a:rPr sz="2000" b="1" spc="-5" dirty="0">
                <a:latin typeface="Calibri"/>
                <a:cs typeface="Calibri"/>
              </a:rPr>
              <a:t>рассуждение автора</a:t>
            </a:r>
            <a:r>
              <a:rPr sz="2000" b="1" spc="90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сочинения</a:t>
            </a:r>
            <a:r>
              <a:rPr sz="2925" spc="-7" baseline="1424" dirty="0">
                <a:latin typeface="Calibri"/>
                <a:cs typeface="Calibri"/>
              </a:rPr>
              <a:t>.</a:t>
            </a:r>
            <a:endParaRPr sz="2925" baseline="1424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1510"/>
              </a:spcBef>
            </a:pPr>
            <a:r>
              <a:rPr sz="2000" b="1" dirty="0">
                <a:solidFill>
                  <a:srgbClr val="2B18D3"/>
                </a:solidFill>
                <a:latin typeface="Calibri"/>
                <a:cs typeface="Calibri"/>
              </a:rPr>
              <a:t>В </a:t>
            </a:r>
            <a:r>
              <a:rPr sz="2000" b="1" spc="-5" dirty="0">
                <a:solidFill>
                  <a:srgbClr val="2B18D3"/>
                </a:solidFill>
                <a:latin typeface="Calibri"/>
                <a:cs typeface="Calibri"/>
              </a:rPr>
              <a:t>чем опасность</a:t>
            </a:r>
            <a:r>
              <a:rPr sz="2000" b="1" spc="135" dirty="0">
                <a:solidFill>
                  <a:srgbClr val="2B18D3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rgbClr val="2B18D3"/>
                </a:solidFill>
                <a:latin typeface="Calibri"/>
                <a:cs typeface="Calibri"/>
              </a:rPr>
              <a:t>равнодушия</a:t>
            </a:r>
            <a:r>
              <a:rPr sz="2925" spc="-15" baseline="1424" dirty="0">
                <a:solidFill>
                  <a:srgbClr val="2B18D3"/>
                </a:solidFill>
                <a:latin typeface="Calibri"/>
                <a:cs typeface="Calibri"/>
              </a:rPr>
              <a:t>?</a:t>
            </a:r>
            <a:endParaRPr sz="2925" baseline="1424">
              <a:latin typeface="Calibri"/>
              <a:cs typeface="Calibri"/>
            </a:endParaRPr>
          </a:p>
          <a:p>
            <a:pPr marL="12700" marR="5080" indent="457200" algn="just">
              <a:lnSpc>
                <a:spcPct val="120000"/>
              </a:lnSpc>
              <a:spcBef>
                <a:spcPts val="25"/>
              </a:spcBef>
            </a:pPr>
            <a:r>
              <a:rPr sz="2000" b="0" u="sng" spc="-5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Равнодушие </a:t>
            </a:r>
            <a:r>
              <a:rPr sz="2000" b="0" u="sng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и невнимание </a:t>
            </a:r>
            <a:r>
              <a:rPr sz="2000" b="0" u="sng" spc="-5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больно ранят окружающих</a:t>
            </a:r>
            <a:r>
              <a:rPr sz="2000" u="sng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, </a:t>
            </a:r>
            <a:r>
              <a:rPr sz="2000" b="0" u="sng" spc="-5" dirty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разрушают связь между людьми</a:t>
            </a:r>
            <a:r>
              <a:rPr sz="2000" u="sng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. 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b="0" spc="-5" dirty="0">
                <a:latin typeface="Calibri Light"/>
                <a:cs typeface="Calibri Light"/>
              </a:rPr>
              <a:t>Непонимание</a:t>
            </a:r>
            <a:r>
              <a:rPr sz="2000" b="0" spc="95" dirty="0">
                <a:latin typeface="Calibri Light"/>
                <a:cs typeface="Calibri Light"/>
              </a:rPr>
              <a:t> </a:t>
            </a:r>
            <a:r>
              <a:rPr sz="2000" b="0" spc="-5" dirty="0">
                <a:latin typeface="Calibri Light"/>
                <a:cs typeface="Calibri Light"/>
              </a:rPr>
              <a:t>между</a:t>
            </a:r>
            <a:r>
              <a:rPr sz="2000" b="0" spc="105" dirty="0">
                <a:latin typeface="Calibri Light"/>
                <a:cs typeface="Calibri Light"/>
              </a:rPr>
              <a:t> </a:t>
            </a:r>
            <a:r>
              <a:rPr sz="2000" b="0" spc="-5" dirty="0">
                <a:latin typeface="Calibri Light"/>
                <a:cs typeface="Calibri Light"/>
              </a:rPr>
              <a:t>близкими</a:t>
            </a:r>
            <a:r>
              <a:rPr sz="2000" b="0" spc="105" dirty="0">
                <a:latin typeface="Calibri Light"/>
                <a:cs typeface="Calibri Light"/>
              </a:rPr>
              <a:t> </a:t>
            </a:r>
            <a:r>
              <a:rPr sz="2000" b="0" dirty="0">
                <a:latin typeface="Calibri Light"/>
                <a:cs typeface="Calibri Light"/>
              </a:rPr>
              <a:t>в</a:t>
            </a:r>
            <a:r>
              <a:rPr sz="2000" b="0" spc="90" dirty="0">
                <a:latin typeface="Calibri Light"/>
                <a:cs typeface="Calibri Light"/>
              </a:rPr>
              <a:t> </a:t>
            </a:r>
            <a:r>
              <a:rPr sz="2000" b="0" spc="-5" dirty="0">
                <a:latin typeface="Calibri Light"/>
                <a:cs typeface="Calibri Light"/>
              </a:rPr>
              <a:t>моём</a:t>
            </a:r>
            <a:r>
              <a:rPr sz="2000" b="0" spc="105" dirty="0">
                <a:latin typeface="Calibri Light"/>
                <a:cs typeface="Calibri Light"/>
              </a:rPr>
              <a:t> </a:t>
            </a:r>
            <a:r>
              <a:rPr sz="2000" b="0" spc="-5" dirty="0">
                <a:latin typeface="Calibri Light"/>
                <a:cs typeface="Calibri Light"/>
              </a:rPr>
              <a:t>сознании</a:t>
            </a:r>
            <a:r>
              <a:rPr sz="2000" b="0" spc="105" dirty="0">
                <a:latin typeface="Calibri Light"/>
                <a:cs typeface="Calibri Light"/>
              </a:rPr>
              <a:t> </a:t>
            </a:r>
            <a:r>
              <a:rPr sz="2000" b="0" spc="-5" dirty="0">
                <a:latin typeface="Calibri Light"/>
                <a:cs typeface="Calibri Light"/>
              </a:rPr>
              <a:t>прочно</a:t>
            </a:r>
            <a:r>
              <a:rPr sz="2000" b="0" spc="95" dirty="0">
                <a:latin typeface="Calibri Light"/>
                <a:cs typeface="Calibri Light"/>
              </a:rPr>
              <a:t> </a:t>
            </a:r>
            <a:r>
              <a:rPr sz="2000" b="0" spc="-5" dirty="0">
                <a:latin typeface="Calibri Light"/>
                <a:cs typeface="Calibri Light"/>
              </a:rPr>
              <a:t>связано</a:t>
            </a:r>
            <a:r>
              <a:rPr sz="2000" b="0" spc="100" dirty="0">
                <a:latin typeface="Calibri Light"/>
                <a:cs typeface="Calibri Light"/>
              </a:rPr>
              <a:t> </a:t>
            </a:r>
            <a:r>
              <a:rPr sz="2000" b="0" dirty="0">
                <a:latin typeface="Calibri Light"/>
                <a:cs typeface="Calibri Light"/>
              </a:rPr>
              <a:t>с</a:t>
            </a:r>
            <a:r>
              <a:rPr sz="2000" b="0" spc="95" dirty="0">
                <a:latin typeface="Calibri Light"/>
                <a:cs typeface="Calibri Light"/>
              </a:rPr>
              <a:t> </a:t>
            </a:r>
            <a:r>
              <a:rPr sz="2000" b="0" spc="-5" dirty="0">
                <a:latin typeface="Calibri Light"/>
                <a:cs typeface="Calibri Light"/>
              </a:rPr>
              <a:t>рассказом</a:t>
            </a:r>
            <a:r>
              <a:rPr sz="2000" b="0" spc="100" dirty="0">
                <a:latin typeface="Calibri Light"/>
                <a:cs typeface="Calibri Light"/>
              </a:rPr>
              <a:t> </a:t>
            </a:r>
            <a:r>
              <a:rPr sz="2000" b="0" spc="-5" dirty="0">
                <a:latin typeface="Calibri Light"/>
                <a:cs typeface="Calibri Light"/>
              </a:rPr>
              <a:t>А</a:t>
            </a:r>
            <a:r>
              <a:rPr sz="2000" spc="-5" dirty="0">
                <a:latin typeface="Calibri"/>
                <a:cs typeface="Calibri"/>
              </a:rPr>
              <a:t>.</a:t>
            </a:r>
            <a:r>
              <a:rPr sz="2000" b="0" spc="-5" dirty="0">
                <a:latin typeface="Calibri Light"/>
                <a:cs typeface="Calibri Light"/>
              </a:rPr>
              <a:t>П</a:t>
            </a:r>
            <a:r>
              <a:rPr sz="2000" spc="-5" dirty="0">
                <a:latin typeface="Calibri"/>
                <a:cs typeface="Calibri"/>
              </a:rPr>
              <a:t>.</a:t>
            </a:r>
            <a:r>
              <a:rPr sz="2000" b="0" spc="-5" dirty="0">
                <a:latin typeface="Calibri Light"/>
                <a:cs typeface="Calibri Light"/>
              </a:rPr>
              <a:t>Чехова</a:t>
            </a:r>
            <a:endParaRPr sz="2000">
              <a:latin typeface="Calibri Light"/>
              <a:cs typeface="Calibri Light"/>
            </a:endParaRPr>
          </a:p>
          <a:p>
            <a:pPr marL="12700" marR="5080" algn="just">
              <a:lnSpc>
                <a:spcPct val="120000"/>
              </a:lnSpc>
              <a:spcBef>
                <a:spcPts val="25"/>
              </a:spcBef>
            </a:pPr>
            <a:r>
              <a:rPr sz="2000" spc="-10" dirty="0">
                <a:latin typeface="Calibri"/>
                <a:cs typeface="Calibri"/>
              </a:rPr>
              <a:t>«</a:t>
            </a:r>
            <a:r>
              <a:rPr sz="2000" b="0" spc="-10" dirty="0">
                <a:latin typeface="Calibri Light"/>
                <a:cs typeface="Calibri Light"/>
              </a:rPr>
              <a:t>Попрыгунья</a:t>
            </a:r>
            <a:r>
              <a:rPr sz="2000" spc="-10" dirty="0">
                <a:latin typeface="Calibri"/>
                <a:cs typeface="Calibri"/>
              </a:rPr>
              <a:t>». </a:t>
            </a:r>
            <a:r>
              <a:rPr sz="2000" b="1" spc="-35" dirty="0">
                <a:latin typeface="Calibri"/>
                <a:cs typeface="Calibri"/>
              </a:rPr>
              <a:t>Главная </a:t>
            </a:r>
            <a:r>
              <a:rPr sz="2000" b="1" spc="-5" dirty="0">
                <a:latin typeface="Calibri"/>
                <a:cs typeface="Calibri"/>
              </a:rPr>
              <a:t>героиня </a:t>
            </a:r>
            <a:r>
              <a:rPr sz="2000" b="1" spc="-15" dirty="0">
                <a:latin typeface="Calibri"/>
                <a:cs typeface="Calibri"/>
              </a:rPr>
              <a:t>Ольга </a:t>
            </a:r>
            <a:r>
              <a:rPr sz="2000" b="1" spc="-5" dirty="0">
                <a:latin typeface="Calibri"/>
                <a:cs typeface="Calibri"/>
              </a:rPr>
              <a:t>Ивановна </a:t>
            </a:r>
            <a:r>
              <a:rPr sz="2000" b="1" spc="-10" dirty="0">
                <a:latin typeface="Calibri"/>
                <a:cs typeface="Calibri"/>
              </a:rPr>
              <a:t>ведёт </a:t>
            </a:r>
            <a:r>
              <a:rPr sz="2000" b="1" spc="-5" dirty="0">
                <a:latin typeface="Calibri"/>
                <a:cs typeface="Calibri"/>
              </a:rPr>
              <a:t>себя легкомысленно </a:t>
            </a:r>
            <a:r>
              <a:rPr sz="2000" b="1" dirty="0">
                <a:latin typeface="Calibri"/>
                <a:cs typeface="Calibri"/>
              </a:rPr>
              <a:t>и эгоистично</a:t>
            </a:r>
            <a:r>
              <a:rPr sz="2925" baseline="1424" dirty="0">
                <a:latin typeface="Calibri"/>
                <a:cs typeface="Calibri"/>
              </a:rPr>
              <a:t>:  </a:t>
            </a:r>
            <a:r>
              <a:rPr sz="2000" b="1" spc="-5" dirty="0">
                <a:latin typeface="Calibri"/>
                <a:cs typeface="Calibri"/>
              </a:rPr>
              <a:t>заставляет </a:t>
            </a:r>
            <a:r>
              <a:rPr sz="2000" b="1" spc="-15" dirty="0">
                <a:latin typeface="Calibri"/>
                <a:cs typeface="Calibri"/>
              </a:rPr>
              <a:t>мужа </a:t>
            </a:r>
            <a:r>
              <a:rPr sz="2000" b="1" spc="-10" dirty="0">
                <a:latin typeface="Calibri"/>
                <a:cs typeface="Calibri"/>
              </a:rPr>
              <a:t>выполнять </a:t>
            </a:r>
            <a:r>
              <a:rPr sz="2000" b="1" dirty="0">
                <a:latin typeface="Calibri"/>
                <a:cs typeface="Calibri"/>
              </a:rPr>
              <a:t>её </a:t>
            </a:r>
            <a:r>
              <a:rPr sz="2000" b="1" spc="-5" dirty="0">
                <a:latin typeface="Calibri"/>
                <a:cs typeface="Calibri"/>
              </a:rPr>
              <a:t>прихоти</a:t>
            </a:r>
            <a:r>
              <a:rPr sz="2925" spc="-7" baseline="1424" dirty="0">
                <a:latin typeface="Calibri"/>
                <a:cs typeface="Calibri"/>
              </a:rPr>
              <a:t>, </a:t>
            </a:r>
            <a:r>
              <a:rPr sz="2000" b="1" spc="-5" dirty="0">
                <a:latin typeface="Calibri"/>
                <a:cs typeface="Calibri"/>
              </a:rPr>
              <a:t>изменяет ему</a:t>
            </a:r>
            <a:r>
              <a:rPr sz="2925" spc="-7" baseline="1424" dirty="0">
                <a:latin typeface="Calibri"/>
                <a:cs typeface="Calibri"/>
              </a:rPr>
              <a:t>, </a:t>
            </a:r>
            <a:r>
              <a:rPr sz="2000" b="1" dirty="0">
                <a:latin typeface="Calibri"/>
                <a:cs typeface="Calibri"/>
              </a:rPr>
              <a:t>и </a:t>
            </a:r>
            <a:r>
              <a:rPr sz="2000" b="1" spc="-20" dirty="0">
                <a:latin typeface="Calibri"/>
                <a:cs typeface="Calibri"/>
              </a:rPr>
              <a:t>только </a:t>
            </a:r>
            <a:r>
              <a:rPr sz="2000" b="1" dirty="0">
                <a:latin typeface="Calibri"/>
                <a:cs typeface="Calibri"/>
              </a:rPr>
              <a:t>в </a:t>
            </a:r>
            <a:r>
              <a:rPr sz="2000" b="1" spc="-15" dirty="0">
                <a:latin typeface="Calibri"/>
                <a:cs typeface="Calibri"/>
              </a:rPr>
              <a:t>конце </a:t>
            </a:r>
            <a:r>
              <a:rPr sz="2000" b="1" spc="-5" dirty="0">
                <a:latin typeface="Calibri"/>
                <a:cs typeface="Calibri"/>
              </a:rPr>
              <a:t>она раскаивается</a:t>
            </a:r>
            <a:r>
              <a:rPr sz="2925" spc="-7" baseline="1424" dirty="0">
                <a:latin typeface="Calibri"/>
                <a:cs typeface="Calibri"/>
              </a:rPr>
              <a:t>,  </a:t>
            </a:r>
            <a:r>
              <a:rPr sz="2000" b="1" spc="-5" dirty="0">
                <a:latin typeface="Calibri"/>
                <a:cs typeface="Calibri"/>
              </a:rPr>
              <a:t>осознавая свою </a:t>
            </a:r>
            <a:r>
              <a:rPr sz="2000" b="1" spc="-10" dirty="0">
                <a:latin typeface="Calibri"/>
                <a:cs typeface="Calibri"/>
              </a:rPr>
              <a:t>косвенную </a:t>
            </a:r>
            <a:r>
              <a:rPr sz="2000" b="1" spc="-5" dirty="0">
                <a:latin typeface="Calibri"/>
                <a:cs typeface="Calibri"/>
              </a:rPr>
              <a:t>причастность </a:t>
            </a:r>
            <a:r>
              <a:rPr sz="2000" b="1" dirty="0">
                <a:latin typeface="Calibri"/>
                <a:cs typeface="Calibri"/>
              </a:rPr>
              <a:t>к </a:t>
            </a:r>
            <a:r>
              <a:rPr sz="2000" b="1" spc="-5" dirty="0">
                <a:latin typeface="Calibri"/>
                <a:cs typeface="Calibri"/>
              </a:rPr>
              <a:t>смерти </a:t>
            </a:r>
            <a:r>
              <a:rPr sz="2000" b="1" dirty="0">
                <a:latin typeface="Calibri"/>
                <a:cs typeface="Calibri"/>
              </a:rPr>
              <a:t>Дымова</a:t>
            </a:r>
            <a:r>
              <a:rPr sz="2925" baseline="1424" dirty="0">
                <a:latin typeface="Calibri"/>
                <a:cs typeface="Calibri"/>
              </a:rPr>
              <a:t>. </a:t>
            </a:r>
            <a:r>
              <a:rPr sz="2925" spc="690" baseline="1424" dirty="0">
                <a:latin typeface="Calibri"/>
                <a:cs typeface="Calibri"/>
              </a:rPr>
              <a:t>&lt;…&gt; </a:t>
            </a:r>
            <a:r>
              <a:rPr sz="2000" b="0" spc="-5" dirty="0">
                <a:latin typeface="Calibri Light"/>
                <a:cs typeface="Calibri Light"/>
              </a:rPr>
              <a:t>Это произведение многое  изменило </a:t>
            </a:r>
            <a:r>
              <a:rPr sz="2000" b="0" dirty="0">
                <a:latin typeface="Calibri Light"/>
                <a:cs typeface="Calibri Light"/>
              </a:rPr>
              <a:t>в </a:t>
            </a:r>
            <a:r>
              <a:rPr sz="2000" b="0" spc="-5" dirty="0">
                <a:latin typeface="Calibri Light"/>
                <a:cs typeface="Calibri Light"/>
              </a:rPr>
              <a:t>моём восприятии мира </a:t>
            </a:r>
            <a:r>
              <a:rPr sz="2000" b="0" dirty="0">
                <a:latin typeface="Calibri Light"/>
                <a:cs typeface="Calibri Light"/>
              </a:rPr>
              <a:t>и </a:t>
            </a:r>
            <a:r>
              <a:rPr sz="2000" b="0" spc="-5" dirty="0">
                <a:latin typeface="Calibri Light"/>
                <a:cs typeface="Calibri Light"/>
              </a:rPr>
              <a:t>помогло осознать</a:t>
            </a:r>
            <a:r>
              <a:rPr sz="2000" spc="-5" dirty="0">
                <a:latin typeface="Calibri"/>
                <a:cs typeface="Calibri"/>
              </a:rPr>
              <a:t>, </a:t>
            </a:r>
            <a:r>
              <a:rPr sz="2000" b="0" dirty="0">
                <a:latin typeface="Calibri Light"/>
                <a:cs typeface="Calibri Light"/>
              </a:rPr>
              <a:t>как </a:t>
            </a:r>
            <a:r>
              <a:rPr sz="2000" b="0" spc="-5" dirty="0">
                <a:latin typeface="Calibri Light"/>
                <a:cs typeface="Calibri Light"/>
              </a:rPr>
              <a:t>важно </a:t>
            </a:r>
            <a:r>
              <a:rPr sz="2000" b="0" dirty="0">
                <a:latin typeface="Calibri Light"/>
                <a:cs typeface="Calibri Light"/>
              </a:rPr>
              <a:t>быть </a:t>
            </a:r>
            <a:r>
              <a:rPr sz="2000" b="0" spc="-5" dirty="0">
                <a:latin typeface="Calibri Light"/>
                <a:cs typeface="Calibri Light"/>
              </a:rPr>
              <a:t>внимательным </a:t>
            </a:r>
            <a:r>
              <a:rPr sz="2000" b="0" dirty="0">
                <a:latin typeface="Calibri Light"/>
                <a:cs typeface="Calibri Light"/>
              </a:rPr>
              <a:t>к  </a:t>
            </a:r>
            <a:r>
              <a:rPr sz="2000" b="0" spc="-5" dirty="0">
                <a:latin typeface="Calibri Light"/>
                <a:cs typeface="Calibri Light"/>
              </a:rPr>
              <a:t>близким</a:t>
            </a:r>
            <a:r>
              <a:rPr sz="2000" spc="-5" dirty="0">
                <a:latin typeface="Calibri"/>
                <a:cs typeface="Calibri"/>
              </a:rPr>
              <a:t>. </a:t>
            </a:r>
            <a:r>
              <a:rPr sz="2000" b="0" spc="-5" dirty="0">
                <a:latin typeface="Calibri Light"/>
                <a:cs typeface="Calibri Light"/>
              </a:rPr>
              <a:t>Ведь человеческая жизнь слишком коротка</a:t>
            </a:r>
            <a:r>
              <a:rPr sz="2000" spc="-5" dirty="0">
                <a:latin typeface="Calibri"/>
                <a:cs typeface="Calibri"/>
              </a:rPr>
              <a:t>, </a:t>
            </a:r>
            <a:r>
              <a:rPr sz="2000" b="0" dirty="0">
                <a:latin typeface="Calibri Light"/>
                <a:cs typeface="Calibri Light"/>
              </a:rPr>
              <a:t>нужно </a:t>
            </a:r>
            <a:r>
              <a:rPr sz="2000" b="0" spc="-5" dirty="0">
                <a:latin typeface="Calibri Light"/>
                <a:cs typeface="Calibri Light"/>
              </a:rPr>
              <a:t>уметь </a:t>
            </a:r>
            <a:r>
              <a:rPr sz="2000" b="0" dirty="0">
                <a:latin typeface="Calibri Light"/>
                <a:cs typeface="Calibri Light"/>
              </a:rPr>
              <a:t>ценить </a:t>
            </a:r>
            <a:r>
              <a:rPr sz="2000" b="0" spc="-5" dirty="0">
                <a:latin typeface="Calibri Light"/>
                <a:cs typeface="Calibri Light"/>
              </a:rPr>
              <a:t>людей</a:t>
            </a:r>
            <a:r>
              <a:rPr sz="2000" spc="-5" dirty="0">
                <a:latin typeface="Calibri"/>
                <a:cs typeface="Calibri"/>
              </a:rPr>
              <a:t>, </a:t>
            </a:r>
            <a:r>
              <a:rPr sz="2000" b="0" dirty="0">
                <a:latin typeface="Calibri Light"/>
                <a:cs typeface="Calibri Light"/>
              </a:rPr>
              <a:t>которые  </a:t>
            </a:r>
            <a:r>
              <a:rPr sz="2000" b="0" spc="-5" dirty="0">
                <a:latin typeface="Calibri Light"/>
                <a:cs typeface="Calibri Light"/>
              </a:rPr>
              <a:t>подарены тебе судьбой</a:t>
            </a:r>
            <a:r>
              <a:rPr sz="2000" spc="-5" dirty="0">
                <a:latin typeface="Calibri"/>
                <a:cs typeface="Calibri"/>
              </a:rPr>
              <a:t>, </a:t>
            </a:r>
            <a:r>
              <a:rPr sz="2000" b="0" dirty="0">
                <a:latin typeface="Calibri Light"/>
                <a:cs typeface="Calibri Light"/>
              </a:rPr>
              <a:t>и </a:t>
            </a:r>
            <a:r>
              <a:rPr sz="2000" b="0" spc="-5" dirty="0">
                <a:latin typeface="Calibri Light"/>
                <a:cs typeface="Calibri Light"/>
              </a:rPr>
              <a:t>согревать </a:t>
            </a:r>
            <a:r>
              <a:rPr sz="2000" b="0" dirty="0">
                <a:latin typeface="Calibri Light"/>
                <a:cs typeface="Calibri Light"/>
              </a:rPr>
              <a:t>их </a:t>
            </a:r>
            <a:r>
              <a:rPr sz="2000" b="0" spc="-5" dirty="0">
                <a:latin typeface="Calibri Light"/>
                <a:cs typeface="Calibri Light"/>
              </a:rPr>
              <a:t>своей любовью </a:t>
            </a:r>
            <a:r>
              <a:rPr sz="2000" b="0" dirty="0">
                <a:latin typeface="Calibri Light"/>
                <a:cs typeface="Calibri Light"/>
              </a:rPr>
              <a:t>и</a:t>
            </a:r>
            <a:r>
              <a:rPr sz="2000" b="0" spc="385" dirty="0">
                <a:latin typeface="Calibri Light"/>
                <a:cs typeface="Calibri Light"/>
              </a:rPr>
              <a:t> </a:t>
            </a:r>
            <a:r>
              <a:rPr sz="2000" b="0" spc="-5" dirty="0">
                <a:latin typeface="Calibri Light"/>
                <a:cs typeface="Calibri Light"/>
              </a:rPr>
              <a:t>заботой</a:t>
            </a:r>
            <a:r>
              <a:rPr sz="2000" spc="-5" dirty="0">
                <a:latin typeface="Calibri"/>
                <a:cs typeface="Calibri"/>
              </a:rPr>
              <a:t>.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990088" y="402336"/>
            <a:ext cx="6017260" cy="1234440"/>
            <a:chOff x="2990088" y="402336"/>
            <a:chExt cx="6017260" cy="1234440"/>
          </a:xfrm>
        </p:grpSpPr>
        <p:sp>
          <p:nvSpPr>
            <p:cNvPr id="3" name="object 3"/>
            <p:cNvSpPr/>
            <p:nvPr/>
          </p:nvSpPr>
          <p:spPr>
            <a:xfrm>
              <a:off x="2990088" y="414528"/>
              <a:ext cx="2898648" cy="789432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5498592" y="414528"/>
              <a:ext cx="2752343" cy="789432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7863840" y="414528"/>
              <a:ext cx="847344" cy="789432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8232647" y="402336"/>
              <a:ext cx="774192" cy="801624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541776" y="835152"/>
              <a:ext cx="649224" cy="801624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3712464" y="847344"/>
              <a:ext cx="2212848" cy="789431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5535167" y="847344"/>
              <a:ext cx="874776" cy="789431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6022848" y="847344"/>
              <a:ext cx="2270759" cy="789431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7815072" y="835152"/>
              <a:ext cx="816864" cy="801624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3200740" y="491235"/>
            <a:ext cx="5563870" cy="885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800" spc="-30" dirty="0"/>
              <a:t>ТЕМАТИЧЕСКОЕ </a:t>
            </a:r>
            <a:r>
              <a:rPr sz="2800" spc="-20" dirty="0"/>
              <a:t>НАПРАВЛЕНИЕ</a:t>
            </a:r>
            <a:r>
              <a:rPr sz="2800" spc="120" dirty="0"/>
              <a:t> </a:t>
            </a:r>
            <a:r>
              <a:rPr sz="4125" spc="165" baseline="1010" dirty="0">
                <a:latin typeface="Cambria Math"/>
                <a:cs typeface="Cambria Math"/>
              </a:rPr>
              <a:t>№</a:t>
            </a:r>
            <a:r>
              <a:rPr sz="4125" b="0" spc="165" baseline="1010" dirty="0">
                <a:latin typeface="Calibri"/>
                <a:cs typeface="Calibri"/>
              </a:rPr>
              <a:t>1.</a:t>
            </a:r>
            <a:endParaRPr sz="4125" baseline="1010">
              <a:latin typeface="Calibri"/>
              <a:cs typeface="Calibri"/>
            </a:endParaRPr>
          </a:p>
          <a:p>
            <a:pPr marL="9525" algn="ctr">
              <a:lnSpc>
                <a:spcPct val="100000"/>
              </a:lnSpc>
              <a:spcBef>
                <a:spcPts val="45"/>
              </a:spcBef>
            </a:pPr>
            <a:r>
              <a:rPr sz="4125" b="0" spc="-22" baseline="1010" dirty="0">
                <a:latin typeface="Calibri"/>
                <a:cs typeface="Calibri"/>
              </a:rPr>
              <a:t>«</a:t>
            </a:r>
            <a:r>
              <a:rPr sz="2800" spc="-15" dirty="0"/>
              <a:t>ЗАБВЕНИЮ </a:t>
            </a:r>
            <a:r>
              <a:rPr sz="2800" spc="-5" dirty="0"/>
              <a:t>НЕ</a:t>
            </a:r>
            <a:r>
              <a:rPr sz="2800" spc="130" dirty="0"/>
              <a:t> </a:t>
            </a:r>
            <a:r>
              <a:rPr sz="2800" spc="-20" dirty="0"/>
              <a:t>ПОДЛЕЖИТ</a:t>
            </a:r>
            <a:r>
              <a:rPr sz="4125" b="0" spc="-30" baseline="1010" dirty="0">
                <a:latin typeface="Calibri"/>
                <a:cs typeface="Calibri"/>
              </a:rPr>
              <a:t>»</a:t>
            </a:r>
            <a:endParaRPr sz="4125" baseline="101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358900" y="2495803"/>
            <a:ext cx="10266680" cy="233934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 marR="5080" indent="261620" algn="just">
              <a:lnSpc>
                <a:spcPct val="120400"/>
              </a:lnSpc>
              <a:spcBef>
                <a:spcPts val="114"/>
              </a:spcBef>
            </a:pPr>
            <a:r>
              <a:rPr sz="1800" spc="-50" dirty="0">
                <a:latin typeface="Calibri"/>
                <a:cs typeface="Calibri"/>
              </a:rPr>
              <a:t>Темы </a:t>
            </a:r>
            <a:r>
              <a:rPr sz="1800" dirty="0">
                <a:latin typeface="Calibri"/>
                <a:cs typeface="Calibri"/>
              </a:rPr>
              <a:t>сочинений </a:t>
            </a:r>
            <a:r>
              <a:rPr sz="1800" spc="-5" dirty="0">
                <a:latin typeface="Calibri"/>
                <a:cs typeface="Calibri"/>
              </a:rPr>
              <a:t>данного направления </a:t>
            </a:r>
            <a:r>
              <a:rPr sz="1800" spc="-10" dirty="0">
                <a:latin typeface="Calibri"/>
                <a:cs typeface="Calibri"/>
              </a:rPr>
              <a:t>нацеливают </a:t>
            </a:r>
            <a:r>
              <a:rPr sz="1800" dirty="0">
                <a:latin typeface="Calibri"/>
                <a:cs typeface="Calibri"/>
              </a:rPr>
              <a:t>на </a:t>
            </a:r>
            <a:r>
              <a:rPr sz="1800" spc="-5" dirty="0">
                <a:latin typeface="Calibri"/>
                <a:cs typeface="Calibri"/>
              </a:rPr>
              <a:t>размышление </a:t>
            </a:r>
            <a:r>
              <a:rPr sz="1800" dirty="0">
                <a:latin typeface="Calibri"/>
                <a:cs typeface="Calibri"/>
              </a:rPr>
              <a:t>о </a:t>
            </a:r>
            <a:r>
              <a:rPr sz="1800" u="sng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значимых исторических </a:t>
            </a:r>
            <a:r>
              <a:rPr sz="1800" spc="-5" dirty="0">
                <a:latin typeface="Calibri"/>
                <a:cs typeface="Calibri"/>
              </a:rPr>
              <a:t> </a:t>
            </a:r>
            <a:r>
              <a:rPr sz="1800" u="sng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событиях, </a:t>
            </a:r>
            <a:r>
              <a:rPr sz="1800" u="sng" spc="-1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деятелях, </a:t>
            </a:r>
            <a:r>
              <a:rPr sz="1800" u="sng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общественных </a:t>
            </a:r>
            <a:r>
              <a:rPr sz="1800" u="sng" spc="-1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явлениях, </a:t>
            </a:r>
            <a:r>
              <a:rPr sz="1800" u="sng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достижениях науки </a:t>
            </a:r>
            <a:r>
              <a:rPr sz="18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и </a:t>
            </a:r>
            <a:r>
              <a:rPr sz="1800" u="sng" spc="-2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культуры</a:t>
            </a:r>
            <a:r>
              <a:rPr sz="1800" spc="-20" dirty="0">
                <a:latin typeface="Calibri"/>
                <a:cs typeface="Calibri"/>
              </a:rPr>
              <a:t>, </a:t>
            </a:r>
            <a:r>
              <a:rPr sz="1800" spc="-5" dirty="0">
                <a:latin typeface="Calibri"/>
                <a:cs typeface="Calibri"/>
              </a:rPr>
              <a:t>оказавших влияние </a:t>
            </a:r>
            <a:r>
              <a:rPr sz="1800" spc="-10" dirty="0">
                <a:latin typeface="Calibri"/>
                <a:cs typeface="Calibri"/>
              </a:rPr>
              <a:t>как </a:t>
            </a:r>
            <a:r>
              <a:rPr sz="1800" dirty="0">
                <a:latin typeface="Calibri"/>
                <a:cs typeface="Calibri"/>
              </a:rPr>
              <a:t>на  </a:t>
            </a:r>
            <a:r>
              <a:rPr sz="1800" spc="-15" dirty="0">
                <a:latin typeface="Calibri"/>
                <a:cs typeface="Calibri"/>
              </a:rPr>
              <a:t>судьбы </a:t>
            </a:r>
            <a:r>
              <a:rPr sz="1800" spc="-5" dirty="0">
                <a:latin typeface="Calibri"/>
                <a:cs typeface="Calibri"/>
              </a:rPr>
              <a:t>конкретных </a:t>
            </a:r>
            <a:r>
              <a:rPr sz="1800" spc="-15" dirty="0">
                <a:latin typeface="Calibri"/>
                <a:cs typeface="Calibri"/>
              </a:rPr>
              <a:t>людей, </a:t>
            </a:r>
            <a:r>
              <a:rPr sz="1800" spc="-5" dirty="0">
                <a:latin typeface="Calibri"/>
                <a:cs typeface="Calibri"/>
              </a:rPr>
              <a:t>так </a:t>
            </a:r>
            <a:r>
              <a:rPr sz="1800" dirty="0">
                <a:latin typeface="Calibri"/>
                <a:cs typeface="Calibri"/>
              </a:rPr>
              <a:t>и на </a:t>
            </a:r>
            <a:r>
              <a:rPr sz="1800" spc="-5" dirty="0">
                <a:latin typeface="Calibri"/>
                <a:cs typeface="Calibri"/>
              </a:rPr>
              <a:t>развитие общества </a:t>
            </a:r>
            <a:r>
              <a:rPr sz="1800" dirty="0">
                <a:latin typeface="Calibri"/>
                <a:cs typeface="Calibri"/>
              </a:rPr>
              <a:t>и </a:t>
            </a:r>
            <a:r>
              <a:rPr sz="1800" spc="-5" dirty="0">
                <a:latin typeface="Calibri"/>
                <a:cs typeface="Calibri"/>
              </a:rPr>
              <a:t>человеческой цивилизации </a:t>
            </a:r>
            <a:r>
              <a:rPr sz="1800" dirty="0">
                <a:latin typeface="Calibri"/>
                <a:cs typeface="Calibri"/>
              </a:rPr>
              <a:t>в </a:t>
            </a:r>
            <a:r>
              <a:rPr sz="1800" spc="-15" dirty="0">
                <a:latin typeface="Calibri"/>
                <a:cs typeface="Calibri"/>
              </a:rPr>
              <a:t>целом. </a:t>
            </a:r>
            <a:r>
              <a:rPr sz="1800" u="sng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Память</a:t>
            </a:r>
            <a:r>
              <a:rPr sz="1800" spc="-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о  них не </a:t>
            </a:r>
            <a:r>
              <a:rPr sz="1800" spc="-5" dirty="0">
                <a:latin typeface="Calibri"/>
                <a:cs typeface="Calibri"/>
              </a:rPr>
              <a:t>имеет срока давности, передаётся </a:t>
            </a:r>
            <a:r>
              <a:rPr sz="1800" spc="-10" dirty="0">
                <a:latin typeface="Calibri"/>
                <a:cs typeface="Calibri"/>
              </a:rPr>
              <a:t>от поколения </a:t>
            </a:r>
            <a:r>
              <a:rPr sz="1800" dirty="0">
                <a:latin typeface="Calibri"/>
                <a:cs typeface="Calibri"/>
              </a:rPr>
              <a:t>к </a:t>
            </a:r>
            <a:r>
              <a:rPr sz="1800" spc="-10" dirty="0">
                <a:latin typeface="Calibri"/>
                <a:cs typeface="Calibri"/>
              </a:rPr>
              <a:t>поколению, </a:t>
            </a:r>
            <a:r>
              <a:rPr sz="1800" spc="-5" dirty="0">
                <a:latin typeface="Calibri"/>
                <a:cs typeface="Calibri"/>
              </a:rPr>
              <a:t>напоминая </a:t>
            </a:r>
            <a:r>
              <a:rPr sz="1800" dirty="0">
                <a:latin typeface="Calibri"/>
                <a:cs typeface="Calibri"/>
              </a:rPr>
              <a:t>о </a:t>
            </a:r>
            <a:r>
              <a:rPr sz="1800" u="sng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горьких </a:t>
            </a:r>
            <a:r>
              <a:rPr sz="1800" u="sng" spc="-1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уроках 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u="sng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прошлого</a:t>
            </a:r>
            <a:r>
              <a:rPr sz="1800" spc="-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и </a:t>
            </a:r>
            <a:r>
              <a:rPr sz="1800" u="sng" spc="-1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его </a:t>
            </a:r>
            <a:r>
              <a:rPr sz="1800" u="sng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славных страницах</a:t>
            </a:r>
            <a:r>
              <a:rPr sz="1800" spc="-5" dirty="0">
                <a:latin typeface="Calibri"/>
                <a:cs typeface="Calibri"/>
              </a:rPr>
              <a:t>. </a:t>
            </a:r>
            <a:r>
              <a:rPr sz="1800" dirty="0">
                <a:latin typeface="Calibri"/>
                <a:cs typeface="Calibri"/>
              </a:rPr>
              <a:t>Примером </a:t>
            </a:r>
            <a:r>
              <a:rPr sz="1800" spc="-15" dirty="0">
                <a:latin typeface="Calibri"/>
                <a:cs typeface="Calibri"/>
              </a:rPr>
              <a:t>глубокого </a:t>
            </a:r>
            <a:r>
              <a:rPr sz="1800" spc="-5" dirty="0">
                <a:latin typeface="Calibri"/>
                <a:cs typeface="Calibri"/>
              </a:rPr>
              <a:t>осмысления </a:t>
            </a:r>
            <a:r>
              <a:rPr sz="1800" spc="-10" dirty="0">
                <a:latin typeface="Calibri"/>
                <a:cs typeface="Calibri"/>
              </a:rPr>
              <a:t>этой проблемы </a:t>
            </a:r>
            <a:r>
              <a:rPr sz="1800" spc="-5" dirty="0">
                <a:latin typeface="Calibri"/>
                <a:cs typeface="Calibri"/>
              </a:rPr>
              <a:t>могут служить  произведения </a:t>
            </a:r>
            <a:r>
              <a:rPr sz="1800" spc="-15" dirty="0">
                <a:latin typeface="Calibri"/>
                <a:cs typeface="Calibri"/>
              </a:rPr>
              <a:t>художественной, </a:t>
            </a:r>
            <a:r>
              <a:rPr sz="1800" spc="-5" dirty="0">
                <a:latin typeface="Calibri"/>
                <a:cs typeface="Calibri"/>
              </a:rPr>
              <a:t>философской, научной литературы, </a:t>
            </a:r>
            <a:r>
              <a:rPr sz="1800" dirty="0">
                <a:latin typeface="Calibri"/>
                <a:cs typeface="Calibri"/>
              </a:rPr>
              <a:t>критики, </a:t>
            </a:r>
            <a:r>
              <a:rPr sz="1800" spc="-5" dirty="0">
                <a:latin typeface="Calibri"/>
                <a:cs typeface="Calibri"/>
              </a:rPr>
              <a:t>публицистики, мемуарной  </a:t>
            </a:r>
            <a:r>
              <a:rPr sz="1800" dirty="0">
                <a:latin typeface="Calibri"/>
                <a:cs typeface="Calibri"/>
              </a:rPr>
              <a:t>прозы.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009646" y="673100"/>
            <a:ext cx="496697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5" dirty="0"/>
              <a:t>АСПЕКТЫ</a:t>
            </a:r>
            <a:r>
              <a:rPr spc="15" dirty="0"/>
              <a:t> </a:t>
            </a:r>
            <a:r>
              <a:rPr spc="-20" dirty="0"/>
              <a:t>НАПРАВЛЕНИЯ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58900" y="2080260"/>
            <a:ext cx="9898380" cy="25888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marR="106045" indent="-228600">
              <a:lnSpc>
                <a:spcPct val="115999"/>
              </a:lnSpc>
              <a:spcBef>
                <a:spcPts val="100"/>
              </a:spcBef>
              <a:tabLst>
                <a:tab pos="240665" algn="l"/>
              </a:tabLst>
            </a:pPr>
            <a:r>
              <a:rPr sz="2000" dirty="0">
                <a:latin typeface="Arial"/>
                <a:cs typeface="Arial"/>
              </a:rPr>
              <a:t>•	</a:t>
            </a:r>
            <a:r>
              <a:rPr sz="2000" spc="-5" dirty="0">
                <a:latin typeface="Arial"/>
                <a:cs typeface="Arial"/>
              </a:rPr>
              <a:t>История, </a:t>
            </a:r>
            <a:r>
              <a:rPr sz="2000" spc="-15" dirty="0">
                <a:latin typeface="Arial"/>
                <a:cs typeface="Arial"/>
              </a:rPr>
              <a:t>знаменательные даты. </a:t>
            </a:r>
            <a:r>
              <a:rPr sz="2000" spc="-5" dirty="0">
                <a:latin typeface="Arial"/>
                <a:cs typeface="Arial"/>
              </a:rPr>
              <a:t>Историческое сознание. Память (историческая,  </a:t>
            </a:r>
            <a:r>
              <a:rPr sz="2000" spc="-20" dirty="0">
                <a:latin typeface="Arial"/>
                <a:cs typeface="Arial"/>
              </a:rPr>
              <a:t>культурная). </a:t>
            </a:r>
            <a:r>
              <a:rPr sz="2000" spc="-5" dirty="0">
                <a:latin typeface="Arial"/>
                <a:cs typeface="Arial"/>
              </a:rPr>
              <a:t>Преемственность поколений. Забвение </a:t>
            </a:r>
            <a:r>
              <a:rPr sz="2000" dirty="0">
                <a:latin typeface="Arial"/>
                <a:cs typeface="Arial"/>
              </a:rPr>
              <a:t>и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ответственность.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510"/>
              </a:spcBef>
              <a:tabLst>
                <a:tab pos="240665" algn="l"/>
              </a:tabLst>
            </a:pPr>
            <a:r>
              <a:rPr sz="2000" dirty="0">
                <a:latin typeface="Arial"/>
                <a:cs typeface="Arial"/>
              </a:rPr>
              <a:t>•	</a:t>
            </a:r>
            <a:r>
              <a:rPr sz="2000" spc="-5" dirty="0">
                <a:latin typeface="Arial"/>
                <a:cs typeface="Arial"/>
              </a:rPr>
              <a:t>Война: </a:t>
            </a:r>
            <a:r>
              <a:rPr sz="2000" spc="-10" dirty="0">
                <a:latin typeface="Arial"/>
                <a:cs typeface="Arial"/>
              </a:rPr>
              <a:t>горькие </a:t>
            </a:r>
            <a:r>
              <a:rPr sz="2000" spc="-5" dirty="0">
                <a:latin typeface="Arial"/>
                <a:cs typeface="Arial"/>
              </a:rPr>
              <a:t>уроки прошлого, </a:t>
            </a:r>
            <a:r>
              <a:rPr sz="2000" spc="-10" dirty="0">
                <a:latin typeface="Arial"/>
                <a:cs typeface="Arial"/>
              </a:rPr>
              <a:t>тема </a:t>
            </a:r>
            <a:r>
              <a:rPr sz="2000" spc="-15" dirty="0">
                <a:latin typeface="Arial"/>
                <a:cs typeface="Arial"/>
              </a:rPr>
              <a:t>подвига, </a:t>
            </a:r>
            <a:r>
              <a:rPr sz="2000" spc="-5" dirty="0">
                <a:latin typeface="Arial"/>
                <a:cs typeface="Arial"/>
              </a:rPr>
              <a:t>память </a:t>
            </a:r>
            <a:r>
              <a:rPr sz="2000" dirty="0">
                <a:latin typeface="Arial"/>
                <a:cs typeface="Arial"/>
              </a:rPr>
              <a:t>о </a:t>
            </a:r>
            <a:r>
              <a:rPr sz="2000" spc="-15" dirty="0">
                <a:latin typeface="Arial"/>
                <a:cs typeface="Arial"/>
              </a:rPr>
              <a:t>подвигах </a:t>
            </a:r>
            <a:r>
              <a:rPr sz="2000" spc="-5" dirty="0">
                <a:latin typeface="Arial"/>
                <a:cs typeface="Arial"/>
              </a:rPr>
              <a:t>наших</a:t>
            </a:r>
            <a:r>
              <a:rPr sz="2000" spc="-5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предков.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490"/>
              </a:spcBef>
              <a:tabLst>
                <a:tab pos="240665" algn="l"/>
              </a:tabLst>
            </a:pPr>
            <a:r>
              <a:rPr sz="2000" dirty="0">
                <a:latin typeface="Arial"/>
                <a:cs typeface="Arial"/>
              </a:rPr>
              <a:t>•	</a:t>
            </a:r>
            <a:r>
              <a:rPr sz="2000" spc="-15" dirty="0">
                <a:latin typeface="Arial"/>
                <a:cs typeface="Arial"/>
              </a:rPr>
              <a:t>Люди, </a:t>
            </a:r>
            <a:r>
              <a:rPr sz="2000" spc="-5" dirty="0">
                <a:latin typeface="Arial"/>
                <a:cs typeface="Arial"/>
              </a:rPr>
              <a:t>изменившие мир. </a:t>
            </a:r>
            <a:r>
              <a:rPr sz="2000" spc="-15" dirty="0">
                <a:latin typeface="Arial"/>
                <a:cs typeface="Arial"/>
              </a:rPr>
              <a:t>Великие </a:t>
            </a:r>
            <a:r>
              <a:rPr sz="2000" spc="-20" dirty="0">
                <a:latin typeface="Arial"/>
                <a:cs typeface="Arial"/>
              </a:rPr>
              <a:t>учители </a:t>
            </a:r>
            <a:r>
              <a:rPr sz="2000" spc="-15" dirty="0">
                <a:latin typeface="Arial"/>
                <a:cs typeface="Arial"/>
              </a:rPr>
              <a:t>человечества. Подвиг </a:t>
            </a:r>
            <a:r>
              <a:rPr sz="2000" dirty="0">
                <a:latin typeface="Arial"/>
                <a:cs typeface="Arial"/>
              </a:rPr>
              <a:t>в</a:t>
            </a:r>
            <a:r>
              <a:rPr sz="2000" spc="-5" dirty="0">
                <a:latin typeface="Arial"/>
                <a:cs typeface="Arial"/>
              </a:rPr>
              <a:t> науке.</a:t>
            </a:r>
            <a:endParaRPr sz="2000">
              <a:latin typeface="Arial"/>
              <a:cs typeface="Arial"/>
            </a:endParaRPr>
          </a:p>
          <a:p>
            <a:pPr marL="241300" marR="260350" indent="-228600">
              <a:lnSpc>
                <a:spcPct val="121000"/>
              </a:lnSpc>
              <a:spcBef>
                <a:spcPts val="1005"/>
              </a:spcBef>
              <a:tabLst>
                <a:tab pos="240665" algn="l"/>
                <a:tab pos="3937635" algn="l"/>
              </a:tabLst>
            </a:pPr>
            <a:r>
              <a:rPr sz="2000" dirty="0">
                <a:latin typeface="Arial"/>
                <a:cs typeface="Arial"/>
              </a:rPr>
              <a:t>•	Наука, </a:t>
            </a:r>
            <a:r>
              <a:rPr sz="2000" spc="-25" dirty="0">
                <a:latin typeface="Arial"/>
                <a:cs typeface="Arial"/>
              </a:rPr>
              <a:t>культура, </a:t>
            </a:r>
            <a:r>
              <a:rPr sz="2000" spc="-5" dirty="0">
                <a:latin typeface="Arial"/>
                <a:cs typeface="Arial"/>
              </a:rPr>
              <a:t>искусство </a:t>
            </a:r>
            <a:r>
              <a:rPr sz="2000" spc="5" dirty="0">
                <a:latin typeface="Arial"/>
                <a:cs typeface="Arial"/>
              </a:rPr>
              <a:t>(музыка, </a:t>
            </a:r>
            <a:r>
              <a:rPr sz="2000" spc="-10" dirty="0">
                <a:latin typeface="Arial"/>
                <a:cs typeface="Arial"/>
              </a:rPr>
              <a:t>литература, </a:t>
            </a:r>
            <a:r>
              <a:rPr sz="2000" spc="-5" dirty="0">
                <a:latin typeface="Arial"/>
                <a:cs typeface="Arial"/>
              </a:rPr>
              <a:t>архитектура </a:t>
            </a:r>
            <a:r>
              <a:rPr sz="2000" dirty="0">
                <a:latin typeface="Arial"/>
                <a:cs typeface="Arial"/>
              </a:rPr>
              <a:t>и </a:t>
            </a:r>
            <a:r>
              <a:rPr sz="2000" spc="-5" dirty="0">
                <a:latin typeface="Arial"/>
                <a:cs typeface="Arial"/>
              </a:rPr>
              <a:t>др.). Памятники  </a:t>
            </a:r>
            <a:r>
              <a:rPr sz="2000" spc="-30" dirty="0">
                <a:latin typeface="Arial"/>
                <a:cs typeface="Arial"/>
              </a:rPr>
              <a:t>культуры </a:t>
            </a:r>
            <a:r>
              <a:rPr sz="2000" spc="10" dirty="0">
                <a:latin typeface="Arial"/>
                <a:cs typeface="Arial"/>
              </a:rPr>
              <a:t>как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духовная</a:t>
            </a:r>
            <a:r>
              <a:rPr sz="2000" spc="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основа	</a:t>
            </a:r>
            <a:r>
              <a:rPr sz="2000" spc="-10" dirty="0">
                <a:latin typeface="Arial"/>
                <a:cs typeface="Arial"/>
              </a:rPr>
              <a:t>общества.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990088" y="402336"/>
            <a:ext cx="6017260" cy="1234440"/>
            <a:chOff x="2990088" y="402336"/>
            <a:chExt cx="6017260" cy="1234440"/>
          </a:xfrm>
        </p:grpSpPr>
        <p:sp>
          <p:nvSpPr>
            <p:cNvPr id="3" name="object 3"/>
            <p:cNvSpPr/>
            <p:nvPr/>
          </p:nvSpPr>
          <p:spPr>
            <a:xfrm>
              <a:off x="2990088" y="414528"/>
              <a:ext cx="2898648" cy="789432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5498592" y="414528"/>
              <a:ext cx="2752343" cy="789432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7863840" y="414528"/>
              <a:ext cx="847344" cy="789432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8232647" y="402336"/>
              <a:ext cx="774192" cy="801624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541776" y="835152"/>
              <a:ext cx="649224" cy="801624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3712464" y="847344"/>
              <a:ext cx="2212848" cy="789431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5535167" y="847344"/>
              <a:ext cx="874776" cy="789431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6022848" y="847344"/>
              <a:ext cx="2270759" cy="789431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7815072" y="835152"/>
              <a:ext cx="816864" cy="801624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3200740" y="491235"/>
            <a:ext cx="5563870" cy="885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800" spc="-30" dirty="0"/>
              <a:t>ТЕМАТИЧЕСКОЕ </a:t>
            </a:r>
            <a:r>
              <a:rPr sz="2800" spc="-20" dirty="0"/>
              <a:t>НАПРАВЛЕНИЕ</a:t>
            </a:r>
            <a:r>
              <a:rPr sz="2800" spc="120" dirty="0"/>
              <a:t> </a:t>
            </a:r>
            <a:r>
              <a:rPr sz="4125" spc="165" baseline="1010" dirty="0">
                <a:latin typeface="Cambria Math"/>
                <a:cs typeface="Cambria Math"/>
              </a:rPr>
              <a:t>№</a:t>
            </a:r>
            <a:r>
              <a:rPr sz="4125" b="0" spc="165" baseline="1010" dirty="0">
                <a:latin typeface="Calibri"/>
                <a:cs typeface="Calibri"/>
              </a:rPr>
              <a:t>1.</a:t>
            </a:r>
            <a:endParaRPr sz="4125" baseline="1010">
              <a:latin typeface="Calibri"/>
              <a:cs typeface="Calibri"/>
            </a:endParaRPr>
          </a:p>
          <a:p>
            <a:pPr marL="9525" algn="ctr">
              <a:lnSpc>
                <a:spcPct val="100000"/>
              </a:lnSpc>
              <a:spcBef>
                <a:spcPts val="45"/>
              </a:spcBef>
            </a:pPr>
            <a:r>
              <a:rPr sz="4125" b="0" spc="-22" baseline="1010" dirty="0">
                <a:latin typeface="Calibri"/>
                <a:cs typeface="Calibri"/>
              </a:rPr>
              <a:t>«</a:t>
            </a:r>
            <a:r>
              <a:rPr sz="2800" spc="-15" dirty="0"/>
              <a:t>ЗАБВЕНИЮ </a:t>
            </a:r>
            <a:r>
              <a:rPr sz="2800" spc="-5" dirty="0"/>
              <a:t>НЕ</a:t>
            </a:r>
            <a:r>
              <a:rPr sz="2800" spc="130" dirty="0"/>
              <a:t> </a:t>
            </a:r>
            <a:r>
              <a:rPr sz="2800" spc="-20" dirty="0"/>
              <a:t>ПОДЛЕЖИТ</a:t>
            </a:r>
            <a:r>
              <a:rPr sz="4125" b="0" spc="-30" baseline="1010" dirty="0">
                <a:latin typeface="Calibri"/>
                <a:cs typeface="Calibri"/>
              </a:rPr>
              <a:t>»</a:t>
            </a:r>
            <a:endParaRPr sz="4125" baseline="101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1967632" y="1526796"/>
            <a:ext cx="8029575" cy="4950697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4041775" cy="6858000"/>
            <a:chOff x="0" y="0"/>
            <a:chExt cx="4041775" cy="685800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4041648" cy="685799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9144" y="4404359"/>
              <a:ext cx="4032504" cy="245364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0960" y="1566671"/>
              <a:ext cx="3977640" cy="438912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377952" y="1481327"/>
              <a:ext cx="3300984" cy="893063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63295" y="1965960"/>
              <a:ext cx="3130296" cy="893063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383791" y="2459735"/>
              <a:ext cx="954023" cy="905256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804416" y="2459735"/>
              <a:ext cx="868680" cy="893063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673608" y="2941320"/>
              <a:ext cx="728472" cy="896111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868680" y="2941320"/>
              <a:ext cx="2517647" cy="896111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365759" y="3438144"/>
              <a:ext cx="987552" cy="893063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923544" y="3438144"/>
              <a:ext cx="2581656" cy="893063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2974848" y="3438144"/>
              <a:ext cx="816863" cy="893063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602975" y="1574291"/>
            <a:ext cx="2830195" cy="2466975"/>
          </a:xfrm>
          <a:prstGeom prst="rect">
            <a:avLst/>
          </a:prstGeom>
        </p:spPr>
        <p:txBody>
          <a:bodyPr vert="horz" wrap="square" lIns="0" tIns="33655" rIns="0" bIns="0" rtlCol="0">
            <a:spAutoFit/>
          </a:bodyPr>
          <a:lstStyle/>
          <a:p>
            <a:pPr marL="24765" marR="28575" algn="ctr">
              <a:lnSpc>
                <a:spcPts val="3790"/>
              </a:lnSpc>
              <a:spcBef>
                <a:spcPts val="265"/>
              </a:spcBef>
            </a:pPr>
            <a:r>
              <a:rPr sz="3200" b="1" dirty="0">
                <a:solidFill>
                  <a:srgbClr val="FFFFFF"/>
                </a:solidFill>
                <a:latin typeface="Calibri"/>
                <a:cs typeface="Calibri"/>
              </a:rPr>
              <a:t>Т</a:t>
            </a:r>
            <a:r>
              <a:rPr sz="3200" b="1" spc="-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3200" b="1" dirty="0">
                <a:solidFill>
                  <a:srgbClr val="FFFFFF"/>
                </a:solidFill>
                <a:latin typeface="Calibri"/>
                <a:cs typeface="Calibri"/>
              </a:rPr>
              <a:t>М</a:t>
            </a:r>
            <a:r>
              <a:rPr sz="3200" b="1" spc="-22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3200" b="1" dirty="0">
                <a:solidFill>
                  <a:srgbClr val="FFFFFF"/>
                </a:solidFill>
                <a:latin typeface="Calibri"/>
                <a:cs typeface="Calibri"/>
              </a:rPr>
              <a:t>Т</a:t>
            </a:r>
            <a:r>
              <a:rPr sz="32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r>
              <a:rPr sz="3200" b="1" dirty="0">
                <a:solidFill>
                  <a:srgbClr val="FFFFFF"/>
                </a:solidFill>
                <a:latin typeface="Calibri"/>
                <a:cs typeface="Calibri"/>
              </a:rPr>
              <a:t>Ч</a:t>
            </a:r>
            <a:r>
              <a:rPr sz="3200" b="1" spc="-7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3200" b="1" spc="5" dirty="0">
                <a:solidFill>
                  <a:srgbClr val="FFFFFF"/>
                </a:solidFill>
                <a:latin typeface="Calibri"/>
                <a:cs typeface="Calibri"/>
              </a:rPr>
              <a:t>С</a:t>
            </a:r>
            <a:r>
              <a:rPr sz="3200" b="1" spc="-85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32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3200" b="1" dirty="0">
                <a:solidFill>
                  <a:srgbClr val="FFFFFF"/>
                </a:solidFill>
                <a:latin typeface="Calibri"/>
                <a:cs typeface="Calibri"/>
              </a:rPr>
              <a:t>Е  </a:t>
            </a:r>
            <a:r>
              <a:rPr sz="3200" b="1" spc="-20" dirty="0">
                <a:solidFill>
                  <a:srgbClr val="FFFFFF"/>
                </a:solidFill>
                <a:latin typeface="Calibri"/>
                <a:cs typeface="Calibri"/>
              </a:rPr>
              <a:t>НАПРАВЛЕНИЕ</a:t>
            </a:r>
            <a:endParaRPr sz="3200">
              <a:latin typeface="Calibri"/>
              <a:cs typeface="Calibri"/>
            </a:endParaRPr>
          </a:p>
          <a:p>
            <a:pPr marR="3175" algn="ctr">
              <a:lnSpc>
                <a:spcPts val="3715"/>
              </a:lnSpc>
            </a:pPr>
            <a:r>
              <a:rPr sz="3100" b="1" spc="150" dirty="0">
                <a:solidFill>
                  <a:srgbClr val="FFFFFF"/>
                </a:solidFill>
                <a:latin typeface="Cambria Math"/>
                <a:cs typeface="Cambria Math"/>
              </a:rPr>
              <a:t>№</a:t>
            </a:r>
            <a:r>
              <a:rPr sz="3100" spc="150" dirty="0">
                <a:solidFill>
                  <a:srgbClr val="FFFFFF"/>
                </a:solidFill>
                <a:latin typeface="Calibri"/>
                <a:cs typeface="Calibri"/>
              </a:rPr>
              <a:t>1.</a:t>
            </a:r>
            <a:endParaRPr sz="3100">
              <a:latin typeface="Calibri"/>
              <a:cs typeface="Calibri"/>
            </a:endParaRPr>
          </a:p>
          <a:p>
            <a:pPr marL="12700" marR="5080" indent="306070">
              <a:lnSpc>
                <a:spcPts val="3890"/>
              </a:lnSpc>
              <a:spcBef>
                <a:spcPts val="125"/>
              </a:spcBef>
            </a:pPr>
            <a:r>
              <a:rPr sz="3100" spc="-10" dirty="0">
                <a:solidFill>
                  <a:srgbClr val="FFFFFF"/>
                </a:solidFill>
                <a:latin typeface="Calibri"/>
                <a:cs typeface="Calibri"/>
              </a:rPr>
              <a:t>«</a:t>
            </a:r>
            <a:r>
              <a:rPr sz="3200" b="1" spc="-10" dirty="0">
                <a:solidFill>
                  <a:srgbClr val="FFFFFF"/>
                </a:solidFill>
                <a:latin typeface="Calibri"/>
                <a:cs typeface="Calibri"/>
              </a:rPr>
              <a:t>ЗАБВЕНИЮ  </a:t>
            </a:r>
            <a:r>
              <a:rPr sz="3200" b="1" dirty="0">
                <a:solidFill>
                  <a:srgbClr val="FFFFFF"/>
                </a:solidFill>
                <a:latin typeface="Calibri"/>
                <a:cs typeface="Calibri"/>
              </a:rPr>
              <a:t>НЕ</a:t>
            </a:r>
            <a:r>
              <a:rPr sz="3200" b="1" spc="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b="1" spc="-20" dirty="0">
                <a:solidFill>
                  <a:srgbClr val="FFFFFF"/>
                </a:solidFill>
                <a:latin typeface="Calibri"/>
                <a:cs typeface="Calibri"/>
              </a:rPr>
              <a:t>ПОДЛЕЖИТ</a:t>
            </a:r>
            <a:r>
              <a:rPr sz="3100" spc="-20" dirty="0">
                <a:solidFill>
                  <a:srgbClr val="FFFFFF"/>
                </a:solidFill>
                <a:latin typeface="Calibri"/>
                <a:cs typeface="Calibri"/>
              </a:rPr>
              <a:t>»</a:t>
            </a:r>
            <a:endParaRPr sz="31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764708" y="449579"/>
            <a:ext cx="6464300" cy="52806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40665" algn="l"/>
              </a:tabLst>
            </a:pPr>
            <a:r>
              <a:rPr sz="1400" dirty="0">
                <a:latin typeface="Arial"/>
                <a:cs typeface="Arial"/>
              </a:rPr>
              <a:t>•	</a:t>
            </a:r>
            <a:r>
              <a:rPr sz="1400" b="1" dirty="0">
                <a:latin typeface="Calibri"/>
                <a:cs typeface="Calibri"/>
              </a:rPr>
              <a:t>О </a:t>
            </a:r>
            <a:r>
              <a:rPr sz="1400" b="1" spc="-10" dirty="0">
                <a:latin typeface="Calibri"/>
                <a:cs typeface="Calibri"/>
              </a:rPr>
              <a:t>каких </a:t>
            </a:r>
            <a:r>
              <a:rPr sz="1400" b="1" spc="-5" dirty="0">
                <a:latin typeface="Calibri"/>
                <a:cs typeface="Calibri"/>
              </a:rPr>
              <a:t>событиях </a:t>
            </a:r>
            <a:r>
              <a:rPr sz="1400" b="1" spc="-10" dirty="0">
                <a:latin typeface="Calibri"/>
                <a:cs typeface="Calibri"/>
              </a:rPr>
              <a:t>людям нельзя</a:t>
            </a:r>
            <a:r>
              <a:rPr sz="1400" b="1" spc="-15" dirty="0">
                <a:latin typeface="Calibri"/>
                <a:cs typeface="Calibri"/>
              </a:rPr>
              <a:t> </a:t>
            </a:r>
            <a:r>
              <a:rPr sz="1400" b="1" spc="-5" dirty="0">
                <a:latin typeface="Calibri"/>
                <a:cs typeface="Calibri"/>
              </a:rPr>
              <a:t>забывать?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00"/>
              </a:spcBef>
              <a:tabLst>
                <a:tab pos="240665" algn="l"/>
              </a:tabLst>
            </a:pPr>
            <a:r>
              <a:rPr sz="1400" dirty="0">
                <a:latin typeface="Arial"/>
                <a:cs typeface="Arial"/>
              </a:rPr>
              <a:t>•	</a:t>
            </a:r>
            <a:r>
              <a:rPr sz="1400" b="1" spc="-5" dirty="0">
                <a:latin typeface="Calibri"/>
                <a:cs typeface="Calibri"/>
              </a:rPr>
              <a:t>Почему прошлое важно для</a:t>
            </a:r>
            <a:r>
              <a:rPr sz="1400" b="1" spc="-25" dirty="0">
                <a:latin typeface="Calibri"/>
                <a:cs typeface="Calibri"/>
              </a:rPr>
              <a:t> </a:t>
            </a:r>
            <a:r>
              <a:rPr sz="1400" b="1" spc="-20" dirty="0">
                <a:latin typeface="Calibri"/>
                <a:cs typeface="Calibri"/>
              </a:rPr>
              <a:t>будущего?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25"/>
              </a:spcBef>
              <a:tabLst>
                <a:tab pos="240665" algn="l"/>
              </a:tabLst>
            </a:pPr>
            <a:r>
              <a:rPr sz="1400" dirty="0">
                <a:latin typeface="Arial"/>
                <a:cs typeface="Arial"/>
              </a:rPr>
              <a:t>•	</a:t>
            </a:r>
            <a:r>
              <a:rPr sz="1400" b="1" spc="-5" dirty="0">
                <a:latin typeface="Calibri"/>
                <a:cs typeface="Calibri"/>
              </a:rPr>
              <a:t>Что </a:t>
            </a:r>
            <a:r>
              <a:rPr sz="1400" b="1" spc="-10" dirty="0">
                <a:latin typeface="Calibri"/>
                <a:cs typeface="Calibri"/>
              </a:rPr>
              <a:t>дают человеку </a:t>
            </a:r>
            <a:r>
              <a:rPr sz="1400" b="1" spc="-5" dirty="0">
                <a:latin typeface="Calibri"/>
                <a:cs typeface="Calibri"/>
              </a:rPr>
              <a:t>уроки прошлого?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30"/>
              </a:spcBef>
              <a:tabLst>
                <a:tab pos="240665" algn="l"/>
              </a:tabLst>
            </a:pPr>
            <a:r>
              <a:rPr sz="1400" dirty="0">
                <a:latin typeface="Arial"/>
                <a:cs typeface="Arial"/>
              </a:rPr>
              <a:t>•	</a:t>
            </a:r>
            <a:r>
              <a:rPr sz="1400" b="1" spc="-5" dirty="0">
                <a:latin typeface="Calibri"/>
                <a:cs typeface="Calibri"/>
              </a:rPr>
              <a:t>Какие </a:t>
            </a:r>
            <a:r>
              <a:rPr sz="1400" b="1" spc="-10" dirty="0">
                <a:latin typeface="Calibri"/>
                <a:cs typeface="Calibri"/>
              </a:rPr>
              <a:t>подвиги </a:t>
            </a:r>
            <a:r>
              <a:rPr sz="1400" b="1" spc="-20" dirty="0">
                <a:latin typeface="Calibri"/>
                <a:cs typeface="Calibri"/>
              </a:rPr>
              <a:t>никогда </a:t>
            </a:r>
            <a:r>
              <a:rPr sz="1400" b="1" spc="-5" dirty="0">
                <a:latin typeface="Calibri"/>
                <a:cs typeface="Calibri"/>
              </a:rPr>
              <a:t>не</a:t>
            </a:r>
            <a:r>
              <a:rPr sz="1400" b="1" spc="-10" dirty="0">
                <a:latin typeface="Calibri"/>
                <a:cs typeface="Calibri"/>
              </a:rPr>
              <a:t> </a:t>
            </a:r>
            <a:r>
              <a:rPr sz="1400" b="1" spc="-15" dirty="0">
                <a:latin typeface="Calibri"/>
                <a:cs typeface="Calibri"/>
              </a:rPr>
              <a:t>забудутся?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25"/>
              </a:spcBef>
              <a:tabLst>
                <a:tab pos="240665" algn="l"/>
              </a:tabLst>
            </a:pPr>
            <a:r>
              <a:rPr sz="1400" dirty="0">
                <a:latin typeface="Arial"/>
                <a:cs typeface="Arial"/>
              </a:rPr>
              <a:t>•	</a:t>
            </a:r>
            <a:r>
              <a:rPr sz="1400" b="1" spc="-5" dirty="0">
                <a:latin typeface="Calibri"/>
                <a:cs typeface="Calibri"/>
              </a:rPr>
              <a:t>Почему </a:t>
            </a:r>
            <a:r>
              <a:rPr sz="1400" b="1" spc="-10" dirty="0">
                <a:latin typeface="Calibri"/>
                <a:cs typeface="Calibri"/>
              </a:rPr>
              <a:t>тема </a:t>
            </a:r>
            <a:r>
              <a:rPr sz="1400" b="1" spc="-5" dirty="0">
                <a:latin typeface="Calibri"/>
                <a:cs typeface="Calibri"/>
              </a:rPr>
              <a:t>войны не </a:t>
            </a:r>
            <a:r>
              <a:rPr sz="1400" b="1" spc="-15" dirty="0">
                <a:latin typeface="Calibri"/>
                <a:cs typeface="Calibri"/>
              </a:rPr>
              <a:t>уходит </a:t>
            </a:r>
            <a:r>
              <a:rPr sz="1400" b="1" spc="-5" dirty="0">
                <a:latin typeface="Calibri"/>
                <a:cs typeface="Calibri"/>
              </a:rPr>
              <a:t>из литературы?</a:t>
            </a:r>
            <a:endParaRPr sz="1400">
              <a:latin typeface="Calibri"/>
              <a:cs typeface="Calibri"/>
            </a:endParaRPr>
          </a:p>
          <a:p>
            <a:pPr marL="241300" marR="18415" indent="-228600">
              <a:lnSpc>
                <a:spcPct val="114300"/>
              </a:lnSpc>
              <a:spcBef>
                <a:spcPts val="860"/>
              </a:spcBef>
              <a:tabLst>
                <a:tab pos="240665" algn="l"/>
              </a:tabLst>
            </a:pPr>
            <a:r>
              <a:rPr sz="1400" dirty="0">
                <a:latin typeface="Arial"/>
                <a:cs typeface="Arial"/>
              </a:rPr>
              <a:t>•	</a:t>
            </a:r>
            <a:r>
              <a:rPr sz="1400" b="1" spc="-10" dirty="0">
                <a:latin typeface="Calibri"/>
                <a:cs typeface="Calibri"/>
              </a:rPr>
              <a:t>Согласны </a:t>
            </a:r>
            <a:r>
              <a:rPr sz="1400" b="1" dirty="0">
                <a:latin typeface="Calibri"/>
                <a:cs typeface="Calibri"/>
              </a:rPr>
              <a:t>ли </a:t>
            </a:r>
            <a:r>
              <a:rPr sz="1400" b="1" spc="-5" dirty="0">
                <a:latin typeface="Calibri"/>
                <a:cs typeface="Calibri"/>
              </a:rPr>
              <a:t>вы </a:t>
            </a:r>
            <a:r>
              <a:rPr sz="1400" b="1" dirty="0">
                <a:latin typeface="Calibri"/>
                <a:cs typeface="Calibri"/>
              </a:rPr>
              <a:t>со </a:t>
            </a:r>
            <a:r>
              <a:rPr sz="1400" b="1" spc="-5" dirty="0">
                <a:latin typeface="Calibri"/>
                <a:cs typeface="Calibri"/>
              </a:rPr>
              <a:t>словами </a:t>
            </a:r>
            <a:r>
              <a:rPr sz="1400" b="1" spc="5" dirty="0">
                <a:latin typeface="Calibri"/>
                <a:cs typeface="Calibri"/>
              </a:rPr>
              <a:t>А. </a:t>
            </a:r>
            <a:r>
              <a:rPr sz="1400" b="1" spc="-5" dirty="0">
                <a:latin typeface="Calibri"/>
                <a:cs typeface="Calibri"/>
              </a:rPr>
              <a:t>С. Пушкина: </a:t>
            </a:r>
            <a:r>
              <a:rPr sz="1400" b="1" spc="-20" dirty="0">
                <a:latin typeface="Calibri"/>
                <a:cs typeface="Calibri"/>
              </a:rPr>
              <a:t>«Гордиться </a:t>
            </a:r>
            <a:r>
              <a:rPr sz="1400" b="1" spc="-5" dirty="0">
                <a:latin typeface="Calibri"/>
                <a:cs typeface="Calibri"/>
              </a:rPr>
              <a:t>славою своих </a:t>
            </a:r>
            <a:r>
              <a:rPr sz="1400" b="1" spc="-10" dirty="0">
                <a:latin typeface="Calibri"/>
                <a:cs typeface="Calibri"/>
              </a:rPr>
              <a:t>предков </a:t>
            </a:r>
            <a:r>
              <a:rPr sz="1400" b="1" spc="-5" dirty="0">
                <a:latin typeface="Calibri"/>
                <a:cs typeface="Calibri"/>
              </a:rPr>
              <a:t>не  </a:t>
            </a:r>
            <a:r>
              <a:rPr sz="1400" b="1" spc="-15" dirty="0">
                <a:latin typeface="Calibri"/>
                <a:cs typeface="Calibri"/>
              </a:rPr>
              <a:t>только </a:t>
            </a:r>
            <a:r>
              <a:rPr sz="1400" b="1" spc="-5" dirty="0">
                <a:latin typeface="Calibri"/>
                <a:cs typeface="Calibri"/>
              </a:rPr>
              <a:t>можно, но </a:t>
            </a:r>
            <a:r>
              <a:rPr sz="1400" b="1" dirty="0">
                <a:latin typeface="Calibri"/>
                <a:cs typeface="Calibri"/>
              </a:rPr>
              <a:t>и</a:t>
            </a:r>
            <a:r>
              <a:rPr sz="1400" b="1" spc="-15" dirty="0">
                <a:latin typeface="Calibri"/>
                <a:cs typeface="Calibri"/>
              </a:rPr>
              <a:t> </a:t>
            </a:r>
            <a:r>
              <a:rPr sz="1400" b="1" spc="-10" dirty="0">
                <a:latin typeface="Calibri"/>
                <a:cs typeface="Calibri"/>
              </a:rPr>
              <a:t>должно»?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05"/>
              </a:spcBef>
              <a:tabLst>
                <a:tab pos="240665" algn="l"/>
              </a:tabLst>
            </a:pPr>
            <a:r>
              <a:rPr sz="1400" dirty="0">
                <a:latin typeface="Arial"/>
                <a:cs typeface="Arial"/>
              </a:rPr>
              <a:t>•	</a:t>
            </a:r>
            <a:r>
              <a:rPr sz="1400" b="1" spc="-10" dirty="0">
                <a:latin typeface="Calibri"/>
                <a:cs typeface="Calibri"/>
              </a:rPr>
              <a:t>Какова роль исторической </a:t>
            </a:r>
            <a:r>
              <a:rPr sz="1400" b="1" spc="-5" dirty="0">
                <a:latin typeface="Calibri"/>
                <a:cs typeface="Calibri"/>
              </a:rPr>
              <a:t>памяти </a:t>
            </a:r>
            <a:r>
              <a:rPr sz="1400" b="1" dirty="0">
                <a:latin typeface="Calibri"/>
                <a:cs typeface="Calibri"/>
              </a:rPr>
              <a:t>в </a:t>
            </a:r>
            <a:r>
              <a:rPr sz="1400" b="1" spc="-5" dirty="0">
                <a:latin typeface="Calibri"/>
                <a:cs typeface="Calibri"/>
              </a:rPr>
              <a:t>жизни</a:t>
            </a:r>
            <a:r>
              <a:rPr sz="1400" b="1" spc="-25" dirty="0">
                <a:latin typeface="Calibri"/>
                <a:cs typeface="Calibri"/>
              </a:rPr>
              <a:t> </a:t>
            </a:r>
            <a:r>
              <a:rPr sz="1400" b="1" spc="-5" dirty="0">
                <a:latin typeface="Calibri"/>
                <a:cs typeface="Calibri"/>
              </a:rPr>
              <a:t>общества?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25"/>
              </a:spcBef>
              <a:tabLst>
                <a:tab pos="240665" algn="l"/>
              </a:tabLst>
            </a:pPr>
            <a:r>
              <a:rPr sz="1400" dirty="0">
                <a:latin typeface="Arial"/>
                <a:cs typeface="Arial"/>
              </a:rPr>
              <a:t>•	</a:t>
            </a:r>
            <a:r>
              <a:rPr sz="1400" b="1" spc="-5" dirty="0">
                <a:latin typeface="Calibri"/>
                <a:cs typeface="Calibri"/>
              </a:rPr>
              <a:t>Как </a:t>
            </a:r>
            <a:r>
              <a:rPr sz="1400" b="1" spc="-15" dirty="0">
                <a:latin typeface="Calibri"/>
                <a:cs typeface="Calibri"/>
              </a:rPr>
              <a:t>судьба </a:t>
            </a:r>
            <a:r>
              <a:rPr sz="1400" b="1" spc="-10" dirty="0">
                <a:latin typeface="Calibri"/>
                <a:cs typeface="Calibri"/>
              </a:rPr>
              <a:t>человека </a:t>
            </a:r>
            <a:r>
              <a:rPr sz="1400" b="1" spc="-5" dirty="0">
                <a:latin typeface="Calibri"/>
                <a:cs typeface="Calibri"/>
              </a:rPr>
              <a:t>связана </a:t>
            </a:r>
            <a:r>
              <a:rPr sz="1400" b="1" dirty="0">
                <a:latin typeface="Calibri"/>
                <a:cs typeface="Calibri"/>
              </a:rPr>
              <a:t>с </a:t>
            </a:r>
            <a:r>
              <a:rPr sz="1400" b="1" spc="-5" dirty="0">
                <a:latin typeface="Calibri"/>
                <a:cs typeface="Calibri"/>
              </a:rPr>
              <a:t>историей</a:t>
            </a:r>
            <a:r>
              <a:rPr sz="1400" b="1" spc="-25" dirty="0">
                <a:latin typeface="Calibri"/>
                <a:cs typeface="Calibri"/>
              </a:rPr>
              <a:t> </a:t>
            </a:r>
            <a:r>
              <a:rPr sz="1400" b="1" spc="-10" dirty="0">
                <a:latin typeface="Calibri"/>
                <a:cs typeface="Calibri"/>
              </a:rPr>
              <a:t>народа?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30"/>
              </a:spcBef>
              <a:tabLst>
                <a:tab pos="240665" algn="l"/>
              </a:tabLst>
            </a:pPr>
            <a:r>
              <a:rPr sz="1400" dirty="0">
                <a:latin typeface="Arial"/>
                <a:cs typeface="Arial"/>
              </a:rPr>
              <a:t>•	</a:t>
            </a:r>
            <a:r>
              <a:rPr sz="1400" b="1" spc="-5" dirty="0">
                <a:latin typeface="Calibri"/>
                <a:cs typeface="Calibri"/>
              </a:rPr>
              <a:t>Какие </a:t>
            </a:r>
            <a:r>
              <a:rPr sz="1400" b="1" spc="-15" dirty="0">
                <a:latin typeface="Calibri"/>
                <a:cs typeface="Calibri"/>
              </a:rPr>
              <a:t>люди </a:t>
            </a:r>
            <a:r>
              <a:rPr sz="1400" b="1" spc="-5" dirty="0">
                <a:latin typeface="Calibri"/>
                <a:cs typeface="Calibri"/>
              </a:rPr>
              <a:t>остаются </a:t>
            </a:r>
            <a:r>
              <a:rPr sz="1400" b="1" dirty="0">
                <a:latin typeface="Calibri"/>
                <a:cs typeface="Calibri"/>
              </a:rPr>
              <a:t>в</a:t>
            </a:r>
            <a:r>
              <a:rPr sz="1400" b="1" spc="-15" dirty="0">
                <a:latin typeface="Calibri"/>
                <a:cs typeface="Calibri"/>
              </a:rPr>
              <a:t> </a:t>
            </a:r>
            <a:r>
              <a:rPr sz="1400" b="1" spc="-5" dirty="0">
                <a:latin typeface="Calibri"/>
                <a:cs typeface="Calibri"/>
              </a:rPr>
              <a:t>истории?</a:t>
            </a:r>
            <a:endParaRPr sz="1400">
              <a:latin typeface="Calibri"/>
              <a:cs typeface="Calibri"/>
            </a:endParaRPr>
          </a:p>
          <a:p>
            <a:pPr marL="241300" marR="275590" indent="-228600">
              <a:lnSpc>
                <a:spcPct val="107100"/>
              </a:lnSpc>
              <a:spcBef>
                <a:spcPts val="1105"/>
              </a:spcBef>
              <a:tabLst>
                <a:tab pos="240665" algn="l"/>
              </a:tabLst>
            </a:pPr>
            <a:r>
              <a:rPr sz="1400" dirty="0">
                <a:latin typeface="Arial"/>
                <a:cs typeface="Arial"/>
              </a:rPr>
              <a:t>•	</a:t>
            </a:r>
            <a:r>
              <a:rPr sz="1400" b="1" spc="-10" dirty="0">
                <a:latin typeface="Calibri"/>
                <a:cs typeface="Calibri"/>
              </a:rPr>
              <a:t>Согласны </a:t>
            </a:r>
            <a:r>
              <a:rPr sz="1400" b="1" dirty="0">
                <a:latin typeface="Calibri"/>
                <a:cs typeface="Calibri"/>
              </a:rPr>
              <a:t>ли </a:t>
            </a:r>
            <a:r>
              <a:rPr sz="1400" b="1" spc="-5" dirty="0">
                <a:latin typeface="Calibri"/>
                <a:cs typeface="Calibri"/>
              </a:rPr>
              <a:t>вы </a:t>
            </a:r>
            <a:r>
              <a:rPr sz="1400" b="1" dirty="0">
                <a:latin typeface="Calibri"/>
                <a:cs typeface="Calibri"/>
              </a:rPr>
              <a:t>со </a:t>
            </a:r>
            <a:r>
              <a:rPr sz="1400" b="1" spc="-5" dirty="0">
                <a:latin typeface="Calibri"/>
                <a:cs typeface="Calibri"/>
              </a:rPr>
              <a:t>словами Валери: «В </a:t>
            </a:r>
            <a:r>
              <a:rPr sz="1400" b="1" spc="-20" dirty="0">
                <a:latin typeface="Calibri"/>
                <a:cs typeface="Calibri"/>
              </a:rPr>
              <a:t>будущее </a:t>
            </a:r>
            <a:r>
              <a:rPr sz="1400" b="1" dirty="0">
                <a:latin typeface="Calibri"/>
                <a:cs typeface="Calibri"/>
              </a:rPr>
              <a:t>мы </a:t>
            </a:r>
            <a:r>
              <a:rPr sz="1400" b="1" spc="-15" dirty="0">
                <a:latin typeface="Calibri"/>
                <a:cs typeface="Calibri"/>
              </a:rPr>
              <a:t>входим, </a:t>
            </a:r>
            <a:r>
              <a:rPr sz="1400" b="1" spc="-10" dirty="0">
                <a:latin typeface="Calibri"/>
                <a:cs typeface="Calibri"/>
              </a:rPr>
              <a:t>оглядываясь </a:t>
            </a:r>
            <a:r>
              <a:rPr sz="1400" b="1" spc="-5" dirty="0">
                <a:latin typeface="Calibri"/>
                <a:cs typeface="Calibri"/>
              </a:rPr>
              <a:t>на  прошлое»?</a:t>
            </a:r>
            <a:endParaRPr sz="1400">
              <a:latin typeface="Calibri"/>
              <a:cs typeface="Calibri"/>
            </a:endParaRPr>
          </a:p>
          <a:p>
            <a:pPr marL="241300" marR="5080" indent="-228600">
              <a:lnSpc>
                <a:spcPct val="107100"/>
              </a:lnSpc>
              <a:spcBef>
                <a:spcPts val="1080"/>
              </a:spcBef>
              <a:tabLst>
                <a:tab pos="240665" algn="l"/>
              </a:tabLst>
            </a:pPr>
            <a:r>
              <a:rPr sz="1400" dirty="0">
                <a:latin typeface="Arial"/>
                <a:cs typeface="Arial"/>
              </a:rPr>
              <a:t>•	</a:t>
            </a:r>
            <a:r>
              <a:rPr sz="1400" b="1" spc="-5" dirty="0">
                <a:latin typeface="Calibri"/>
                <a:cs typeface="Calibri"/>
              </a:rPr>
              <a:t>Как вы понимаете </a:t>
            </a:r>
            <a:r>
              <a:rPr sz="1400" b="1" spc="-10" dirty="0">
                <a:latin typeface="Calibri"/>
                <a:cs typeface="Calibri"/>
              </a:rPr>
              <a:t>выражение </a:t>
            </a:r>
            <a:r>
              <a:rPr sz="1400" b="1" spc="-40" dirty="0">
                <a:latin typeface="Calibri"/>
                <a:cs typeface="Calibri"/>
              </a:rPr>
              <a:t>«Тот, </a:t>
            </a:r>
            <a:r>
              <a:rPr sz="1400" b="1" spc="-10" dirty="0">
                <a:latin typeface="Calibri"/>
                <a:cs typeface="Calibri"/>
              </a:rPr>
              <a:t>кто </a:t>
            </a:r>
            <a:r>
              <a:rPr sz="1400" b="1" spc="-5" dirty="0">
                <a:latin typeface="Calibri"/>
                <a:cs typeface="Calibri"/>
              </a:rPr>
              <a:t>не помнит своего прошлого, обречён на  то, что оно</a:t>
            </a:r>
            <a:r>
              <a:rPr sz="1400" b="1" spc="-20" dirty="0">
                <a:latin typeface="Calibri"/>
                <a:cs typeface="Calibri"/>
              </a:rPr>
              <a:t> </a:t>
            </a:r>
            <a:r>
              <a:rPr sz="1400" b="1" spc="-5" dirty="0">
                <a:latin typeface="Calibri"/>
                <a:cs typeface="Calibri"/>
              </a:rPr>
              <a:t>повторится»?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25"/>
              </a:spcBef>
              <a:tabLst>
                <a:tab pos="240665" algn="l"/>
              </a:tabLst>
            </a:pPr>
            <a:r>
              <a:rPr sz="1400" dirty="0">
                <a:latin typeface="Arial"/>
                <a:cs typeface="Arial"/>
              </a:rPr>
              <a:t>•	</a:t>
            </a:r>
            <a:r>
              <a:rPr sz="1400" b="1" spc="-15" dirty="0">
                <a:latin typeface="Calibri"/>
                <a:cs typeface="Calibri"/>
              </a:rPr>
              <a:t>Всегда </a:t>
            </a:r>
            <a:r>
              <a:rPr sz="1400" b="1" dirty="0">
                <a:latin typeface="Calibri"/>
                <a:cs typeface="Calibri"/>
              </a:rPr>
              <a:t>ли </a:t>
            </a:r>
            <a:r>
              <a:rPr sz="1400" b="1" spc="-5" dirty="0">
                <a:latin typeface="Calibri"/>
                <a:cs typeface="Calibri"/>
              </a:rPr>
              <a:t>общество </a:t>
            </a:r>
            <a:r>
              <a:rPr sz="1400" b="1" spc="-10" dirty="0">
                <a:latin typeface="Calibri"/>
                <a:cs typeface="Calibri"/>
              </a:rPr>
              <a:t>ценит </a:t>
            </a:r>
            <a:r>
              <a:rPr sz="1400" b="1" spc="-5" dirty="0">
                <a:latin typeface="Calibri"/>
                <a:cs typeface="Calibri"/>
              </a:rPr>
              <a:t>своих</a:t>
            </a:r>
            <a:r>
              <a:rPr sz="1400" b="1" spc="-15" dirty="0">
                <a:latin typeface="Calibri"/>
                <a:cs typeface="Calibri"/>
              </a:rPr>
              <a:t> </a:t>
            </a:r>
            <a:r>
              <a:rPr sz="1400" b="1" spc="-10" dirty="0">
                <a:latin typeface="Calibri"/>
                <a:cs typeface="Calibri"/>
              </a:rPr>
              <a:t>героев?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25"/>
              </a:spcBef>
              <a:tabLst>
                <a:tab pos="240665" algn="l"/>
              </a:tabLst>
            </a:pPr>
            <a:r>
              <a:rPr sz="1400" dirty="0">
                <a:latin typeface="Arial"/>
                <a:cs typeface="Arial"/>
              </a:rPr>
              <a:t>•	</a:t>
            </a:r>
            <a:r>
              <a:rPr sz="1400" b="1" spc="-10" dirty="0">
                <a:latin typeface="Calibri"/>
                <a:cs typeface="Calibri"/>
              </a:rPr>
              <a:t>Какова роль </a:t>
            </a:r>
            <a:r>
              <a:rPr sz="1400" b="1" spc="-5" dirty="0">
                <a:latin typeface="Calibri"/>
                <a:cs typeface="Calibri"/>
              </a:rPr>
              <a:t>исторических памятников </a:t>
            </a:r>
            <a:r>
              <a:rPr sz="1400" b="1" dirty="0">
                <a:latin typeface="Calibri"/>
                <a:cs typeface="Calibri"/>
              </a:rPr>
              <a:t>в </a:t>
            </a:r>
            <a:r>
              <a:rPr sz="1400" b="1" spc="-5" dirty="0">
                <a:latin typeface="Calibri"/>
                <a:cs typeface="Calibri"/>
              </a:rPr>
              <a:t>жизни </a:t>
            </a:r>
            <a:r>
              <a:rPr sz="1400" b="1" spc="-10" dirty="0">
                <a:latin typeface="Calibri"/>
                <a:cs typeface="Calibri"/>
              </a:rPr>
              <a:t>человека </a:t>
            </a:r>
            <a:r>
              <a:rPr sz="1400" b="1" dirty="0">
                <a:latin typeface="Calibri"/>
                <a:cs typeface="Calibri"/>
              </a:rPr>
              <a:t>и</a:t>
            </a:r>
            <a:r>
              <a:rPr sz="1400" b="1" spc="-55" dirty="0">
                <a:latin typeface="Calibri"/>
                <a:cs typeface="Calibri"/>
              </a:rPr>
              <a:t> </a:t>
            </a:r>
            <a:r>
              <a:rPr sz="1400" b="1" spc="-5" dirty="0">
                <a:latin typeface="Calibri"/>
                <a:cs typeface="Calibri"/>
              </a:rPr>
              <a:t>общества?</a:t>
            </a:r>
            <a:endParaRPr sz="1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1117074" y="319535"/>
          <a:ext cx="9944733" cy="573909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73709"/>
                <a:gridCol w="4801235"/>
                <a:gridCol w="4669789"/>
              </a:tblGrid>
              <a:tr h="249365">
                <a:tc>
                  <a:txBody>
                    <a:bodyPr/>
                    <a:lstStyle/>
                    <a:p>
                      <a:pPr marL="41275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sz="650" b="1" dirty="0">
                          <a:solidFill>
                            <a:srgbClr val="FFFFFF"/>
                          </a:solidFill>
                          <a:latin typeface="Cambria Math"/>
                          <a:cs typeface="Cambria Math"/>
                        </a:rPr>
                        <a:t>№</a:t>
                      </a:r>
                      <a:endParaRPr sz="650">
                        <a:latin typeface="Cambria Math"/>
                        <a:cs typeface="Cambria Math"/>
                      </a:endParaRPr>
                    </a:p>
                  </a:txBody>
                  <a:tcPr marL="0" marR="0" marT="444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B16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10"/>
                        </a:lnSpc>
                      </a:pPr>
                      <a:r>
                        <a:rPr sz="1600" b="1" spc="-4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Тема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B16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10"/>
                        </a:lnSpc>
                      </a:pPr>
                      <a:r>
                        <a:rPr sz="16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Список</a:t>
                      </a:r>
                      <a:r>
                        <a:rPr sz="1600" b="1" spc="2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литературы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B16EEE"/>
                    </a:solidFill>
                  </a:tcPr>
                </a:tc>
              </a:tr>
              <a:tr h="1950720">
                <a:tc>
                  <a:txBody>
                    <a:bodyPr/>
                    <a:lstStyle/>
                    <a:p>
                      <a:pPr marL="41275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sz="65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1</a:t>
                      </a:r>
                      <a:endParaRPr sz="650">
                        <a:latin typeface="Calibri"/>
                        <a:cs typeface="Calibri"/>
                      </a:endParaRPr>
                    </a:p>
                  </a:txBody>
                  <a:tcPr marL="0" marR="0" marT="508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53975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B16EEE"/>
                    </a:solidFill>
                  </a:tcPr>
                </a:tc>
                <a:tc>
                  <a:txBody>
                    <a:bodyPr/>
                    <a:lstStyle/>
                    <a:p>
                      <a:pPr marL="41275">
                        <a:lnSpc>
                          <a:spcPts val="1800"/>
                        </a:lnSpc>
                        <a:tabLst>
                          <a:tab pos="384175" algn="l"/>
                        </a:tabLst>
                      </a:pPr>
                      <a:r>
                        <a:rPr sz="1600" dirty="0">
                          <a:latin typeface="Symbol"/>
                          <a:cs typeface="Symbol"/>
                        </a:rPr>
                        <a:t></a:t>
                      </a:r>
                      <a:r>
                        <a:rPr sz="1600" dirty="0"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Никто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не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забыт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,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ничто не</a:t>
                      </a:r>
                      <a:r>
                        <a:rPr sz="1600" b="0" spc="14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забыто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.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41275">
                        <a:lnSpc>
                          <a:spcPts val="1910"/>
                        </a:lnSpc>
                        <a:tabLst>
                          <a:tab pos="384175" algn="l"/>
                        </a:tabLst>
                      </a:pPr>
                      <a:r>
                        <a:rPr sz="1600" dirty="0">
                          <a:latin typeface="Symbol"/>
                          <a:cs typeface="Symbol"/>
                        </a:rPr>
                        <a:t></a:t>
                      </a:r>
                      <a:r>
                        <a:rPr sz="1600" dirty="0"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Что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,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по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вашему мнению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,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не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подлежит</a:t>
                      </a:r>
                      <a:r>
                        <a:rPr sz="1600" b="0" spc="13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забвению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?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41275">
                        <a:lnSpc>
                          <a:spcPct val="100000"/>
                        </a:lnSpc>
                        <a:tabLst>
                          <a:tab pos="384175" algn="l"/>
                        </a:tabLst>
                      </a:pPr>
                      <a:r>
                        <a:rPr sz="1600" dirty="0">
                          <a:latin typeface="Symbol"/>
                          <a:cs typeface="Symbol"/>
                        </a:rPr>
                        <a:t></a:t>
                      </a:r>
                      <a:r>
                        <a:rPr sz="1600" dirty="0"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Какие подвиги никогда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не</a:t>
                      </a:r>
                      <a:r>
                        <a:rPr sz="1600" b="0" spc="14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забудутся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?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384175" marR="596265" indent="-342900">
                        <a:lnSpc>
                          <a:spcPts val="1900"/>
                        </a:lnSpc>
                        <a:spcBef>
                          <a:spcPts val="150"/>
                        </a:spcBef>
                        <a:tabLst>
                          <a:tab pos="384175" algn="l"/>
                        </a:tabLst>
                      </a:pPr>
                      <a:r>
                        <a:rPr sz="1600" dirty="0">
                          <a:latin typeface="Symbol"/>
                          <a:cs typeface="Symbol"/>
                        </a:rPr>
                        <a:t></a:t>
                      </a:r>
                      <a:r>
                        <a:rPr sz="1600" dirty="0"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Почему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в мирное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время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не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угасает память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о 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прошлых</a:t>
                      </a:r>
                      <a:r>
                        <a:rPr sz="1600" b="0" spc="4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войнах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?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53975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4D5F8"/>
                    </a:solidFill>
                  </a:tcPr>
                </a:tc>
                <a:tc>
                  <a:txBody>
                    <a:bodyPr/>
                    <a:lstStyle/>
                    <a:p>
                      <a:pPr marL="41275">
                        <a:lnSpc>
                          <a:spcPts val="1800"/>
                        </a:lnSpc>
                      </a:pPr>
                      <a:r>
                        <a:rPr sz="1600" b="0" dirty="0">
                          <a:latin typeface="Calibri Light"/>
                          <a:cs typeface="Calibri Light"/>
                        </a:rPr>
                        <a:t>Б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.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Васильев </a:t>
                      </a:r>
                      <a:r>
                        <a:rPr sz="1600" spc="-25" dirty="0">
                          <a:latin typeface="Calibri"/>
                          <a:cs typeface="Calibri"/>
                        </a:rPr>
                        <a:t>«</a:t>
                      </a:r>
                      <a:r>
                        <a:rPr sz="1600" b="0" spc="-25" dirty="0">
                          <a:latin typeface="Calibri Light"/>
                          <a:cs typeface="Calibri Light"/>
                        </a:rPr>
                        <a:t>А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зори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здесь </a:t>
                      </a: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тихие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», </a:t>
                      </a:r>
                      <a:r>
                        <a:rPr sz="1600" spc="-25" dirty="0">
                          <a:latin typeface="Calibri"/>
                          <a:cs typeface="Calibri"/>
                        </a:rPr>
                        <a:t>«</a:t>
                      </a:r>
                      <a:r>
                        <a:rPr sz="1600" b="0" spc="-25" dirty="0">
                          <a:latin typeface="Calibri Light"/>
                          <a:cs typeface="Calibri Light"/>
                        </a:rPr>
                        <a:t>В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списках</a:t>
                      </a:r>
                      <a:r>
                        <a:rPr sz="1600" b="0" spc="15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не</a:t>
                      </a:r>
                      <a:endParaRPr sz="1600">
                        <a:latin typeface="Calibri Light"/>
                        <a:cs typeface="Calibri Light"/>
                      </a:endParaRPr>
                    </a:p>
                    <a:p>
                      <a:pPr marL="41275">
                        <a:lnSpc>
                          <a:spcPts val="1910"/>
                        </a:lnSpc>
                      </a:pP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значился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»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41275" marR="170180">
                        <a:lnSpc>
                          <a:spcPts val="1989"/>
                        </a:lnSpc>
                        <a:spcBef>
                          <a:spcPts val="5"/>
                        </a:spcBef>
                      </a:pP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М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.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Шолохов 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«</a:t>
                      </a: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Судьба человека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», </a:t>
                      </a:r>
                      <a:r>
                        <a:rPr sz="1600" spc="-15" dirty="0">
                          <a:latin typeface="Calibri"/>
                          <a:cs typeface="Calibri"/>
                        </a:rPr>
                        <a:t>«</a:t>
                      </a:r>
                      <a:r>
                        <a:rPr sz="1600" b="0" spc="-15" dirty="0">
                          <a:latin typeface="Calibri Light"/>
                          <a:cs typeface="Calibri Light"/>
                        </a:rPr>
                        <a:t>Они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сражались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за  </a:t>
                      </a: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Родину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», </a:t>
                      </a:r>
                      <a:r>
                        <a:rPr sz="1600" spc="-15" dirty="0">
                          <a:latin typeface="Calibri"/>
                          <a:cs typeface="Calibri"/>
                        </a:rPr>
                        <a:t>«</a:t>
                      </a:r>
                      <a:r>
                        <a:rPr sz="1600" b="0" spc="-15" dirty="0">
                          <a:latin typeface="Calibri Light"/>
                          <a:cs typeface="Calibri Light"/>
                        </a:rPr>
                        <a:t>Наука</a:t>
                      </a: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 ненависти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»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41275">
                        <a:lnSpc>
                          <a:spcPts val="1810"/>
                        </a:lnSpc>
                      </a:pPr>
                      <a:r>
                        <a:rPr sz="1600" b="0" dirty="0">
                          <a:latin typeface="Calibri Light"/>
                          <a:cs typeface="Calibri Light"/>
                        </a:rPr>
                        <a:t>Б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.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Полевой 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«</a:t>
                      </a: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Повесть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о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настоящем</a:t>
                      </a:r>
                      <a:r>
                        <a:rPr sz="1600" b="0" spc="9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человеке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»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41275" marR="944880">
                        <a:lnSpc>
                          <a:spcPts val="1900"/>
                        </a:lnSpc>
                        <a:spcBef>
                          <a:spcPts val="70"/>
                        </a:spcBef>
                      </a:pP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А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.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Адамович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,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Д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.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Гранин 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«</a:t>
                      </a: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Блокадная книга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» 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В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.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Закруткин 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«</a:t>
                      </a: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Матерь</a:t>
                      </a:r>
                      <a:r>
                        <a:rPr sz="1600" b="0" spc="1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человеческая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»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53975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4D5F8"/>
                    </a:solidFill>
                  </a:tcPr>
                </a:tc>
              </a:tr>
              <a:tr h="3539013">
                <a:tc>
                  <a:txBody>
                    <a:bodyPr/>
                    <a:lstStyle/>
                    <a:p>
                      <a:pPr marL="41275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sz="65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2</a:t>
                      </a:r>
                      <a:endParaRPr sz="650">
                        <a:latin typeface="Calibri"/>
                        <a:cs typeface="Calibri"/>
                      </a:endParaRPr>
                    </a:p>
                  </a:txBody>
                  <a:tcPr marL="0" marR="0" marT="508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B16EEE"/>
                    </a:solidFill>
                  </a:tcPr>
                </a:tc>
                <a:tc>
                  <a:txBody>
                    <a:bodyPr/>
                    <a:lstStyle/>
                    <a:p>
                      <a:pPr marL="41275">
                        <a:lnSpc>
                          <a:spcPts val="1800"/>
                        </a:lnSpc>
                        <a:tabLst>
                          <a:tab pos="384175" algn="l"/>
                        </a:tabLst>
                      </a:pPr>
                      <a:r>
                        <a:rPr sz="1600" dirty="0">
                          <a:latin typeface="Symbol"/>
                          <a:cs typeface="Symbol"/>
                        </a:rPr>
                        <a:t></a:t>
                      </a:r>
                      <a:r>
                        <a:rPr sz="1600" dirty="0"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Согласны ли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Вы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со словами А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.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С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.</a:t>
                      </a:r>
                      <a:r>
                        <a:rPr sz="1600" spc="18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Пушкина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: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384175" marR="583565">
                        <a:lnSpc>
                          <a:spcPts val="1920"/>
                        </a:lnSpc>
                        <a:spcBef>
                          <a:spcPts val="50"/>
                        </a:spcBef>
                      </a:pPr>
                      <a:r>
                        <a:rPr sz="1600" spc="-10" dirty="0">
                          <a:latin typeface="Calibri"/>
                          <a:cs typeface="Calibri"/>
                        </a:rPr>
                        <a:t>«</a:t>
                      </a: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Гордиться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славою своих предков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не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только 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можно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,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но и</a:t>
                      </a:r>
                      <a:r>
                        <a:rPr sz="1600" b="0" spc="6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должно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»?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41275">
                        <a:lnSpc>
                          <a:spcPts val="1910"/>
                        </a:lnSpc>
                        <a:spcBef>
                          <a:spcPts val="10"/>
                        </a:spcBef>
                        <a:tabLst>
                          <a:tab pos="384175" algn="l"/>
                        </a:tabLst>
                      </a:pPr>
                      <a:r>
                        <a:rPr sz="1600" dirty="0">
                          <a:latin typeface="Symbol"/>
                          <a:cs typeface="Symbol"/>
                        </a:rPr>
                        <a:t></a:t>
                      </a:r>
                      <a:r>
                        <a:rPr sz="1600" dirty="0"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Что дают человеку уроки</a:t>
                      </a:r>
                      <a:r>
                        <a:rPr sz="1600" b="0" spc="15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прошлого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?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384175" marR="728980" indent="-342900">
                        <a:lnSpc>
                          <a:spcPts val="1900"/>
                        </a:lnSpc>
                        <a:spcBef>
                          <a:spcPts val="65"/>
                        </a:spcBef>
                        <a:tabLst>
                          <a:tab pos="384175" algn="l"/>
                        </a:tabLst>
                      </a:pPr>
                      <a:r>
                        <a:rPr sz="1600" dirty="0">
                          <a:latin typeface="Symbol"/>
                          <a:cs typeface="Symbol"/>
                        </a:rPr>
                        <a:t></a:t>
                      </a:r>
                      <a:r>
                        <a:rPr sz="1600" dirty="0"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Какова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роль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исторической памяти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в жизни 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общества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?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41275">
                        <a:lnSpc>
                          <a:spcPts val="1830"/>
                        </a:lnSpc>
                        <a:tabLst>
                          <a:tab pos="384175" algn="l"/>
                        </a:tabLst>
                      </a:pPr>
                      <a:r>
                        <a:rPr sz="1600" dirty="0">
                          <a:latin typeface="Symbol"/>
                          <a:cs typeface="Symbol"/>
                        </a:rPr>
                        <a:t></a:t>
                      </a:r>
                      <a:r>
                        <a:rPr sz="1600" dirty="0"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Как судьба человека связана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с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историей</a:t>
                      </a:r>
                      <a:r>
                        <a:rPr sz="1600" b="0" spc="204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народа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?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41275">
                        <a:lnSpc>
                          <a:spcPct val="100000"/>
                        </a:lnSpc>
                        <a:tabLst>
                          <a:tab pos="384175" algn="l"/>
                        </a:tabLst>
                      </a:pPr>
                      <a:r>
                        <a:rPr sz="1600" dirty="0">
                          <a:latin typeface="Symbol"/>
                          <a:cs typeface="Symbol"/>
                        </a:rPr>
                        <a:t></a:t>
                      </a:r>
                      <a:r>
                        <a:rPr sz="1600" dirty="0"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Какие люди </a:t>
                      </a: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остаются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в</a:t>
                      </a:r>
                      <a:r>
                        <a:rPr sz="1600" b="0" spc="15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истории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?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384175" marR="252729" indent="-342900">
                        <a:lnSpc>
                          <a:spcPts val="1900"/>
                        </a:lnSpc>
                        <a:spcBef>
                          <a:spcPts val="155"/>
                        </a:spcBef>
                        <a:tabLst>
                          <a:tab pos="384175" algn="l"/>
                        </a:tabLst>
                      </a:pPr>
                      <a:r>
                        <a:rPr sz="1600" dirty="0">
                          <a:latin typeface="Symbol"/>
                          <a:cs typeface="Symbol"/>
                        </a:rPr>
                        <a:t></a:t>
                      </a:r>
                      <a:r>
                        <a:rPr sz="1600" dirty="0"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Согласны ли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Вы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со словами </a:t>
                      </a:r>
                      <a:r>
                        <a:rPr sz="1600" b="0" spc="5" dirty="0">
                          <a:latin typeface="Calibri Light"/>
                          <a:cs typeface="Calibri Light"/>
                        </a:rPr>
                        <a:t>Валери</a:t>
                      </a:r>
                      <a:r>
                        <a:rPr sz="1600" spc="5" dirty="0">
                          <a:latin typeface="Calibri"/>
                          <a:cs typeface="Calibri"/>
                        </a:rPr>
                        <a:t>: </a:t>
                      </a:r>
                      <a:r>
                        <a:rPr sz="1600" spc="-25" dirty="0">
                          <a:latin typeface="Calibri"/>
                          <a:cs typeface="Calibri"/>
                        </a:rPr>
                        <a:t>«</a:t>
                      </a:r>
                      <a:r>
                        <a:rPr sz="1600" b="0" spc="-25" dirty="0">
                          <a:latin typeface="Calibri Light"/>
                          <a:cs typeface="Calibri Light"/>
                        </a:rPr>
                        <a:t>В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будущее 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мы входим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,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оглядываясь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на</a:t>
                      </a:r>
                      <a:r>
                        <a:rPr sz="1600" b="0" spc="9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прошлое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»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41275">
                        <a:lnSpc>
                          <a:spcPts val="1820"/>
                        </a:lnSpc>
                        <a:tabLst>
                          <a:tab pos="384175" algn="l"/>
                        </a:tabLst>
                      </a:pPr>
                      <a:r>
                        <a:rPr sz="1600" dirty="0">
                          <a:latin typeface="Symbol"/>
                          <a:cs typeface="Symbol"/>
                        </a:rPr>
                        <a:t></a:t>
                      </a:r>
                      <a:r>
                        <a:rPr sz="1600" dirty="0"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Как вы понимаете фразу </a:t>
                      </a:r>
                      <a:r>
                        <a:rPr sz="1600" spc="-15" dirty="0">
                          <a:latin typeface="Calibri"/>
                          <a:cs typeface="Calibri"/>
                        </a:rPr>
                        <a:t>«</a:t>
                      </a:r>
                      <a:r>
                        <a:rPr sz="1600" b="0" spc="-15" dirty="0">
                          <a:latin typeface="Calibri Light"/>
                          <a:cs typeface="Calibri Light"/>
                        </a:rPr>
                        <a:t>Тот</a:t>
                      </a:r>
                      <a:r>
                        <a:rPr sz="1600" spc="-15" dirty="0">
                          <a:latin typeface="Calibri"/>
                          <a:cs typeface="Calibri"/>
                        </a:rPr>
                        <a:t>,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кто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не</a:t>
                      </a:r>
                      <a:r>
                        <a:rPr sz="1600" b="0" spc="18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помнит</a:t>
                      </a:r>
                      <a:endParaRPr sz="1600">
                        <a:latin typeface="Calibri Light"/>
                        <a:cs typeface="Calibri Light"/>
                      </a:endParaRPr>
                    </a:p>
                    <a:p>
                      <a:pPr marL="384175" marR="894080">
                        <a:lnSpc>
                          <a:spcPts val="1920"/>
                        </a:lnSpc>
                        <a:spcBef>
                          <a:spcPts val="50"/>
                        </a:spcBef>
                      </a:pP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своего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прошлого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,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обречен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на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то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,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что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оно 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повторится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»?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F2EBFC"/>
                    </a:solidFill>
                  </a:tcPr>
                </a:tc>
                <a:tc>
                  <a:txBody>
                    <a:bodyPr/>
                    <a:lstStyle/>
                    <a:p>
                      <a:pPr marL="41275">
                        <a:lnSpc>
                          <a:spcPts val="1800"/>
                        </a:lnSpc>
                      </a:pPr>
                      <a:r>
                        <a:rPr sz="1600" spc="-10" dirty="0">
                          <a:latin typeface="Calibri"/>
                          <a:cs typeface="Calibri"/>
                        </a:rPr>
                        <a:t>«</a:t>
                      </a: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Слово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о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полку</a:t>
                      </a:r>
                      <a:r>
                        <a:rPr sz="1600" b="0" spc="114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Игореве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»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41275">
                        <a:lnSpc>
                          <a:spcPts val="1910"/>
                        </a:lnSpc>
                      </a:pP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М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.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Лермонтов</a:t>
                      </a:r>
                      <a:r>
                        <a:rPr sz="1600" b="0" spc="-2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«</a:t>
                      </a: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Бородино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»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41275" marR="315595">
                        <a:lnSpc>
                          <a:spcPts val="1989"/>
                        </a:lnSpc>
                        <a:spcBef>
                          <a:spcPts val="5"/>
                        </a:spcBef>
                      </a:pPr>
                      <a:r>
                        <a:rPr sz="1600" b="0" dirty="0">
                          <a:latin typeface="Calibri Light"/>
                          <a:cs typeface="Calibri Light"/>
                        </a:rPr>
                        <a:t>Л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.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Толстой 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«</a:t>
                      </a: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Севастопольские рассказы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», «</a:t>
                      </a: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Война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и  </a:t>
                      </a:r>
                      <a:r>
                        <a:rPr sz="1600" b="0" spc="-15" dirty="0">
                          <a:latin typeface="Calibri Light"/>
                          <a:cs typeface="Calibri Light"/>
                        </a:rPr>
                        <a:t>мир</a:t>
                      </a:r>
                      <a:r>
                        <a:rPr sz="1600" spc="-15" dirty="0">
                          <a:latin typeface="Calibri"/>
                          <a:cs typeface="Calibri"/>
                        </a:rPr>
                        <a:t>»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41275">
                        <a:lnSpc>
                          <a:spcPts val="1810"/>
                        </a:lnSpc>
                      </a:pP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А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.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Толстой </a:t>
                      </a:r>
                      <a:r>
                        <a:rPr sz="1600" spc="-15" dirty="0">
                          <a:latin typeface="Calibri"/>
                          <a:cs typeface="Calibri"/>
                        </a:rPr>
                        <a:t>«</a:t>
                      </a:r>
                      <a:r>
                        <a:rPr sz="1600" b="0" spc="-15" dirty="0">
                          <a:latin typeface="Calibri Light"/>
                          <a:cs typeface="Calibri Light"/>
                        </a:rPr>
                        <a:t>Петр</a:t>
                      </a:r>
                      <a:r>
                        <a:rPr sz="1600" b="0" spc="3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600" spc="-30" dirty="0">
                          <a:latin typeface="Calibri"/>
                          <a:cs typeface="Calibri"/>
                        </a:rPr>
                        <a:t>I»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41275" marR="716915">
                        <a:lnSpc>
                          <a:spcPts val="1900"/>
                        </a:lnSpc>
                        <a:spcBef>
                          <a:spcPts val="70"/>
                        </a:spcBef>
                      </a:pPr>
                      <a:r>
                        <a:rPr sz="1600" b="0" dirty="0">
                          <a:latin typeface="Calibri Light"/>
                          <a:cs typeface="Calibri Light"/>
                        </a:rPr>
                        <a:t>А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.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С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.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Пушкин 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«</a:t>
                      </a: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Капитанская дочка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», «</a:t>
                      </a: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Моцарт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и  </a:t>
                      </a: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Сальери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»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41275">
                        <a:lnSpc>
                          <a:spcPts val="1855"/>
                        </a:lnSpc>
                      </a:pP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А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.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Солженицын 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«</a:t>
                      </a: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Один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день Ивана</a:t>
                      </a:r>
                      <a:r>
                        <a:rPr sz="1600" b="0" spc="12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Денисовича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»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41275">
                        <a:lnSpc>
                          <a:spcPts val="1910"/>
                        </a:lnSpc>
                        <a:spcBef>
                          <a:spcPts val="70"/>
                        </a:spcBef>
                      </a:pP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А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.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Ахматова</a:t>
                      </a:r>
                      <a:r>
                        <a:rPr sz="1600" b="0" spc="-2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600" spc="-15" dirty="0">
                          <a:latin typeface="Calibri"/>
                          <a:cs typeface="Calibri"/>
                        </a:rPr>
                        <a:t>«</a:t>
                      </a:r>
                      <a:r>
                        <a:rPr sz="1600" b="0" spc="-15" dirty="0">
                          <a:latin typeface="Calibri Light"/>
                          <a:cs typeface="Calibri Light"/>
                        </a:rPr>
                        <a:t>Реквием</a:t>
                      </a:r>
                      <a:r>
                        <a:rPr sz="1600" spc="-15" dirty="0">
                          <a:latin typeface="Calibri"/>
                          <a:cs typeface="Calibri"/>
                        </a:rPr>
                        <a:t>»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41275">
                        <a:lnSpc>
                          <a:spcPts val="1895"/>
                        </a:lnSpc>
                      </a:pPr>
                      <a:r>
                        <a:rPr sz="1600" b="0" dirty="0">
                          <a:latin typeface="Calibri Light"/>
                          <a:cs typeface="Calibri Light"/>
                        </a:rPr>
                        <a:t>В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.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Шаламов 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«</a:t>
                      </a: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Колымские</a:t>
                      </a:r>
                      <a:r>
                        <a:rPr sz="1600" b="0" spc="1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рассказы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»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41275" marR="484505">
                        <a:lnSpc>
                          <a:spcPts val="1900"/>
                        </a:lnSpc>
                        <a:spcBef>
                          <a:spcPts val="70"/>
                        </a:spcBef>
                      </a:pP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А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.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Твардовский </a:t>
                      </a:r>
                      <a:r>
                        <a:rPr sz="1600" spc="-25" dirty="0">
                          <a:latin typeface="Calibri"/>
                          <a:cs typeface="Calibri"/>
                        </a:rPr>
                        <a:t>«</a:t>
                      </a:r>
                      <a:r>
                        <a:rPr sz="1600" b="0" spc="-25" dirty="0">
                          <a:latin typeface="Calibri Light"/>
                          <a:cs typeface="Calibri Light"/>
                        </a:rPr>
                        <a:t>Я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убит </a:t>
                      </a:r>
                      <a:r>
                        <a:rPr sz="1600" b="0" dirty="0">
                          <a:latin typeface="Calibri Light"/>
                          <a:cs typeface="Calibri Light"/>
                        </a:rPr>
                        <a:t>подо </a:t>
                      </a: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Ржевом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», </a:t>
                      </a:r>
                      <a:r>
                        <a:rPr sz="1600" spc="-25" dirty="0">
                          <a:latin typeface="Calibri"/>
                          <a:cs typeface="Calibri"/>
                        </a:rPr>
                        <a:t>«</a:t>
                      </a:r>
                      <a:r>
                        <a:rPr sz="1600" b="0" spc="-25" dirty="0">
                          <a:latin typeface="Calibri Light"/>
                          <a:cs typeface="Calibri Light"/>
                        </a:rPr>
                        <a:t>Я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знаю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, 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никакой моей</a:t>
                      </a:r>
                      <a:r>
                        <a:rPr sz="1600" b="0" spc="70" dirty="0">
                          <a:latin typeface="Calibri Light"/>
                          <a:cs typeface="Calibri Light"/>
                        </a:rPr>
                        <a:t> вины</a:t>
                      </a:r>
                      <a:r>
                        <a:rPr sz="1600" spc="70" dirty="0">
                          <a:latin typeface="Calibri"/>
                          <a:cs typeface="Calibri"/>
                        </a:rPr>
                        <a:t>…»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F2EBF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139184" y="521208"/>
            <a:ext cx="4739640" cy="1009015"/>
            <a:chOff x="4139184" y="521208"/>
            <a:chExt cx="4739640" cy="1009015"/>
          </a:xfrm>
        </p:grpSpPr>
        <p:sp>
          <p:nvSpPr>
            <p:cNvPr id="3" name="object 3"/>
            <p:cNvSpPr/>
            <p:nvPr/>
          </p:nvSpPr>
          <p:spPr>
            <a:xfrm>
              <a:off x="4139184" y="521208"/>
              <a:ext cx="2657856" cy="1008888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6312408" y="521208"/>
              <a:ext cx="2566416" cy="1008888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4409568" y="630427"/>
            <a:ext cx="416496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ПРИМЕРЫ</a:t>
            </a:r>
            <a:r>
              <a:rPr spc="20" dirty="0"/>
              <a:t> </a:t>
            </a:r>
            <a:r>
              <a:rPr spc="-5" dirty="0"/>
              <a:t>ЗАДАНИЙ</a:t>
            </a:r>
          </a:p>
        </p:txBody>
      </p:sp>
      <p:sp>
        <p:nvSpPr>
          <p:cNvPr id="6" name="object 6"/>
          <p:cNvSpPr/>
          <p:nvPr/>
        </p:nvSpPr>
        <p:spPr>
          <a:xfrm>
            <a:off x="2459563" y="2023965"/>
            <a:ext cx="6855467" cy="376310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45894" y="548277"/>
            <a:ext cx="11436985" cy="6085840"/>
            <a:chOff x="345894" y="548277"/>
            <a:chExt cx="11436985" cy="6085840"/>
          </a:xfrm>
        </p:grpSpPr>
        <p:sp>
          <p:nvSpPr>
            <p:cNvPr id="3" name="object 3"/>
            <p:cNvSpPr/>
            <p:nvPr/>
          </p:nvSpPr>
          <p:spPr>
            <a:xfrm>
              <a:off x="345894" y="548277"/>
              <a:ext cx="7976003" cy="3994608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4550192" y="2226345"/>
              <a:ext cx="7232233" cy="4407569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768363" y="572027"/>
            <a:ext cx="7979087" cy="543580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593848" y="384047"/>
            <a:ext cx="7056120" cy="1554480"/>
            <a:chOff x="2593848" y="384047"/>
            <a:chExt cx="7056120" cy="1554480"/>
          </a:xfrm>
        </p:grpSpPr>
        <p:sp>
          <p:nvSpPr>
            <p:cNvPr id="3" name="object 3"/>
            <p:cNvSpPr/>
            <p:nvPr/>
          </p:nvSpPr>
          <p:spPr>
            <a:xfrm>
              <a:off x="2767584" y="384047"/>
              <a:ext cx="2106168" cy="1008888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4392168" y="384047"/>
              <a:ext cx="2700528" cy="1008888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608063" y="384047"/>
              <a:ext cx="856487" cy="1008888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6979919" y="384047"/>
              <a:ext cx="2496312" cy="1008888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2593848" y="929639"/>
              <a:ext cx="2005583" cy="1008888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002024" y="929639"/>
              <a:ext cx="743712" cy="1008888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4148328" y="929639"/>
              <a:ext cx="2453639" cy="1008888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6233160" y="929639"/>
              <a:ext cx="734567" cy="1008888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6370319" y="929639"/>
              <a:ext cx="886968" cy="1008888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6659880" y="929639"/>
              <a:ext cx="713231" cy="1008888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6775704" y="929639"/>
              <a:ext cx="853440" cy="1008888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7028688" y="929639"/>
              <a:ext cx="716279" cy="1008888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7147560" y="929639"/>
              <a:ext cx="2368296" cy="1008888"/>
            </a:xfrm>
            <a:prstGeom prst="rect">
              <a:avLst/>
            </a:prstGeom>
            <a:blipFill>
              <a:blip r:embed="rId1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8915400" y="929639"/>
              <a:ext cx="734568" cy="1008888"/>
            </a:xfrm>
            <a:prstGeom prst="rect">
              <a:avLst/>
            </a:prstGeom>
            <a:blipFill>
              <a:blip r:embed="rId1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xfrm>
            <a:off x="2863342" y="493267"/>
            <a:ext cx="6485255" cy="1120140"/>
          </a:xfrm>
          <a:prstGeom prst="rect">
            <a:avLst/>
          </a:prstGeom>
        </p:spPr>
        <p:txBody>
          <a:bodyPr vert="horz" wrap="square" lIns="0" tIns="33020" rIns="0" bIns="0" rtlCol="0">
            <a:spAutoFit/>
          </a:bodyPr>
          <a:lstStyle/>
          <a:p>
            <a:pPr marL="12700" marR="5080" indent="173990">
              <a:lnSpc>
                <a:spcPts val="4300"/>
              </a:lnSpc>
              <a:spcBef>
                <a:spcPts val="260"/>
              </a:spcBef>
              <a:tabLst>
                <a:tab pos="3651250" algn="l"/>
              </a:tabLst>
            </a:pPr>
            <a:r>
              <a:rPr spc="-5" dirty="0"/>
              <a:t>ОБЩИЕ </a:t>
            </a:r>
            <a:r>
              <a:rPr spc="-45" dirty="0"/>
              <a:t>ПОДХОДЫ </a:t>
            </a:r>
            <a:r>
              <a:rPr dirty="0"/>
              <a:t>К </a:t>
            </a:r>
            <a:r>
              <a:rPr spc="-5" dirty="0"/>
              <a:t>АНАЛИЗУ  </a:t>
            </a:r>
            <a:r>
              <a:rPr spc="5" dirty="0"/>
              <a:t>Т</a:t>
            </a:r>
            <a:r>
              <a:rPr spc="-10" dirty="0"/>
              <a:t>Е</a:t>
            </a:r>
            <a:r>
              <a:rPr spc="-105" dirty="0"/>
              <a:t>К</a:t>
            </a:r>
            <a:r>
              <a:rPr spc="-10" dirty="0"/>
              <a:t>С</a:t>
            </a:r>
            <a:r>
              <a:rPr spc="-240" dirty="0"/>
              <a:t>Т</a:t>
            </a:r>
            <a:r>
              <a:rPr spc="5" dirty="0"/>
              <a:t>А</a:t>
            </a:r>
            <a:r>
              <a:rPr sz="3500" b="0" spc="60" dirty="0">
                <a:latin typeface="Calibri"/>
                <a:cs typeface="Calibri"/>
              </a:rPr>
              <a:t>-</a:t>
            </a:r>
            <a:r>
              <a:rPr sz="3600" dirty="0"/>
              <a:t>О</a:t>
            </a:r>
            <a:r>
              <a:rPr sz="3600" spc="-5" dirty="0"/>
              <a:t>Б</a:t>
            </a:r>
            <a:r>
              <a:rPr sz="3600" spc="-210" dirty="0"/>
              <a:t>Р</a:t>
            </a:r>
            <a:r>
              <a:rPr sz="3600" spc="5" dirty="0"/>
              <a:t>А</a:t>
            </a:r>
            <a:r>
              <a:rPr sz="3600" dirty="0"/>
              <a:t>З</a:t>
            </a:r>
            <a:r>
              <a:rPr sz="3600" spc="-10" dirty="0"/>
              <a:t>Ц</a:t>
            </a:r>
            <a:r>
              <a:rPr sz="3600" dirty="0"/>
              <a:t>А	</a:t>
            </a:r>
            <a:r>
              <a:rPr sz="3500" b="0" spc="10" dirty="0">
                <a:latin typeface="Calibri"/>
                <a:cs typeface="Calibri"/>
              </a:rPr>
              <a:t>(</a:t>
            </a:r>
            <a:r>
              <a:rPr sz="3600" dirty="0"/>
              <a:t>Н</a:t>
            </a:r>
            <a:r>
              <a:rPr sz="3500" b="0" spc="25" dirty="0">
                <a:latin typeface="Calibri"/>
                <a:cs typeface="Calibri"/>
              </a:rPr>
              <a:t>.</a:t>
            </a:r>
            <a:r>
              <a:rPr sz="3600" spc="-10" dirty="0"/>
              <a:t>В</a:t>
            </a:r>
            <a:r>
              <a:rPr sz="3500" b="0" spc="25" dirty="0">
                <a:latin typeface="Calibri"/>
                <a:cs typeface="Calibri"/>
              </a:rPr>
              <a:t>.</a:t>
            </a:r>
            <a:r>
              <a:rPr sz="3600" spc="-5" dirty="0"/>
              <a:t>Б</a:t>
            </a:r>
            <a:r>
              <a:rPr sz="3600" spc="-50" dirty="0"/>
              <a:t>Е</a:t>
            </a:r>
            <a:r>
              <a:rPr sz="3600" spc="-5" dirty="0"/>
              <a:t>ЛЯ</a:t>
            </a:r>
            <a:r>
              <a:rPr sz="3600" spc="-10" dirty="0"/>
              <a:t>Е</a:t>
            </a:r>
            <a:r>
              <a:rPr sz="3600" spc="-50" dirty="0"/>
              <a:t>В</a:t>
            </a:r>
            <a:r>
              <a:rPr sz="3600" spc="5" dirty="0"/>
              <a:t>А</a:t>
            </a:r>
            <a:r>
              <a:rPr sz="3500" b="0" spc="15" dirty="0">
                <a:latin typeface="Calibri"/>
                <a:cs typeface="Calibri"/>
              </a:rPr>
              <a:t>)</a:t>
            </a:r>
            <a:endParaRPr sz="35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358900" y="1946655"/>
            <a:ext cx="8536940" cy="4027804"/>
          </a:xfrm>
          <a:prstGeom prst="rect">
            <a:avLst/>
          </a:prstGeom>
        </p:spPr>
        <p:txBody>
          <a:bodyPr vert="horz" wrap="square" lIns="0" tIns="1682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25"/>
              </a:spcBef>
              <a:tabLst>
                <a:tab pos="240665" algn="l"/>
              </a:tabLst>
            </a:pPr>
            <a:r>
              <a:rPr sz="1900" dirty="0">
                <a:latin typeface="Arial"/>
                <a:cs typeface="Arial"/>
              </a:rPr>
              <a:t>•	</a:t>
            </a:r>
            <a:r>
              <a:rPr sz="1900" b="0" spc="-5" dirty="0">
                <a:latin typeface="Calibri Light"/>
                <a:cs typeface="Calibri Light"/>
              </a:rPr>
              <a:t>Определение целевой установки </a:t>
            </a:r>
            <a:r>
              <a:rPr sz="1900" b="0" dirty="0">
                <a:latin typeface="Calibri Light"/>
                <a:cs typeface="Calibri Light"/>
              </a:rPr>
              <a:t>автора и адресата</a:t>
            </a:r>
            <a:r>
              <a:rPr sz="1900" b="0" spc="285" dirty="0">
                <a:latin typeface="Calibri Light"/>
                <a:cs typeface="Calibri Light"/>
              </a:rPr>
              <a:t> </a:t>
            </a:r>
            <a:r>
              <a:rPr sz="1900" b="0" dirty="0">
                <a:latin typeface="Calibri Light"/>
                <a:cs typeface="Calibri Light"/>
              </a:rPr>
              <a:t>текста</a:t>
            </a:r>
            <a:r>
              <a:rPr sz="1900" dirty="0">
                <a:latin typeface="Calibri"/>
                <a:cs typeface="Calibri"/>
              </a:rPr>
              <a:t>-</a:t>
            </a:r>
            <a:r>
              <a:rPr sz="1900" b="0" dirty="0">
                <a:latin typeface="Calibri Light"/>
                <a:cs typeface="Calibri Light"/>
              </a:rPr>
              <a:t>образца</a:t>
            </a:r>
            <a:endParaRPr sz="1900">
              <a:latin typeface="Calibri Light"/>
              <a:cs typeface="Calibri Light"/>
            </a:endParaRPr>
          </a:p>
          <a:p>
            <a:pPr marL="12700">
              <a:lnSpc>
                <a:spcPct val="100000"/>
              </a:lnSpc>
              <a:spcBef>
                <a:spcPts val="1220"/>
              </a:spcBef>
              <a:tabLst>
                <a:tab pos="240665" algn="l"/>
              </a:tabLst>
            </a:pPr>
            <a:r>
              <a:rPr sz="1900" dirty="0">
                <a:latin typeface="Arial"/>
                <a:cs typeface="Arial"/>
              </a:rPr>
              <a:t>•	</a:t>
            </a:r>
            <a:r>
              <a:rPr sz="1900" b="0" spc="-5" dirty="0">
                <a:latin typeface="Calibri Light"/>
                <a:cs typeface="Calibri Light"/>
              </a:rPr>
              <a:t>Выявление ключевых слов </a:t>
            </a:r>
            <a:r>
              <a:rPr sz="1900" b="0" dirty="0">
                <a:latin typeface="Calibri Light"/>
                <a:cs typeface="Calibri Light"/>
              </a:rPr>
              <a:t>в </a:t>
            </a:r>
            <a:r>
              <a:rPr sz="1900" b="0" spc="-5" dirty="0">
                <a:latin typeface="Calibri Light"/>
                <a:cs typeface="Calibri Light"/>
              </a:rPr>
              <a:t>заголовке </a:t>
            </a:r>
            <a:r>
              <a:rPr sz="1900" b="0" dirty="0">
                <a:latin typeface="Calibri Light"/>
                <a:cs typeface="Calibri Light"/>
              </a:rPr>
              <a:t>текста</a:t>
            </a:r>
            <a:r>
              <a:rPr sz="1900" dirty="0">
                <a:latin typeface="Calibri"/>
                <a:cs typeface="Calibri"/>
              </a:rPr>
              <a:t>-</a:t>
            </a:r>
            <a:r>
              <a:rPr sz="1900" b="0" dirty="0">
                <a:latin typeface="Calibri Light"/>
                <a:cs typeface="Calibri Light"/>
              </a:rPr>
              <a:t>образца и в </a:t>
            </a:r>
            <a:r>
              <a:rPr sz="1900" b="0" spc="-5" dirty="0">
                <a:latin typeface="Calibri Light"/>
                <a:cs typeface="Calibri Light"/>
              </a:rPr>
              <a:t>нем</a:t>
            </a:r>
            <a:r>
              <a:rPr sz="1900" b="0" spc="10" dirty="0">
                <a:latin typeface="Calibri Light"/>
                <a:cs typeface="Calibri Light"/>
              </a:rPr>
              <a:t> </a:t>
            </a:r>
            <a:r>
              <a:rPr sz="1900" b="0" dirty="0">
                <a:latin typeface="Calibri Light"/>
                <a:cs typeface="Calibri Light"/>
              </a:rPr>
              <a:t>самом</a:t>
            </a:r>
            <a:r>
              <a:rPr sz="1900" dirty="0">
                <a:latin typeface="Calibri"/>
                <a:cs typeface="Calibri"/>
              </a:rPr>
              <a:t>.</a:t>
            </a:r>
            <a:endParaRPr sz="1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25"/>
              </a:spcBef>
              <a:tabLst>
                <a:tab pos="240665" algn="l"/>
              </a:tabLst>
            </a:pPr>
            <a:r>
              <a:rPr sz="1900" dirty="0">
                <a:latin typeface="Arial"/>
                <a:cs typeface="Arial"/>
              </a:rPr>
              <a:t>•	</a:t>
            </a:r>
            <a:r>
              <a:rPr sz="1900" b="0" spc="-5" dirty="0">
                <a:latin typeface="Calibri Light"/>
                <a:cs typeface="Calibri Light"/>
              </a:rPr>
              <a:t>Формулирование цели чтения </a:t>
            </a:r>
            <a:r>
              <a:rPr sz="1900" b="0" dirty="0">
                <a:latin typeface="Calibri Light"/>
                <a:cs typeface="Calibri Light"/>
              </a:rPr>
              <a:t>текста</a:t>
            </a:r>
            <a:r>
              <a:rPr sz="1900" dirty="0">
                <a:latin typeface="Calibri"/>
                <a:cs typeface="Calibri"/>
              </a:rPr>
              <a:t>-</a:t>
            </a:r>
            <a:r>
              <a:rPr sz="1900" b="0" dirty="0">
                <a:latin typeface="Calibri Light"/>
                <a:cs typeface="Calibri Light"/>
              </a:rPr>
              <a:t>образца в русле </a:t>
            </a:r>
            <a:r>
              <a:rPr sz="1900" b="0" spc="-5" dirty="0">
                <a:latin typeface="Calibri Light"/>
                <a:cs typeface="Calibri Light"/>
              </a:rPr>
              <a:t>коммуникативной</a:t>
            </a:r>
            <a:r>
              <a:rPr sz="1900" b="0" spc="375" dirty="0">
                <a:latin typeface="Calibri Light"/>
                <a:cs typeface="Calibri Light"/>
              </a:rPr>
              <a:t> </a:t>
            </a:r>
            <a:r>
              <a:rPr sz="1900" b="0" dirty="0">
                <a:latin typeface="Calibri Light"/>
                <a:cs typeface="Calibri Light"/>
              </a:rPr>
              <a:t>задачи</a:t>
            </a:r>
            <a:r>
              <a:rPr sz="1900" dirty="0">
                <a:latin typeface="Calibri"/>
                <a:cs typeface="Calibri"/>
              </a:rPr>
              <a:t>.</a:t>
            </a:r>
            <a:endParaRPr sz="1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25"/>
              </a:spcBef>
              <a:tabLst>
                <a:tab pos="240665" algn="l"/>
              </a:tabLst>
            </a:pPr>
            <a:r>
              <a:rPr sz="1900" dirty="0">
                <a:latin typeface="Arial"/>
                <a:cs typeface="Arial"/>
              </a:rPr>
              <a:t>•	</a:t>
            </a:r>
            <a:r>
              <a:rPr sz="1900" b="0" spc="-5" dirty="0">
                <a:latin typeface="Calibri Light"/>
                <a:cs typeface="Calibri Light"/>
              </a:rPr>
              <a:t>Формулирование проблемы </a:t>
            </a:r>
            <a:r>
              <a:rPr sz="1900" b="0" dirty="0">
                <a:latin typeface="Calibri Light"/>
                <a:cs typeface="Calibri Light"/>
              </a:rPr>
              <a:t>и </a:t>
            </a:r>
            <a:r>
              <a:rPr sz="1900" b="0" spc="-5" dirty="0">
                <a:latin typeface="Calibri Light"/>
                <a:cs typeface="Calibri Light"/>
              </a:rPr>
              <a:t>главной мысли</a:t>
            </a:r>
            <a:r>
              <a:rPr sz="1900" b="0" spc="229" dirty="0">
                <a:latin typeface="Calibri Light"/>
                <a:cs typeface="Calibri Light"/>
              </a:rPr>
              <a:t> </a:t>
            </a:r>
            <a:r>
              <a:rPr sz="1900" b="0" dirty="0">
                <a:latin typeface="Calibri Light"/>
                <a:cs typeface="Calibri Light"/>
              </a:rPr>
              <a:t>текста</a:t>
            </a:r>
            <a:r>
              <a:rPr sz="1900" dirty="0">
                <a:latin typeface="Calibri"/>
                <a:cs typeface="Calibri"/>
              </a:rPr>
              <a:t>-</a:t>
            </a:r>
            <a:r>
              <a:rPr sz="1900" b="0" dirty="0">
                <a:latin typeface="Calibri Light"/>
                <a:cs typeface="Calibri Light"/>
              </a:rPr>
              <a:t>образца</a:t>
            </a:r>
            <a:r>
              <a:rPr sz="1900" dirty="0">
                <a:latin typeface="Calibri"/>
                <a:cs typeface="Calibri"/>
              </a:rPr>
              <a:t>.</a:t>
            </a:r>
            <a:endParaRPr sz="1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  <a:tabLst>
                <a:tab pos="240665" algn="l"/>
              </a:tabLst>
            </a:pPr>
            <a:r>
              <a:rPr sz="1900" dirty="0">
                <a:latin typeface="Arial"/>
                <a:cs typeface="Arial"/>
              </a:rPr>
              <a:t>•	</a:t>
            </a:r>
            <a:r>
              <a:rPr sz="1900" b="0" spc="-5" dirty="0">
                <a:latin typeface="Calibri Light"/>
                <a:cs typeface="Calibri Light"/>
              </a:rPr>
              <a:t>Анализ </a:t>
            </a:r>
            <a:r>
              <a:rPr sz="1900" b="0" dirty="0">
                <a:latin typeface="Calibri Light"/>
                <a:cs typeface="Calibri Light"/>
              </a:rPr>
              <a:t>и </a:t>
            </a:r>
            <a:r>
              <a:rPr sz="1900" b="0" spc="-5" dirty="0">
                <a:latin typeface="Calibri Light"/>
                <a:cs typeface="Calibri Light"/>
              </a:rPr>
              <a:t>оценка его логического </a:t>
            </a:r>
            <a:r>
              <a:rPr sz="1900" b="0" dirty="0">
                <a:latin typeface="Calibri Light"/>
                <a:cs typeface="Calibri Light"/>
              </a:rPr>
              <a:t>и </a:t>
            </a:r>
            <a:r>
              <a:rPr sz="1900" b="0" spc="-5" dirty="0">
                <a:latin typeface="Calibri Light"/>
                <a:cs typeface="Calibri Light"/>
              </a:rPr>
              <a:t>композиционного</a:t>
            </a:r>
            <a:r>
              <a:rPr sz="1900" b="0" spc="330" dirty="0">
                <a:latin typeface="Calibri Light"/>
                <a:cs typeface="Calibri Light"/>
              </a:rPr>
              <a:t> </a:t>
            </a:r>
            <a:r>
              <a:rPr sz="1900" b="0" spc="-5" dirty="0">
                <a:latin typeface="Calibri Light"/>
                <a:cs typeface="Calibri Light"/>
              </a:rPr>
              <a:t>замысла</a:t>
            </a:r>
            <a:r>
              <a:rPr sz="1900" spc="-5" dirty="0">
                <a:latin typeface="Calibri"/>
                <a:cs typeface="Calibri"/>
              </a:rPr>
              <a:t>.</a:t>
            </a:r>
            <a:endParaRPr sz="1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25"/>
              </a:spcBef>
              <a:tabLst>
                <a:tab pos="240665" algn="l"/>
              </a:tabLst>
            </a:pPr>
            <a:r>
              <a:rPr sz="1900" dirty="0">
                <a:latin typeface="Arial"/>
                <a:cs typeface="Arial"/>
              </a:rPr>
              <a:t>•	</a:t>
            </a:r>
            <a:r>
              <a:rPr sz="1900" b="0" spc="-5" dirty="0">
                <a:latin typeface="Calibri Light"/>
                <a:cs typeface="Calibri Light"/>
              </a:rPr>
              <a:t>Выявление связей между вступлением </a:t>
            </a:r>
            <a:r>
              <a:rPr sz="1900" b="0" dirty="0">
                <a:latin typeface="Calibri Light"/>
                <a:cs typeface="Calibri Light"/>
              </a:rPr>
              <a:t>и</a:t>
            </a:r>
            <a:r>
              <a:rPr sz="1900" b="0" spc="240" dirty="0">
                <a:latin typeface="Calibri Light"/>
                <a:cs typeface="Calibri Light"/>
              </a:rPr>
              <a:t> </a:t>
            </a:r>
            <a:r>
              <a:rPr sz="1900" b="0" spc="-5" dirty="0">
                <a:latin typeface="Calibri Light"/>
                <a:cs typeface="Calibri Light"/>
              </a:rPr>
              <a:t>заключением</a:t>
            </a:r>
            <a:r>
              <a:rPr sz="1900" spc="-5" dirty="0">
                <a:latin typeface="Calibri"/>
                <a:cs typeface="Calibri"/>
              </a:rPr>
              <a:t>.</a:t>
            </a:r>
            <a:endParaRPr sz="1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25"/>
              </a:spcBef>
              <a:tabLst>
                <a:tab pos="240665" algn="l"/>
              </a:tabLst>
            </a:pPr>
            <a:r>
              <a:rPr sz="1900" dirty="0">
                <a:latin typeface="Arial"/>
                <a:cs typeface="Arial"/>
              </a:rPr>
              <a:t>•	</a:t>
            </a:r>
            <a:r>
              <a:rPr sz="1900" b="0" spc="-5" dirty="0">
                <a:latin typeface="Calibri Light"/>
                <a:cs typeface="Calibri Light"/>
              </a:rPr>
              <a:t>Поиск </a:t>
            </a:r>
            <a:r>
              <a:rPr sz="1900" b="0" dirty="0">
                <a:latin typeface="Calibri Light"/>
                <a:cs typeface="Calibri Light"/>
              </a:rPr>
              <a:t>и </a:t>
            </a:r>
            <a:r>
              <a:rPr sz="1900" b="0" spc="-5" dirty="0">
                <a:latin typeface="Calibri Light"/>
                <a:cs typeface="Calibri Light"/>
              </a:rPr>
              <a:t>оценка логико</a:t>
            </a:r>
            <a:r>
              <a:rPr sz="1900" spc="-5" dirty="0">
                <a:latin typeface="Calibri"/>
                <a:cs typeface="Calibri"/>
              </a:rPr>
              <a:t>-</a:t>
            </a:r>
            <a:r>
              <a:rPr sz="1900" b="0" spc="-5" dirty="0">
                <a:latin typeface="Calibri Light"/>
                <a:cs typeface="Calibri Light"/>
              </a:rPr>
              <a:t>смысловых </a:t>
            </a:r>
            <a:r>
              <a:rPr sz="1900" b="0" dirty="0">
                <a:latin typeface="Calibri Light"/>
                <a:cs typeface="Calibri Light"/>
              </a:rPr>
              <a:t>фрагментов</a:t>
            </a:r>
            <a:r>
              <a:rPr sz="1900" dirty="0">
                <a:latin typeface="Calibri"/>
                <a:cs typeface="Calibri"/>
              </a:rPr>
              <a:t>:</a:t>
            </a:r>
            <a:r>
              <a:rPr sz="1900" spc="285" dirty="0">
                <a:latin typeface="Calibri"/>
                <a:cs typeface="Calibri"/>
              </a:rPr>
              <a:t> </a:t>
            </a:r>
            <a:r>
              <a:rPr sz="1900" b="0" dirty="0">
                <a:latin typeface="Calibri Light"/>
                <a:cs typeface="Calibri Light"/>
              </a:rPr>
              <a:t>тезис</a:t>
            </a:r>
            <a:r>
              <a:rPr sz="1900" dirty="0">
                <a:latin typeface="Calibri"/>
                <a:cs typeface="Calibri"/>
              </a:rPr>
              <a:t>-</a:t>
            </a:r>
            <a:r>
              <a:rPr sz="1900" b="0" dirty="0">
                <a:latin typeface="Calibri Light"/>
                <a:cs typeface="Calibri Light"/>
              </a:rPr>
              <a:t>аргумент</a:t>
            </a:r>
            <a:r>
              <a:rPr sz="1900" dirty="0">
                <a:latin typeface="Calibri"/>
                <a:cs typeface="Calibri"/>
              </a:rPr>
              <a:t>-</a:t>
            </a:r>
            <a:r>
              <a:rPr sz="1900" b="0" dirty="0">
                <a:latin typeface="Calibri Light"/>
                <a:cs typeface="Calibri Light"/>
              </a:rPr>
              <a:t>примеры</a:t>
            </a:r>
            <a:r>
              <a:rPr sz="1900" dirty="0">
                <a:latin typeface="Calibri"/>
                <a:cs typeface="Calibri"/>
              </a:rPr>
              <a:t>-</a:t>
            </a:r>
            <a:r>
              <a:rPr sz="1900" b="0" dirty="0">
                <a:latin typeface="Calibri Light"/>
                <a:cs typeface="Calibri Light"/>
              </a:rPr>
              <a:t>вывод</a:t>
            </a:r>
            <a:r>
              <a:rPr sz="1900" dirty="0">
                <a:latin typeface="Calibri"/>
                <a:cs typeface="Calibri"/>
              </a:rPr>
              <a:t>.</a:t>
            </a:r>
            <a:endParaRPr sz="1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20"/>
              </a:spcBef>
              <a:tabLst>
                <a:tab pos="240665" algn="l"/>
              </a:tabLst>
            </a:pPr>
            <a:r>
              <a:rPr sz="1900" dirty="0">
                <a:latin typeface="Arial"/>
                <a:cs typeface="Arial"/>
              </a:rPr>
              <a:t>•	</a:t>
            </a:r>
            <a:r>
              <a:rPr sz="1900" b="0" dirty="0">
                <a:latin typeface="Calibri Light"/>
                <a:cs typeface="Calibri Light"/>
              </a:rPr>
              <a:t>Актуализация в </a:t>
            </a:r>
            <a:r>
              <a:rPr sz="1900" b="0" spc="-5" dirty="0">
                <a:latin typeface="Calibri Light"/>
                <a:cs typeface="Calibri Light"/>
              </a:rPr>
              <a:t>тексте основной </a:t>
            </a:r>
            <a:r>
              <a:rPr sz="1900" b="0" dirty="0">
                <a:latin typeface="Calibri Light"/>
                <a:cs typeface="Calibri Light"/>
              </a:rPr>
              <a:t>и </a:t>
            </a:r>
            <a:r>
              <a:rPr sz="1900" b="0" spc="-5" dirty="0">
                <a:latin typeface="Calibri Light"/>
                <a:cs typeface="Calibri Light"/>
              </a:rPr>
              <a:t>второстепенной</a:t>
            </a:r>
            <a:r>
              <a:rPr sz="1900" b="0" spc="275" dirty="0">
                <a:latin typeface="Calibri Light"/>
                <a:cs typeface="Calibri Light"/>
              </a:rPr>
              <a:t> </a:t>
            </a:r>
            <a:r>
              <a:rPr sz="1900" b="0" dirty="0">
                <a:latin typeface="Calibri Light"/>
                <a:cs typeface="Calibri Light"/>
              </a:rPr>
              <a:t>информации</a:t>
            </a:r>
            <a:r>
              <a:rPr sz="1900" dirty="0">
                <a:latin typeface="Calibri"/>
                <a:cs typeface="Calibri"/>
              </a:rPr>
              <a:t>.</a:t>
            </a:r>
            <a:endParaRPr sz="1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25"/>
              </a:spcBef>
              <a:tabLst>
                <a:tab pos="240665" algn="l"/>
              </a:tabLst>
            </a:pPr>
            <a:r>
              <a:rPr sz="1900" dirty="0">
                <a:latin typeface="Arial"/>
                <a:cs typeface="Arial"/>
              </a:rPr>
              <a:t>•	</a:t>
            </a:r>
            <a:r>
              <a:rPr sz="1900" b="0" spc="-5" dirty="0">
                <a:latin typeface="Calibri Light"/>
                <a:cs typeface="Calibri Light"/>
              </a:rPr>
              <a:t>Анализ отбора лексики</a:t>
            </a:r>
            <a:r>
              <a:rPr sz="1900" spc="-5" dirty="0">
                <a:latin typeface="Calibri"/>
                <a:cs typeface="Calibri"/>
              </a:rPr>
              <a:t>, </a:t>
            </a:r>
            <a:r>
              <a:rPr sz="1900" b="0" spc="-5" dirty="0">
                <a:latin typeface="Calibri Light"/>
                <a:cs typeface="Calibri Light"/>
              </a:rPr>
              <a:t>риторических приемов </a:t>
            </a:r>
            <a:r>
              <a:rPr sz="1900" b="0" dirty="0">
                <a:latin typeface="Calibri Light"/>
                <a:cs typeface="Calibri Light"/>
              </a:rPr>
              <a:t>и</a:t>
            </a:r>
            <a:r>
              <a:rPr sz="1900" b="0" spc="254" dirty="0">
                <a:latin typeface="Calibri Light"/>
                <a:cs typeface="Calibri Light"/>
              </a:rPr>
              <a:t> </a:t>
            </a:r>
            <a:r>
              <a:rPr sz="1900" b="0" dirty="0">
                <a:latin typeface="Calibri Light"/>
                <a:cs typeface="Calibri Light"/>
              </a:rPr>
              <a:t>т</a:t>
            </a:r>
            <a:r>
              <a:rPr sz="1900" dirty="0">
                <a:latin typeface="Calibri"/>
                <a:cs typeface="Calibri"/>
              </a:rPr>
              <a:t>.</a:t>
            </a:r>
            <a:r>
              <a:rPr sz="1900" b="0" dirty="0">
                <a:latin typeface="Calibri Light"/>
                <a:cs typeface="Calibri Light"/>
              </a:rPr>
              <a:t>д</a:t>
            </a:r>
            <a:r>
              <a:rPr sz="1900" dirty="0">
                <a:latin typeface="Calibri"/>
                <a:cs typeface="Calibri"/>
              </a:rPr>
              <a:t>.</a:t>
            </a:r>
            <a:endParaRPr sz="19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978408" y="932688"/>
            <a:ext cx="10403205" cy="1009015"/>
            <a:chOff x="978408" y="932688"/>
            <a:chExt cx="10403205" cy="1009015"/>
          </a:xfrm>
        </p:grpSpPr>
        <p:sp>
          <p:nvSpPr>
            <p:cNvPr id="3" name="object 3"/>
            <p:cNvSpPr/>
            <p:nvPr/>
          </p:nvSpPr>
          <p:spPr>
            <a:xfrm>
              <a:off x="978408" y="932688"/>
              <a:ext cx="908304" cy="1008888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289304" y="932688"/>
              <a:ext cx="813816" cy="1008888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505712" y="932688"/>
              <a:ext cx="838200" cy="1008888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746504" y="932688"/>
              <a:ext cx="813816" cy="1008888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962911" y="932688"/>
              <a:ext cx="2423160" cy="1008888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3889247" y="932688"/>
              <a:ext cx="819912" cy="1008888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4111752" y="932688"/>
              <a:ext cx="2371344" cy="1008888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5885687" y="932688"/>
              <a:ext cx="813815" cy="1008888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6102096" y="932688"/>
              <a:ext cx="2785872" cy="1008888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8290560" y="932688"/>
              <a:ext cx="813816" cy="1008888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8506967" y="932688"/>
              <a:ext cx="2194560" cy="1008888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0104119" y="932688"/>
              <a:ext cx="1277112" cy="1008888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xfrm>
            <a:off x="1248885" y="1041908"/>
            <a:ext cx="982726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15" dirty="0"/>
              <a:t>Д</a:t>
            </a:r>
            <a:r>
              <a:rPr sz="3500" b="0" spc="15" dirty="0">
                <a:latin typeface="Calibri"/>
                <a:cs typeface="Calibri"/>
              </a:rPr>
              <a:t>. </a:t>
            </a:r>
            <a:r>
              <a:rPr sz="3600" spc="10" dirty="0"/>
              <a:t>С</a:t>
            </a:r>
            <a:r>
              <a:rPr sz="3500" b="0" spc="10" dirty="0">
                <a:latin typeface="Calibri"/>
                <a:cs typeface="Calibri"/>
              </a:rPr>
              <a:t>. </a:t>
            </a:r>
            <a:r>
              <a:rPr sz="3600" spc="-35" dirty="0"/>
              <a:t>ЛИХАЧЕВ </a:t>
            </a:r>
            <a:r>
              <a:rPr sz="3500" b="0" spc="-10" dirty="0">
                <a:latin typeface="Calibri"/>
                <a:cs typeface="Calibri"/>
              </a:rPr>
              <a:t>«</a:t>
            </a:r>
            <a:r>
              <a:rPr sz="3600" spc="-10" dirty="0"/>
              <a:t>ЛЮБОВЬ</a:t>
            </a:r>
            <a:r>
              <a:rPr sz="3500" b="0" spc="-10" dirty="0">
                <a:latin typeface="Calibri"/>
                <a:cs typeface="Calibri"/>
              </a:rPr>
              <a:t>, </a:t>
            </a:r>
            <a:r>
              <a:rPr sz="3600" spc="-10" dirty="0"/>
              <a:t>УВАЖЕНИЕ</a:t>
            </a:r>
            <a:r>
              <a:rPr sz="3500" b="0" spc="-10" dirty="0">
                <a:latin typeface="Calibri"/>
                <a:cs typeface="Calibri"/>
              </a:rPr>
              <a:t>,</a:t>
            </a:r>
            <a:r>
              <a:rPr sz="3500" b="0" spc="-5" dirty="0">
                <a:latin typeface="Calibri"/>
                <a:cs typeface="Calibri"/>
              </a:rPr>
              <a:t> </a:t>
            </a:r>
            <a:r>
              <a:rPr sz="3600" spc="140" dirty="0"/>
              <a:t>ЗНАНИЕ</a:t>
            </a:r>
            <a:r>
              <a:rPr sz="3500" b="0" spc="140" dirty="0">
                <a:latin typeface="Calibri"/>
                <a:cs typeface="Calibri"/>
              </a:rPr>
              <a:t>…»</a:t>
            </a:r>
            <a:endParaRPr sz="35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358900" y="2090928"/>
            <a:ext cx="10203815" cy="3902710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241300" marR="104775" indent="-228600">
              <a:lnSpc>
                <a:spcPts val="1989"/>
              </a:lnSpc>
              <a:spcBef>
                <a:spcPts val="204"/>
              </a:spcBef>
              <a:tabLst>
                <a:tab pos="294640" algn="l"/>
              </a:tabLst>
            </a:pPr>
            <a:r>
              <a:rPr sz="1700" dirty="0">
                <a:latin typeface="Arial"/>
                <a:cs typeface="Arial"/>
              </a:rPr>
              <a:t>•		</a:t>
            </a:r>
            <a:r>
              <a:rPr sz="1700" b="0" dirty="0">
                <a:latin typeface="Calibri Light"/>
                <a:cs typeface="Calibri Light"/>
              </a:rPr>
              <a:t>Автор </a:t>
            </a:r>
            <a:r>
              <a:rPr sz="1700" b="0" spc="-5" dirty="0">
                <a:latin typeface="Calibri Light"/>
                <a:cs typeface="Calibri Light"/>
              </a:rPr>
              <a:t>хочет убедить читателя</a:t>
            </a:r>
            <a:r>
              <a:rPr sz="1700" spc="-5" dirty="0">
                <a:latin typeface="Calibri"/>
                <a:cs typeface="Calibri"/>
              </a:rPr>
              <a:t>, </a:t>
            </a:r>
            <a:r>
              <a:rPr sz="1700" b="0" spc="-5" dirty="0">
                <a:latin typeface="Calibri Light"/>
                <a:cs typeface="Calibri Light"/>
              </a:rPr>
              <a:t>современного молодого человека</a:t>
            </a:r>
            <a:r>
              <a:rPr sz="1700" spc="-5" dirty="0">
                <a:latin typeface="Calibri"/>
                <a:cs typeface="Calibri"/>
              </a:rPr>
              <a:t>, </a:t>
            </a:r>
            <a:r>
              <a:rPr sz="1700" b="0" dirty="0">
                <a:latin typeface="Calibri Light"/>
                <a:cs typeface="Calibri Light"/>
              </a:rPr>
              <a:t>в </a:t>
            </a:r>
            <a:r>
              <a:rPr sz="1700" b="0" spc="-5" dirty="0">
                <a:latin typeface="Calibri Light"/>
                <a:cs typeface="Calibri Light"/>
              </a:rPr>
              <a:t>необходимости беречь историческое </a:t>
            </a:r>
            <a:r>
              <a:rPr sz="1700" b="0" dirty="0">
                <a:latin typeface="Calibri Light"/>
                <a:cs typeface="Calibri Light"/>
              </a:rPr>
              <a:t>и  культурное </a:t>
            </a:r>
            <a:r>
              <a:rPr sz="1700" b="0" spc="-5" dirty="0">
                <a:latin typeface="Calibri Light"/>
                <a:cs typeface="Calibri Light"/>
              </a:rPr>
              <a:t>наследие своей</a:t>
            </a:r>
            <a:r>
              <a:rPr sz="1700" b="0" spc="105" dirty="0">
                <a:latin typeface="Calibri Light"/>
                <a:cs typeface="Calibri Light"/>
              </a:rPr>
              <a:t> </a:t>
            </a:r>
            <a:r>
              <a:rPr sz="1700" b="0" dirty="0">
                <a:latin typeface="Calibri Light"/>
                <a:cs typeface="Calibri Light"/>
              </a:rPr>
              <a:t>страны</a:t>
            </a:r>
            <a:endParaRPr sz="1700">
              <a:latin typeface="Calibri Light"/>
              <a:cs typeface="Calibri Light"/>
            </a:endParaRPr>
          </a:p>
          <a:p>
            <a:pPr marL="12700">
              <a:lnSpc>
                <a:spcPct val="100000"/>
              </a:lnSpc>
              <a:spcBef>
                <a:spcPts val="1000"/>
              </a:spcBef>
              <a:tabLst>
                <a:tab pos="294640" algn="l"/>
              </a:tabLst>
            </a:pPr>
            <a:r>
              <a:rPr sz="1700" dirty="0">
                <a:latin typeface="Arial"/>
                <a:cs typeface="Arial"/>
              </a:rPr>
              <a:t>•	</a:t>
            </a:r>
            <a:r>
              <a:rPr sz="1700" b="1" spc="-5" dirty="0">
                <a:latin typeface="Calibri"/>
                <a:cs typeface="Calibri"/>
              </a:rPr>
              <a:t>Ключевые </a:t>
            </a:r>
            <a:r>
              <a:rPr sz="1700" b="1" spc="5" dirty="0">
                <a:latin typeface="Calibri"/>
                <a:cs typeface="Calibri"/>
              </a:rPr>
              <a:t>слова</a:t>
            </a:r>
            <a:r>
              <a:rPr sz="1650" spc="5" dirty="0">
                <a:latin typeface="Calibri"/>
                <a:cs typeface="Calibri"/>
              </a:rPr>
              <a:t>: </a:t>
            </a:r>
            <a:r>
              <a:rPr sz="1700" b="0" dirty="0">
                <a:latin typeface="Calibri Light"/>
                <a:cs typeface="Calibri Light"/>
              </a:rPr>
              <a:t>история</a:t>
            </a:r>
            <a:r>
              <a:rPr sz="1700" dirty="0">
                <a:latin typeface="Calibri"/>
                <a:cs typeface="Calibri"/>
              </a:rPr>
              <a:t>, </a:t>
            </a:r>
            <a:r>
              <a:rPr sz="1700" b="0" spc="-5" dirty="0">
                <a:latin typeface="Calibri Light"/>
                <a:cs typeface="Calibri Light"/>
              </a:rPr>
              <a:t>памятники</a:t>
            </a:r>
            <a:r>
              <a:rPr sz="1700" spc="-5" dirty="0">
                <a:latin typeface="Calibri"/>
                <a:cs typeface="Calibri"/>
              </a:rPr>
              <a:t>, </a:t>
            </a:r>
            <a:r>
              <a:rPr sz="1700" b="0" dirty="0">
                <a:latin typeface="Calibri Light"/>
                <a:cs typeface="Calibri Light"/>
              </a:rPr>
              <a:t>культура</a:t>
            </a:r>
            <a:r>
              <a:rPr sz="1700" dirty="0">
                <a:latin typeface="Calibri"/>
                <a:cs typeface="Calibri"/>
              </a:rPr>
              <a:t>, </a:t>
            </a:r>
            <a:r>
              <a:rPr sz="1700" b="0" dirty="0">
                <a:latin typeface="Calibri Light"/>
                <a:cs typeface="Calibri Light"/>
              </a:rPr>
              <a:t>любовь</a:t>
            </a:r>
            <a:r>
              <a:rPr sz="1700" dirty="0">
                <a:latin typeface="Calibri"/>
                <a:cs typeface="Calibri"/>
              </a:rPr>
              <a:t>, </a:t>
            </a:r>
            <a:r>
              <a:rPr sz="1700" b="0" spc="-5" dirty="0">
                <a:latin typeface="Calibri Light"/>
                <a:cs typeface="Calibri Light"/>
              </a:rPr>
              <a:t>уважение</a:t>
            </a:r>
            <a:r>
              <a:rPr sz="1700" spc="-5" dirty="0">
                <a:latin typeface="Calibri"/>
                <a:cs typeface="Calibri"/>
              </a:rPr>
              <a:t>,</a:t>
            </a:r>
            <a:r>
              <a:rPr sz="1700" spc="65" dirty="0">
                <a:latin typeface="Calibri"/>
                <a:cs typeface="Calibri"/>
              </a:rPr>
              <a:t> </a:t>
            </a:r>
            <a:r>
              <a:rPr sz="1700" b="0" spc="-5" dirty="0">
                <a:latin typeface="Calibri Light"/>
                <a:cs typeface="Calibri Light"/>
              </a:rPr>
              <a:t>знание</a:t>
            </a:r>
            <a:r>
              <a:rPr sz="1700" spc="-5" dirty="0">
                <a:latin typeface="Calibri"/>
                <a:cs typeface="Calibri"/>
              </a:rPr>
              <a:t>.</a:t>
            </a:r>
            <a:endParaRPr sz="17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960"/>
              </a:spcBef>
              <a:tabLst>
                <a:tab pos="294640" algn="l"/>
              </a:tabLst>
            </a:pPr>
            <a:r>
              <a:rPr sz="1700" dirty="0">
                <a:latin typeface="Arial"/>
                <a:cs typeface="Arial"/>
              </a:rPr>
              <a:t>•	</a:t>
            </a:r>
            <a:r>
              <a:rPr sz="1700" b="0" spc="-5" dirty="0">
                <a:latin typeface="Calibri Light"/>
                <a:cs typeface="Calibri Light"/>
              </a:rPr>
              <a:t>Используем </a:t>
            </a:r>
            <a:r>
              <a:rPr sz="1700" b="1" spc="-10" dirty="0">
                <a:latin typeface="Calibri"/>
                <a:cs typeface="Calibri"/>
              </a:rPr>
              <a:t>изучающее чтение </a:t>
            </a:r>
            <a:r>
              <a:rPr sz="1700" b="0" spc="-5" dirty="0">
                <a:latin typeface="Calibri Light"/>
                <a:cs typeface="Calibri Light"/>
              </a:rPr>
              <a:t>для выявления главной мысли</a:t>
            </a:r>
            <a:r>
              <a:rPr sz="1700" b="0" spc="285" dirty="0">
                <a:latin typeface="Calibri Light"/>
                <a:cs typeface="Calibri Light"/>
              </a:rPr>
              <a:t> </a:t>
            </a:r>
            <a:r>
              <a:rPr sz="1700" b="0" spc="-5" dirty="0">
                <a:latin typeface="Calibri Light"/>
                <a:cs typeface="Calibri Light"/>
              </a:rPr>
              <a:t>автора</a:t>
            </a:r>
            <a:r>
              <a:rPr sz="1700" spc="-5" dirty="0">
                <a:latin typeface="Calibri"/>
                <a:cs typeface="Calibri"/>
              </a:rPr>
              <a:t>.</a:t>
            </a:r>
            <a:endParaRPr sz="1700">
              <a:latin typeface="Calibri"/>
              <a:cs typeface="Calibri"/>
            </a:endParaRPr>
          </a:p>
          <a:p>
            <a:pPr marL="12700">
              <a:lnSpc>
                <a:spcPts val="2030"/>
              </a:lnSpc>
              <a:spcBef>
                <a:spcPts val="1055"/>
              </a:spcBef>
              <a:tabLst>
                <a:tab pos="240665" algn="l"/>
              </a:tabLst>
            </a:pPr>
            <a:r>
              <a:rPr sz="1700" dirty="0">
                <a:latin typeface="Arial"/>
                <a:cs typeface="Arial"/>
              </a:rPr>
              <a:t>•	</a:t>
            </a:r>
            <a:r>
              <a:rPr sz="1700" b="1" spc="-5" dirty="0">
                <a:latin typeface="Calibri"/>
                <a:cs typeface="Calibri"/>
              </a:rPr>
              <a:t>Проблема</a:t>
            </a:r>
            <a:r>
              <a:rPr sz="1700" spc="-5" dirty="0">
                <a:latin typeface="Calibri"/>
                <a:cs typeface="Calibri"/>
              </a:rPr>
              <a:t>:</a:t>
            </a:r>
            <a:r>
              <a:rPr sz="1700" spc="45" dirty="0">
                <a:latin typeface="Calibri"/>
                <a:cs typeface="Calibri"/>
              </a:rPr>
              <a:t> </a:t>
            </a:r>
            <a:r>
              <a:rPr sz="1700" b="0" spc="-5" dirty="0">
                <a:latin typeface="Calibri Light"/>
                <a:cs typeface="Calibri Light"/>
              </a:rPr>
              <a:t>почему</a:t>
            </a:r>
            <a:r>
              <a:rPr sz="1700" b="0" spc="45" dirty="0">
                <a:latin typeface="Calibri Light"/>
                <a:cs typeface="Calibri Light"/>
              </a:rPr>
              <a:t> </a:t>
            </a:r>
            <a:r>
              <a:rPr sz="1700" b="0" spc="-5" dirty="0">
                <a:latin typeface="Calibri Light"/>
                <a:cs typeface="Calibri Light"/>
              </a:rPr>
              <a:t>нужно</a:t>
            </a:r>
            <a:r>
              <a:rPr sz="1700" b="0" spc="45" dirty="0">
                <a:latin typeface="Calibri Light"/>
                <a:cs typeface="Calibri Light"/>
              </a:rPr>
              <a:t> </a:t>
            </a:r>
            <a:r>
              <a:rPr sz="1700" b="0" spc="-5" dirty="0">
                <a:latin typeface="Calibri Light"/>
                <a:cs typeface="Calibri Light"/>
              </a:rPr>
              <a:t>беречь</a:t>
            </a:r>
            <a:r>
              <a:rPr sz="1700" b="0" spc="50" dirty="0">
                <a:latin typeface="Calibri Light"/>
                <a:cs typeface="Calibri Light"/>
              </a:rPr>
              <a:t> </a:t>
            </a:r>
            <a:r>
              <a:rPr sz="1700" b="0" spc="-5" dirty="0">
                <a:latin typeface="Calibri Light"/>
                <a:cs typeface="Calibri Light"/>
              </a:rPr>
              <a:t>памятники</a:t>
            </a:r>
            <a:r>
              <a:rPr sz="1700" b="0" spc="40" dirty="0">
                <a:latin typeface="Calibri Light"/>
                <a:cs typeface="Calibri Light"/>
              </a:rPr>
              <a:t> </a:t>
            </a:r>
            <a:r>
              <a:rPr sz="1700" b="0" dirty="0">
                <a:latin typeface="Calibri Light"/>
                <a:cs typeface="Calibri Light"/>
              </a:rPr>
              <a:t>культуры</a:t>
            </a:r>
            <a:r>
              <a:rPr sz="1700" dirty="0">
                <a:latin typeface="Calibri"/>
                <a:cs typeface="Calibri"/>
              </a:rPr>
              <a:t>?</a:t>
            </a:r>
            <a:r>
              <a:rPr sz="1700" spc="85" dirty="0">
                <a:latin typeface="Calibri"/>
                <a:cs typeface="Calibri"/>
              </a:rPr>
              <a:t> </a:t>
            </a:r>
            <a:r>
              <a:rPr sz="1700" b="1" spc="-5" dirty="0">
                <a:latin typeface="Calibri"/>
                <a:cs typeface="Calibri"/>
              </a:rPr>
              <a:t>Основная</a:t>
            </a:r>
            <a:r>
              <a:rPr sz="1700" b="1" spc="50" dirty="0">
                <a:latin typeface="Calibri"/>
                <a:cs typeface="Calibri"/>
              </a:rPr>
              <a:t> </a:t>
            </a:r>
            <a:r>
              <a:rPr sz="1700" b="1" spc="5" dirty="0">
                <a:latin typeface="Calibri"/>
                <a:cs typeface="Calibri"/>
              </a:rPr>
              <a:t>мысль</a:t>
            </a:r>
            <a:r>
              <a:rPr sz="1700" spc="5" dirty="0">
                <a:latin typeface="Calibri"/>
                <a:cs typeface="Calibri"/>
              </a:rPr>
              <a:t>:</a:t>
            </a:r>
            <a:r>
              <a:rPr sz="1700" spc="45" dirty="0">
                <a:latin typeface="Calibri"/>
                <a:cs typeface="Calibri"/>
              </a:rPr>
              <a:t> </a:t>
            </a:r>
            <a:r>
              <a:rPr sz="1700" b="0" dirty="0">
                <a:latin typeface="Calibri Light"/>
                <a:cs typeface="Calibri Light"/>
              </a:rPr>
              <a:t>забота</a:t>
            </a:r>
            <a:r>
              <a:rPr sz="1700" b="0" spc="40" dirty="0">
                <a:latin typeface="Calibri Light"/>
                <a:cs typeface="Calibri Light"/>
              </a:rPr>
              <a:t> </a:t>
            </a:r>
            <a:r>
              <a:rPr sz="1700" b="0" dirty="0">
                <a:latin typeface="Calibri Light"/>
                <a:cs typeface="Calibri Light"/>
              </a:rPr>
              <a:t>о</a:t>
            </a:r>
            <a:r>
              <a:rPr sz="1700" b="0" spc="45" dirty="0">
                <a:latin typeface="Calibri Light"/>
                <a:cs typeface="Calibri Light"/>
              </a:rPr>
              <a:t> </a:t>
            </a:r>
            <a:r>
              <a:rPr sz="1700" b="0" spc="-5" dirty="0">
                <a:latin typeface="Calibri Light"/>
                <a:cs typeface="Calibri Light"/>
              </a:rPr>
              <a:t>памятниках</a:t>
            </a:r>
            <a:r>
              <a:rPr sz="1700" b="0" spc="50" dirty="0">
                <a:latin typeface="Calibri Light"/>
                <a:cs typeface="Calibri Light"/>
              </a:rPr>
              <a:t> </a:t>
            </a:r>
            <a:r>
              <a:rPr sz="1700" b="0" dirty="0">
                <a:latin typeface="Calibri Light"/>
                <a:cs typeface="Calibri Light"/>
              </a:rPr>
              <a:t>культуры</a:t>
            </a:r>
            <a:r>
              <a:rPr sz="1700" b="0" spc="40" dirty="0">
                <a:latin typeface="Calibri Light"/>
                <a:cs typeface="Calibri Light"/>
              </a:rPr>
              <a:t> </a:t>
            </a:r>
            <a:r>
              <a:rPr sz="1700" spc="-170" dirty="0">
                <a:latin typeface="Calibri"/>
                <a:cs typeface="Calibri"/>
              </a:rPr>
              <a:t>–</a:t>
            </a:r>
            <a:endParaRPr sz="1700">
              <a:latin typeface="Calibri"/>
              <a:cs typeface="Calibri"/>
            </a:endParaRPr>
          </a:p>
          <a:p>
            <a:pPr marL="241300">
              <a:lnSpc>
                <a:spcPts val="2030"/>
              </a:lnSpc>
            </a:pPr>
            <a:r>
              <a:rPr sz="1700" b="0" dirty="0">
                <a:latin typeface="Calibri Light"/>
                <a:cs typeface="Calibri Light"/>
              </a:rPr>
              <a:t>это </a:t>
            </a:r>
            <a:r>
              <a:rPr sz="1700" b="0" spc="-5" dirty="0">
                <a:latin typeface="Calibri Light"/>
                <a:cs typeface="Calibri Light"/>
              </a:rPr>
              <a:t>сохранение культурного наследия своей </a:t>
            </a:r>
            <a:r>
              <a:rPr sz="1700" b="0" dirty="0">
                <a:latin typeface="Calibri Light"/>
                <a:cs typeface="Calibri Light"/>
              </a:rPr>
              <a:t>страны</a:t>
            </a:r>
            <a:r>
              <a:rPr sz="1700" dirty="0">
                <a:latin typeface="Calibri"/>
                <a:cs typeface="Calibri"/>
              </a:rPr>
              <a:t>, </a:t>
            </a:r>
            <a:r>
              <a:rPr sz="1700" b="0" dirty="0">
                <a:latin typeface="Calibri Light"/>
                <a:cs typeface="Calibri Light"/>
              </a:rPr>
              <a:t>а </a:t>
            </a:r>
            <a:r>
              <a:rPr sz="1700" b="0" spc="-5" dirty="0">
                <a:latin typeface="Calibri Light"/>
                <a:cs typeface="Calibri Light"/>
              </a:rPr>
              <a:t>значит</a:t>
            </a:r>
            <a:r>
              <a:rPr sz="1700" spc="-5" dirty="0">
                <a:latin typeface="Calibri"/>
                <a:cs typeface="Calibri"/>
              </a:rPr>
              <a:t>, </a:t>
            </a:r>
            <a:r>
              <a:rPr sz="1700" b="0" dirty="0">
                <a:latin typeface="Calibri Light"/>
                <a:cs typeface="Calibri Light"/>
              </a:rPr>
              <a:t>забота о</a:t>
            </a:r>
            <a:r>
              <a:rPr sz="1700" b="0" spc="330" dirty="0">
                <a:latin typeface="Calibri Light"/>
                <a:cs typeface="Calibri Light"/>
              </a:rPr>
              <a:t> </a:t>
            </a:r>
            <a:r>
              <a:rPr sz="1700" b="0" spc="-5" dirty="0">
                <a:latin typeface="Calibri Light"/>
                <a:cs typeface="Calibri Light"/>
              </a:rPr>
              <a:t>будущем</a:t>
            </a:r>
            <a:r>
              <a:rPr sz="1700" spc="-5" dirty="0">
                <a:latin typeface="Calibri"/>
                <a:cs typeface="Calibri"/>
              </a:rPr>
              <a:t>.</a:t>
            </a:r>
            <a:endParaRPr sz="1700">
              <a:latin typeface="Calibri"/>
              <a:cs typeface="Calibri"/>
            </a:endParaRPr>
          </a:p>
          <a:p>
            <a:pPr marL="241300" marR="483234" indent="-228600">
              <a:lnSpc>
                <a:spcPct val="102400"/>
              </a:lnSpc>
              <a:spcBef>
                <a:spcPts val="915"/>
              </a:spcBef>
              <a:tabLst>
                <a:tab pos="240665" algn="l"/>
              </a:tabLst>
            </a:pPr>
            <a:r>
              <a:rPr sz="1700" dirty="0">
                <a:latin typeface="Arial"/>
                <a:cs typeface="Arial"/>
              </a:rPr>
              <a:t>•	</a:t>
            </a:r>
            <a:r>
              <a:rPr sz="1700" b="0" spc="-5" dirty="0">
                <a:latin typeface="Calibri Light"/>
                <a:cs typeface="Calibri Light"/>
              </a:rPr>
              <a:t>Основная информация содержится </a:t>
            </a:r>
            <a:r>
              <a:rPr sz="1700" b="0" dirty="0">
                <a:latin typeface="Calibri Light"/>
                <a:cs typeface="Calibri Light"/>
              </a:rPr>
              <a:t>в </a:t>
            </a:r>
            <a:r>
              <a:rPr sz="1700" b="0" spc="-5" dirty="0">
                <a:latin typeface="Calibri Light"/>
                <a:cs typeface="Calibri Light"/>
              </a:rPr>
              <a:t>тезисах</a:t>
            </a:r>
            <a:r>
              <a:rPr sz="1700" spc="-5" dirty="0">
                <a:latin typeface="Calibri"/>
                <a:cs typeface="Calibri"/>
              </a:rPr>
              <a:t>, </a:t>
            </a:r>
            <a:r>
              <a:rPr sz="1700" b="0" spc="-5" dirty="0">
                <a:latin typeface="Calibri Light"/>
                <a:cs typeface="Calibri Light"/>
              </a:rPr>
              <a:t>второстепенная </a:t>
            </a:r>
            <a:r>
              <a:rPr sz="1700" spc="10" dirty="0">
                <a:latin typeface="Calibri"/>
                <a:cs typeface="Calibri"/>
              </a:rPr>
              <a:t>- </a:t>
            </a:r>
            <a:r>
              <a:rPr sz="1700" b="0" dirty="0">
                <a:latin typeface="Calibri Light"/>
                <a:cs typeface="Calibri Light"/>
              </a:rPr>
              <a:t>в </a:t>
            </a:r>
            <a:r>
              <a:rPr sz="1700" b="0" spc="-5" dirty="0">
                <a:latin typeface="Calibri Light"/>
                <a:cs typeface="Calibri Light"/>
              </a:rPr>
              <a:t>примерах</a:t>
            </a:r>
            <a:r>
              <a:rPr sz="1700" spc="-5" dirty="0">
                <a:latin typeface="Calibri"/>
                <a:cs typeface="Calibri"/>
              </a:rPr>
              <a:t>-</a:t>
            </a:r>
            <a:r>
              <a:rPr sz="1700" b="0" spc="-5" dirty="0">
                <a:latin typeface="Calibri Light"/>
                <a:cs typeface="Calibri Light"/>
              </a:rPr>
              <a:t>иллюстрациях </a:t>
            </a:r>
            <a:r>
              <a:rPr sz="1700" spc="-5" dirty="0">
                <a:latin typeface="Calibri"/>
                <a:cs typeface="Calibri"/>
              </a:rPr>
              <a:t>(</a:t>
            </a:r>
            <a:r>
              <a:rPr sz="1700" b="0" spc="-5" dirty="0">
                <a:latin typeface="Calibri Light"/>
                <a:cs typeface="Calibri Light"/>
              </a:rPr>
              <a:t>разрушение  памятника </a:t>
            </a:r>
            <a:r>
              <a:rPr sz="1700" b="0" dirty="0">
                <a:latin typeface="Calibri Light"/>
                <a:cs typeface="Calibri Light"/>
              </a:rPr>
              <a:t>на </a:t>
            </a:r>
            <a:r>
              <a:rPr sz="1700" b="0" spc="-5" dirty="0">
                <a:latin typeface="Calibri Light"/>
                <a:cs typeface="Calibri Light"/>
              </a:rPr>
              <a:t>могиле Багратиона</a:t>
            </a:r>
            <a:r>
              <a:rPr sz="1700" spc="-5" dirty="0">
                <a:latin typeface="Calibri"/>
                <a:cs typeface="Calibri"/>
              </a:rPr>
              <a:t>, </a:t>
            </a:r>
            <a:r>
              <a:rPr sz="1700" b="0" dirty="0">
                <a:latin typeface="Calibri Light"/>
                <a:cs typeface="Calibri Light"/>
              </a:rPr>
              <a:t>снос </a:t>
            </a:r>
            <a:r>
              <a:rPr sz="1700" b="0" spc="-5" dirty="0">
                <a:latin typeface="Calibri Light"/>
                <a:cs typeface="Calibri Light"/>
              </a:rPr>
              <a:t>Путевого дворца</a:t>
            </a:r>
            <a:r>
              <a:rPr sz="1700" b="0" spc="250" dirty="0">
                <a:latin typeface="Calibri Light"/>
                <a:cs typeface="Calibri Light"/>
              </a:rPr>
              <a:t> </a:t>
            </a:r>
            <a:r>
              <a:rPr sz="1700" b="0" spc="-5" dirty="0">
                <a:latin typeface="Calibri Light"/>
                <a:cs typeface="Calibri Light"/>
              </a:rPr>
              <a:t>Растрелли</a:t>
            </a:r>
            <a:r>
              <a:rPr sz="1700" spc="-5" dirty="0">
                <a:latin typeface="Calibri"/>
                <a:cs typeface="Calibri"/>
              </a:rPr>
              <a:t>).</a:t>
            </a:r>
            <a:endParaRPr sz="1700">
              <a:latin typeface="Calibri"/>
              <a:cs typeface="Calibri"/>
            </a:endParaRPr>
          </a:p>
          <a:p>
            <a:pPr marL="241300" marR="5080" indent="-228600">
              <a:lnSpc>
                <a:spcPct val="100600"/>
              </a:lnSpc>
              <a:spcBef>
                <a:spcPts val="944"/>
              </a:spcBef>
              <a:tabLst>
                <a:tab pos="294640" algn="l"/>
              </a:tabLst>
            </a:pPr>
            <a:r>
              <a:rPr sz="1700" dirty="0">
                <a:latin typeface="Arial"/>
                <a:cs typeface="Arial"/>
              </a:rPr>
              <a:t>•		</a:t>
            </a:r>
            <a:r>
              <a:rPr sz="1700" b="0" spc="-5" dirty="0">
                <a:latin typeface="Calibri Light"/>
                <a:cs typeface="Calibri Light"/>
              </a:rPr>
              <a:t>Заключение связано </a:t>
            </a:r>
            <a:r>
              <a:rPr sz="1700" b="0" dirty="0">
                <a:latin typeface="Calibri Light"/>
                <a:cs typeface="Calibri Light"/>
              </a:rPr>
              <a:t>со </a:t>
            </a:r>
            <a:r>
              <a:rPr sz="1700" b="0" spc="-5" dirty="0">
                <a:latin typeface="Calibri Light"/>
                <a:cs typeface="Calibri Light"/>
              </a:rPr>
              <a:t>вступлением </a:t>
            </a:r>
            <a:r>
              <a:rPr sz="1700" b="0" dirty="0">
                <a:latin typeface="Calibri Light"/>
                <a:cs typeface="Calibri Light"/>
              </a:rPr>
              <a:t>и </a:t>
            </a:r>
            <a:r>
              <a:rPr sz="1700" b="0" spc="-5" dirty="0">
                <a:latin typeface="Calibri Light"/>
                <a:cs typeface="Calibri Light"/>
              </a:rPr>
              <a:t>заголовком </a:t>
            </a:r>
            <a:r>
              <a:rPr sz="1700" spc="-5" dirty="0">
                <a:latin typeface="Calibri"/>
                <a:cs typeface="Calibri"/>
              </a:rPr>
              <a:t>(</a:t>
            </a:r>
            <a:r>
              <a:rPr sz="1700" b="0" spc="-5" dirty="0">
                <a:latin typeface="Calibri Light"/>
                <a:cs typeface="Calibri Light"/>
              </a:rPr>
              <a:t>Почему нужно </a:t>
            </a:r>
            <a:r>
              <a:rPr sz="1700" b="0" dirty="0">
                <a:latin typeface="Calibri Light"/>
                <a:cs typeface="Calibri Light"/>
              </a:rPr>
              <a:t>заботиться о </a:t>
            </a:r>
            <a:r>
              <a:rPr sz="1700" b="0" spc="-5" dirty="0">
                <a:latin typeface="Calibri Light"/>
                <a:cs typeface="Calibri Light"/>
              </a:rPr>
              <a:t>памятниках </a:t>
            </a:r>
            <a:r>
              <a:rPr sz="1700" b="0" dirty="0">
                <a:latin typeface="Calibri Light"/>
                <a:cs typeface="Calibri Light"/>
              </a:rPr>
              <a:t>культуры</a:t>
            </a:r>
            <a:r>
              <a:rPr sz="1700" dirty="0">
                <a:latin typeface="Calibri"/>
                <a:cs typeface="Calibri"/>
              </a:rPr>
              <a:t>? </a:t>
            </a:r>
            <a:r>
              <a:rPr sz="1700" spc="-170" dirty="0">
                <a:latin typeface="Calibri"/>
                <a:cs typeface="Calibri"/>
              </a:rPr>
              <a:t>–  </a:t>
            </a:r>
            <a:r>
              <a:rPr sz="1700" b="0" dirty="0">
                <a:latin typeface="Calibri Light"/>
                <a:cs typeface="Calibri Light"/>
              </a:rPr>
              <a:t>Сохраняя культурное </a:t>
            </a:r>
            <a:r>
              <a:rPr sz="1700" b="0" spc="-5" dirty="0">
                <a:latin typeface="Calibri Light"/>
                <a:cs typeface="Calibri Light"/>
              </a:rPr>
              <a:t>наследие</a:t>
            </a:r>
            <a:r>
              <a:rPr sz="1700" spc="-5" dirty="0">
                <a:latin typeface="Calibri"/>
                <a:cs typeface="Calibri"/>
              </a:rPr>
              <a:t>, </a:t>
            </a:r>
            <a:r>
              <a:rPr sz="1700" b="0" spc="-5" dirty="0">
                <a:latin typeface="Calibri Light"/>
                <a:cs typeface="Calibri Light"/>
              </a:rPr>
              <a:t>мы </a:t>
            </a:r>
            <a:r>
              <a:rPr sz="1700" b="0" dirty="0">
                <a:latin typeface="Calibri Light"/>
                <a:cs typeface="Calibri Light"/>
              </a:rPr>
              <a:t>не </a:t>
            </a:r>
            <a:r>
              <a:rPr sz="1700" b="0" spc="-5" dirty="0">
                <a:latin typeface="Calibri Light"/>
                <a:cs typeface="Calibri Light"/>
              </a:rPr>
              <a:t>только заботимся </a:t>
            </a:r>
            <a:r>
              <a:rPr sz="1700" b="0" dirty="0">
                <a:latin typeface="Calibri Light"/>
                <a:cs typeface="Calibri Light"/>
              </a:rPr>
              <a:t>о </a:t>
            </a:r>
            <a:r>
              <a:rPr sz="1700" b="0" spc="-5" dirty="0">
                <a:latin typeface="Calibri Light"/>
                <a:cs typeface="Calibri Light"/>
              </a:rPr>
              <a:t>будущем</a:t>
            </a:r>
            <a:r>
              <a:rPr sz="1700" spc="-5" dirty="0">
                <a:latin typeface="Calibri"/>
                <a:cs typeface="Calibri"/>
              </a:rPr>
              <a:t>, </a:t>
            </a:r>
            <a:r>
              <a:rPr sz="1700" b="0" dirty="0">
                <a:latin typeface="Calibri Light"/>
                <a:cs typeface="Calibri Light"/>
              </a:rPr>
              <a:t>но и </a:t>
            </a:r>
            <a:r>
              <a:rPr sz="1700" b="0" spc="-5" dirty="0">
                <a:latin typeface="Calibri Light"/>
                <a:cs typeface="Calibri Light"/>
              </a:rPr>
              <a:t>становимся лучше сами</a:t>
            </a:r>
            <a:r>
              <a:rPr sz="1700" spc="-5" dirty="0">
                <a:latin typeface="Calibri"/>
                <a:cs typeface="Calibri"/>
              </a:rPr>
              <a:t>, </a:t>
            </a:r>
            <a:r>
              <a:rPr sz="1700" b="0" spc="-5" dirty="0">
                <a:latin typeface="Calibri Light"/>
                <a:cs typeface="Calibri Light"/>
              </a:rPr>
              <a:t>открывая  </a:t>
            </a:r>
            <a:r>
              <a:rPr sz="1700" b="0" dirty="0">
                <a:latin typeface="Calibri Light"/>
                <a:cs typeface="Calibri Light"/>
              </a:rPr>
              <a:t>в себе </a:t>
            </a:r>
            <a:r>
              <a:rPr sz="1700" b="0" spc="-5" dirty="0">
                <a:latin typeface="Calibri Light"/>
                <a:cs typeface="Calibri Light"/>
              </a:rPr>
              <a:t>лучшие человеческие </a:t>
            </a:r>
            <a:r>
              <a:rPr sz="1700" b="0" dirty="0">
                <a:latin typeface="Calibri Light"/>
                <a:cs typeface="Calibri Light"/>
              </a:rPr>
              <a:t>качества</a:t>
            </a:r>
            <a:r>
              <a:rPr sz="1700" dirty="0">
                <a:latin typeface="Calibri"/>
                <a:cs typeface="Calibri"/>
              </a:rPr>
              <a:t>: </a:t>
            </a:r>
            <a:r>
              <a:rPr sz="1700" b="0" i="1" dirty="0">
                <a:latin typeface="Calibri Light"/>
                <a:cs typeface="Calibri Light"/>
              </a:rPr>
              <a:t>любовь</a:t>
            </a:r>
            <a:r>
              <a:rPr sz="1700" i="1" dirty="0">
                <a:latin typeface="Calibri"/>
                <a:cs typeface="Calibri"/>
              </a:rPr>
              <a:t>, </a:t>
            </a:r>
            <a:r>
              <a:rPr sz="1700" b="0" i="1" spc="-5" dirty="0">
                <a:latin typeface="Calibri Light"/>
                <a:cs typeface="Calibri Light"/>
              </a:rPr>
              <a:t>уважение</a:t>
            </a:r>
            <a:r>
              <a:rPr sz="1700" i="1" spc="-5" dirty="0">
                <a:latin typeface="Calibri"/>
                <a:cs typeface="Calibri"/>
              </a:rPr>
              <a:t>,</a:t>
            </a:r>
            <a:r>
              <a:rPr sz="1700" i="1" spc="185" dirty="0">
                <a:latin typeface="Calibri"/>
                <a:cs typeface="Calibri"/>
              </a:rPr>
              <a:t> </a:t>
            </a:r>
            <a:r>
              <a:rPr sz="1700" b="0" i="1" spc="-5" dirty="0">
                <a:latin typeface="Calibri Light"/>
                <a:cs typeface="Calibri Light"/>
              </a:rPr>
              <a:t>знание</a:t>
            </a:r>
            <a:r>
              <a:rPr sz="1700" spc="-5" dirty="0">
                <a:latin typeface="Calibri"/>
                <a:cs typeface="Calibri"/>
              </a:rPr>
              <a:t>.</a:t>
            </a:r>
            <a:endParaRPr sz="17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55"/>
              </a:spcBef>
            </a:pPr>
            <a:r>
              <a:rPr sz="1700" dirty="0">
                <a:latin typeface="Arial"/>
                <a:cs typeface="Arial"/>
              </a:rPr>
              <a:t>•</a:t>
            </a:r>
            <a:endParaRPr sz="17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642359" y="707136"/>
            <a:ext cx="5074920" cy="1005840"/>
            <a:chOff x="3642359" y="707136"/>
            <a:chExt cx="5074920" cy="1005840"/>
          </a:xfrm>
        </p:grpSpPr>
        <p:sp>
          <p:nvSpPr>
            <p:cNvPr id="3" name="object 3"/>
            <p:cNvSpPr/>
            <p:nvPr/>
          </p:nvSpPr>
          <p:spPr>
            <a:xfrm>
              <a:off x="3642359" y="707136"/>
              <a:ext cx="3035808" cy="100583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6196583" y="707136"/>
              <a:ext cx="2520695" cy="1005839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910742" y="813308"/>
            <a:ext cx="450342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10" dirty="0"/>
              <a:t>РЕЗУЛЬТАТЫ</a:t>
            </a:r>
            <a:r>
              <a:rPr spc="25" dirty="0"/>
              <a:t> </a:t>
            </a:r>
            <a:r>
              <a:rPr spc="-5" dirty="0"/>
              <a:t>АНАЛИЗА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358900" y="1952244"/>
            <a:ext cx="10166350" cy="3567429"/>
          </a:xfrm>
          <a:prstGeom prst="rect">
            <a:avLst/>
          </a:prstGeom>
        </p:spPr>
        <p:txBody>
          <a:bodyPr vert="horz" wrap="square" lIns="0" tIns="1892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90"/>
              </a:spcBef>
              <a:tabLst>
                <a:tab pos="304165" algn="l"/>
              </a:tabLst>
            </a:pPr>
            <a:r>
              <a:rPr sz="2000" dirty="0">
                <a:latin typeface="Arial"/>
                <a:cs typeface="Arial"/>
              </a:rPr>
              <a:t>•	</a:t>
            </a:r>
            <a:r>
              <a:rPr sz="2000" b="0" dirty="0">
                <a:latin typeface="Calibri Light"/>
                <a:cs typeface="Calibri Light"/>
              </a:rPr>
              <a:t>Во </a:t>
            </a:r>
            <a:r>
              <a:rPr sz="2000" b="0" spc="-5" dirty="0">
                <a:latin typeface="Calibri Light"/>
                <a:cs typeface="Calibri Light"/>
              </a:rPr>
              <a:t>вступлении поставлены проблемы</a:t>
            </a:r>
            <a:r>
              <a:rPr sz="2000" spc="-5" dirty="0">
                <a:latin typeface="Calibri"/>
                <a:cs typeface="Calibri"/>
              </a:rPr>
              <a:t>, </a:t>
            </a:r>
            <a:r>
              <a:rPr sz="2000" b="0" spc="-5" dirty="0">
                <a:latin typeface="Calibri Light"/>
                <a:cs typeface="Calibri Light"/>
              </a:rPr>
              <a:t>которые раскрываются </a:t>
            </a:r>
            <a:r>
              <a:rPr sz="2000" b="0" dirty="0">
                <a:latin typeface="Calibri Light"/>
                <a:cs typeface="Calibri Light"/>
              </a:rPr>
              <a:t>в </a:t>
            </a:r>
            <a:r>
              <a:rPr sz="2000" b="0" spc="-5" dirty="0">
                <a:latin typeface="Calibri Light"/>
                <a:cs typeface="Calibri Light"/>
              </a:rPr>
              <a:t>главной</a:t>
            </a:r>
            <a:r>
              <a:rPr sz="2000" b="0" spc="345" dirty="0">
                <a:latin typeface="Calibri Light"/>
                <a:cs typeface="Calibri Light"/>
              </a:rPr>
              <a:t> </a:t>
            </a:r>
            <a:r>
              <a:rPr sz="2000" b="0" spc="-5" dirty="0">
                <a:latin typeface="Calibri Light"/>
                <a:cs typeface="Calibri Light"/>
              </a:rPr>
              <a:t>части</a:t>
            </a:r>
            <a:r>
              <a:rPr sz="2000" spc="-5" dirty="0">
                <a:latin typeface="Calibri"/>
                <a:cs typeface="Calibri"/>
              </a:rPr>
              <a:t>.</a:t>
            </a:r>
            <a:endParaRPr sz="2000">
              <a:latin typeface="Calibri"/>
              <a:cs typeface="Calibri"/>
            </a:endParaRPr>
          </a:p>
          <a:p>
            <a:pPr marL="241300" marR="422275" indent="-228600">
              <a:lnSpc>
                <a:spcPct val="121000"/>
              </a:lnSpc>
              <a:spcBef>
                <a:spcPts val="890"/>
              </a:spcBef>
              <a:tabLst>
                <a:tab pos="240665" algn="l"/>
              </a:tabLst>
            </a:pPr>
            <a:r>
              <a:rPr sz="2000" dirty="0">
                <a:latin typeface="Arial"/>
                <a:cs typeface="Arial"/>
              </a:rPr>
              <a:t>•	</a:t>
            </a:r>
            <a:r>
              <a:rPr sz="2000" b="0" dirty="0">
                <a:latin typeface="Calibri Light"/>
                <a:cs typeface="Calibri Light"/>
              </a:rPr>
              <a:t>В </a:t>
            </a:r>
            <a:r>
              <a:rPr sz="2000" b="0" spc="-5" dirty="0">
                <a:latin typeface="Calibri Light"/>
                <a:cs typeface="Calibri Light"/>
              </a:rPr>
              <a:t>основной части формулируется </a:t>
            </a:r>
            <a:r>
              <a:rPr sz="2000" b="0" dirty="0">
                <a:latin typeface="Calibri Light"/>
                <a:cs typeface="Calibri Light"/>
              </a:rPr>
              <a:t>и </a:t>
            </a:r>
            <a:r>
              <a:rPr sz="2000" b="0" spc="-5" dirty="0">
                <a:latin typeface="Calibri Light"/>
                <a:cs typeface="Calibri Light"/>
              </a:rPr>
              <a:t>доказывается главная мысль</a:t>
            </a:r>
            <a:r>
              <a:rPr sz="2000" spc="-5" dirty="0">
                <a:latin typeface="Calibri"/>
                <a:cs typeface="Calibri"/>
              </a:rPr>
              <a:t>, </a:t>
            </a:r>
            <a:r>
              <a:rPr sz="2000" b="0" spc="-5" dirty="0">
                <a:latin typeface="Calibri Light"/>
                <a:cs typeface="Calibri Light"/>
              </a:rPr>
              <a:t>для </a:t>
            </a:r>
            <a:r>
              <a:rPr sz="2000" b="0" dirty="0">
                <a:latin typeface="Calibri Light"/>
                <a:cs typeface="Calibri Light"/>
              </a:rPr>
              <a:t>чего </a:t>
            </a:r>
            <a:r>
              <a:rPr sz="2000" b="0" spc="-5" dirty="0">
                <a:latin typeface="Calibri Light"/>
                <a:cs typeface="Calibri Light"/>
              </a:rPr>
              <a:t>используются  различные</a:t>
            </a:r>
            <a:r>
              <a:rPr sz="2000" b="0" spc="40" dirty="0">
                <a:latin typeface="Calibri Light"/>
                <a:cs typeface="Calibri Light"/>
              </a:rPr>
              <a:t> </a:t>
            </a:r>
            <a:r>
              <a:rPr sz="2000" b="0" spc="-5" dirty="0">
                <a:latin typeface="Calibri Light"/>
                <a:cs typeface="Calibri Light"/>
              </a:rPr>
              <a:t>аргументы</a:t>
            </a:r>
            <a:r>
              <a:rPr sz="2000" spc="-5" dirty="0">
                <a:latin typeface="Calibri"/>
                <a:cs typeface="Calibri"/>
              </a:rPr>
              <a:t>.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485"/>
              </a:spcBef>
              <a:tabLst>
                <a:tab pos="240665" algn="l"/>
              </a:tabLst>
            </a:pPr>
            <a:r>
              <a:rPr sz="2000" dirty="0">
                <a:latin typeface="Arial"/>
                <a:cs typeface="Arial"/>
              </a:rPr>
              <a:t>•	</a:t>
            </a:r>
            <a:r>
              <a:rPr sz="2000" b="0" spc="-5" dirty="0">
                <a:latin typeface="Calibri Light"/>
                <a:cs typeface="Calibri Light"/>
              </a:rPr>
              <a:t>Расположение смысловых частей последовательно</a:t>
            </a:r>
            <a:r>
              <a:rPr sz="2000" spc="-5" dirty="0">
                <a:latin typeface="Calibri"/>
                <a:cs typeface="Calibri"/>
              </a:rPr>
              <a:t>:</a:t>
            </a:r>
            <a:r>
              <a:rPr sz="2000" spc="204" dirty="0">
                <a:latin typeface="Calibri"/>
                <a:cs typeface="Calibri"/>
              </a:rPr>
              <a:t> </a:t>
            </a:r>
            <a:r>
              <a:rPr sz="2000" b="0" spc="-5" dirty="0">
                <a:latin typeface="Calibri Light"/>
                <a:cs typeface="Calibri Light"/>
              </a:rPr>
              <a:t>тезис</a:t>
            </a:r>
            <a:r>
              <a:rPr sz="2000" spc="-5" dirty="0">
                <a:latin typeface="Calibri"/>
                <a:cs typeface="Calibri"/>
              </a:rPr>
              <a:t>-</a:t>
            </a:r>
            <a:r>
              <a:rPr sz="2000" b="0" spc="-5" dirty="0">
                <a:latin typeface="Calibri Light"/>
                <a:cs typeface="Calibri Light"/>
              </a:rPr>
              <a:t>аргументы</a:t>
            </a:r>
            <a:r>
              <a:rPr sz="2000" spc="-5" dirty="0">
                <a:latin typeface="Calibri"/>
                <a:cs typeface="Calibri"/>
              </a:rPr>
              <a:t>-</a:t>
            </a:r>
            <a:r>
              <a:rPr sz="2000" b="0" spc="-5" dirty="0">
                <a:latin typeface="Calibri Light"/>
                <a:cs typeface="Calibri Light"/>
              </a:rPr>
              <a:t>вывод</a:t>
            </a:r>
            <a:r>
              <a:rPr sz="2000" spc="-5" dirty="0">
                <a:latin typeface="Calibri"/>
                <a:cs typeface="Calibri"/>
              </a:rPr>
              <a:t>.</a:t>
            </a:r>
            <a:endParaRPr sz="2000">
              <a:latin typeface="Calibri"/>
              <a:cs typeface="Calibri"/>
            </a:endParaRPr>
          </a:p>
          <a:p>
            <a:pPr marL="241300" marR="577215" indent="-228600">
              <a:lnSpc>
                <a:spcPct val="121000"/>
              </a:lnSpc>
              <a:spcBef>
                <a:spcPts val="1010"/>
              </a:spcBef>
              <a:tabLst>
                <a:tab pos="240665" algn="l"/>
              </a:tabLst>
            </a:pPr>
            <a:r>
              <a:rPr sz="2000" dirty="0">
                <a:latin typeface="Arial"/>
                <a:cs typeface="Arial"/>
              </a:rPr>
              <a:t>•	</a:t>
            </a:r>
            <a:r>
              <a:rPr sz="2000" b="0" spc="-5" dirty="0">
                <a:latin typeface="Calibri Light"/>
                <a:cs typeface="Calibri Light"/>
              </a:rPr>
              <a:t>Между вступлением </a:t>
            </a:r>
            <a:r>
              <a:rPr sz="2000" b="0" dirty="0">
                <a:latin typeface="Calibri Light"/>
                <a:cs typeface="Calibri Light"/>
              </a:rPr>
              <a:t>и </a:t>
            </a:r>
            <a:r>
              <a:rPr sz="2000" b="0" spc="-5" dirty="0">
                <a:latin typeface="Calibri Light"/>
                <a:cs typeface="Calibri Light"/>
              </a:rPr>
              <a:t>заключением существует прямая связь</a:t>
            </a:r>
            <a:r>
              <a:rPr sz="2000" spc="-5" dirty="0">
                <a:latin typeface="Calibri"/>
                <a:cs typeface="Calibri"/>
              </a:rPr>
              <a:t>, </a:t>
            </a:r>
            <a:r>
              <a:rPr sz="2000" b="0" spc="-5" dirty="0">
                <a:latin typeface="Calibri Light"/>
                <a:cs typeface="Calibri Light"/>
              </a:rPr>
              <a:t>что делает композицию  четкой </a:t>
            </a:r>
            <a:r>
              <a:rPr sz="2000" b="0" dirty="0">
                <a:latin typeface="Calibri Light"/>
                <a:cs typeface="Calibri Light"/>
              </a:rPr>
              <a:t>и</a:t>
            </a:r>
            <a:r>
              <a:rPr sz="2000" b="0" spc="90" dirty="0">
                <a:latin typeface="Calibri Light"/>
                <a:cs typeface="Calibri Light"/>
              </a:rPr>
              <a:t> </a:t>
            </a:r>
            <a:r>
              <a:rPr sz="2000" b="0" spc="-5" dirty="0">
                <a:latin typeface="Calibri Light"/>
                <a:cs typeface="Calibri Light"/>
              </a:rPr>
              <a:t>доказательной</a:t>
            </a:r>
            <a:r>
              <a:rPr sz="2000" spc="-5" dirty="0">
                <a:latin typeface="Calibri"/>
                <a:cs typeface="Calibri"/>
              </a:rPr>
              <a:t>.</a:t>
            </a:r>
            <a:endParaRPr sz="2000">
              <a:latin typeface="Calibri"/>
              <a:cs typeface="Calibri"/>
            </a:endParaRPr>
          </a:p>
          <a:p>
            <a:pPr marL="241300" marR="5080" indent="-228600">
              <a:lnSpc>
                <a:spcPct val="121000"/>
              </a:lnSpc>
              <a:spcBef>
                <a:spcPts val="885"/>
              </a:spcBef>
              <a:tabLst>
                <a:tab pos="240665" algn="l"/>
              </a:tabLst>
            </a:pPr>
            <a:r>
              <a:rPr sz="2000" dirty="0">
                <a:latin typeface="Arial"/>
                <a:cs typeface="Arial"/>
              </a:rPr>
              <a:t>•	</a:t>
            </a:r>
            <a:r>
              <a:rPr sz="2000" b="0" dirty="0">
                <a:latin typeface="Calibri Light"/>
                <a:cs typeface="Calibri Light"/>
              </a:rPr>
              <a:t>В </a:t>
            </a:r>
            <a:r>
              <a:rPr sz="2000" b="0" spc="-5" dirty="0">
                <a:latin typeface="Calibri Light"/>
                <a:cs typeface="Calibri Light"/>
              </a:rPr>
              <a:t>заключении содержится краткий </a:t>
            </a:r>
            <a:r>
              <a:rPr sz="2000" b="0" dirty="0">
                <a:latin typeface="Calibri Light"/>
                <a:cs typeface="Calibri Light"/>
              </a:rPr>
              <a:t>и </a:t>
            </a:r>
            <a:r>
              <a:rPr sz="2000" b="0" spc="-5" dirty="0">
                <a:latin typeface="Calibri Light"/>
                <a:cs typeface="Calibri Light"/>
              </a:rPr>
              <a:t>точный ответ </a:t>
            </a:r>
            <a:r>
              <a:rPr sz="2000" b="0" dirty="0">
                <a:latin typeface="Calibri Light"/>
                <a:cs typeface="Calibri Light"/>
              </a:rPr>
              <a:t>на </a:t>
            </a:r>
            <a:r>
              <a:rPr sz="2000" b="0" spc="-5" dirty="0">
                <a:latin typeface="Calibri Light"/>
                <a:cs typeface="Calibri Light"/>
              </a:rPr>
              <a:t>вопрос проблему</a:t>
            </a:r>
            <a:r>
              <a:rPr sz="2000" spc="-5" dirty="0">
                <a:latin typeface="Calibri"/>
                <a:cs typeface="Calibri"/>
              </a:rPr>
              <a:t>, </a:t>
            </a:r>
            <a:r>
              <a:rPr sz="2000" b="0" spc="-5" dirty="0">
                <a:latin typeface="Calibri Light"/>
                <a:cs typeface="Calibri Light"/>
              </a:rPr>
              <a:t>сформулированную  во</a:t>
            </a:r>
            <a:r>
              <a:rPr sz="2000" b="0" spc="35" dirty="0">
                <a:latin typeface="Calibri Light"/>
                <a:cs typeface="Calibri Light"/>
              </a:rPr>
              <a:t> </a:t>
            </a:r>
            <a:r>
              <a:rPr sz="2000" b="0" spc="-5" dirty="0">
                <a:latin typeface="Calibri Light"/>
                <a:cs typeface="Calibri Light"/>
              </a:rPr>
              <a:t>вступлении</a:t>
            </a:r>
            <a:r>
              <a:rPr sz="2000" spc="-5" dirty="0">
                <a:latin typeface="Calibri"/>
                <a:cs typeface="Calibri"/>
              </a:rPr>
              <a:t>.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</TotalTime>
  <Words>1551</Words>
  <Application>Microsoft Office PowerPoint</Application>
  <PresentationFormat>Произвольный</PresentationFormat>
  <Paragraphs>281</Paragraphs>
  <Slides>41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41</vt:i4>
      </vt:variant>
    </vt:vector>
  </HeadingPairs>
  <TitlesOfParts>
    <vt:vector size="42" baseType="lpstr">
      <vt:lpstr>Office Theme</vt:lpstr>
      <vt:lpstr>Специфика  итогового сочинения</vt:lpstr>
      <vt:lpstr>МЕТАПРЕДМЕТНОСТЬ</vt:lpstr>
      <vt:lpstr>ЛИТЕРАТУРОЦЕНТРИЧНОСТЬ</vt:lpstr>
      <vt:lpstr>ТЕМАТИЧЕСКИЕ НАПРАВЛЕНИЯ</vt:lpstr>
      <vt:lpstr>ТЕМЫ СОЧИНЕНИЙ</vt:lpstr>
      <vt:lpstr>ФОРМУЛИРОВКА ЗАДАНИЯ</vt:lpstr>
      <vt:lpstr>ТРЕБОВАНИЕ № 1. ОБЪЕМ ИТОГОВОГО СОЧИНЕНИЯ</vt:lpstr>
      <vt:lpstr>ТРЕБОВАНИЕ № 2. САМОСТОЯТЕЛЬНОСТЬ НАПИСАНИЯ ИТОГОВОГО СОЧИНЕНИЯ</vt:lpstr>
      <vt:lpstr>КРИТЕРИИ ОЦЕНИВАНИЯ СОЧИНЕНИЯ</vt:lpstr>
      <vt:lpstr>ВЫБОР ТЕМЫ СОЧИНЕНИЯ</vt:lpstr>
      <vt:lpstr>Проанализируйте тему сочинения (выделите в  ней ключевые слова, проанализируйте их  смысл и взаимосвязь)</vt:lpstr>
      <vt:lpstr>СТРАТЕГИЯ СОЗДАНИЯ ТЕКСТА</vt:lpstr>
      <vt:lpstr>СТРАТЕГИЯ СОЗДАНИЯ ТЕКСТА</vt:lpstr>
      <vt:lpstr>КОМПОЗИЦИОННАЯ И ЛОГИЧЕСКАЯ  СТРУКТУРА СОЧИНЕНИЯ</vt:lpstr>
      <vt:lpstr>РЕЧЕВЫЕ КЛИШЕ</vt:lpstr>
      <vt:lpstr>РЕЧЕВЫЕ КЛИШЕ</vt:lpstr>
      <vt:lpstr>РЕЧЕВЫЕ КЛИШЕ</vt:lpstr>
      <vt:lpstr>РЕЧЕВЫЕ КЛИШЕ</vt:lpstr>
      <vt:lpstr>ТИПИЧНЫЕ ОШИБКИ В ЛОГИКО-КОМПОЗИЦИОННОЙ  СТРУКТУРЕ СОЧИНЕНИЯ</vt:lpstr>
      <vt:lpstr>ВАРИАНТЫ ВСТУПЛЕНИЯ</vt:lpstr>
      <vt:lpstr>БИОГРАФИЧЕСКОЕ ВСТУПЛЕНИЕ</vt:lpstr>
      <vt:lpstr>АНАЛИТИЧЕСКОЕ ВСТУПЛЕНИЕ</vt:lpstr>
      <vt:lpstr>ЦИТАТНОЕ ВСТУПЛЕНИЕ</vt:lpstr>
      <vt:lpstr>ЛИЧНОСТНОЕ ВСТУПЛЕНИЕ</vt:lpstr>
      <vt:lpstr>ВИДЫ ЗАКЛЮЧЕНИЯ</vt:lpstr>
      <vt:lpstr>ОБОБЩЕНИЕ СКАЗАННОГО</vt:lpstr>
      <vt:lpstr>ПРИЗЫВ К ЧИТАТЕЛЮ</vt:lpstr>
      <vt:lpstr>ЦИТАТА</vt:lpstr>
      <vt:lpstr>СПОСОБЫ ПРИВЛЕЧЕНИЯ ЛИТЕРАТУРНОГО МАТЕРИАЛА</vt:lpstr>
      <vt:lpstr>АРГУМЕНТАЦИЯ В СОЧИНЕНИИ</vt:lpstr>
      <vt:lpstr>ТЕМАТИЧЕСКОЕ НАПРАВЛЕНИЕ №1. «ЗАБВЕНИЮ НЕ ПОДЛЕЖИТ»</vt:lpstr>
      <vt:lpstr>АСПЕКТЫ НАПРАВЛЕНИЯ</vt:lpstr>
      <vt:lpstr>ТЕМАТИЧЕСКОЕ НАПРАВЛЕНИЕ №1. «ЗАБВЕНИЮ НЕ ПОДЛЕЖИТ»</vt:lpstr>
      <vt:lpstr>Слайд 34</vt:lpstr>
      <vt:lpstr>Слайд 35</vt:lpstr>
      <vt:lpstr>ПРИМЕРЫ ЗАДАНИЙ</vt:lpstr>
      <vt:lpstr>Слайд 37</vt:lpstr>
      <vt:lpstr>Слайд 38</vt:lpstr>
      <vt:lpstr>ОБЩИЕ ПОДХОДЫ К АНАЛИЗУ  ТЕКСТА-ОБРАЗЦА (Н.В.БЕЛЯЕВА)</vt:lpstr>
      <vt:lpstr>Д. С. ЛИХАЧЕВ «ЛЮБОВЬ, УВАЖЕНИЕ, ЗНАНИЕ…»</vt:lpstr>
      <vt:lpstr>РЕЗУЛЬТАТЫ АНАЛИЗА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 ТО ГО В О Е С О Ч И Н Е Н И Е 2020 / 2021</dc:title>
  <cp:lastModifiedBy>1</cp:lastModifiedBy>
  <cp:revision>4</cp:revision>
  <dcterms:created xsi:type="dcterms:W3CDTF">2020-11-06T12:06:10Z</dcterms:created>
  <dcterms:modified xsi:type="dcterms:W3CDTF">2020-11-06T12:28:59Z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2020-11-06T00:00:00Z</vt:filetime>
  </property>
</Properties>
</file>