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62" r:id="rId4"/>
    <p:sldId id="258" r:id="rId5"/>
    <p:sldId id="263" r:id="rId6"/>
    <p:sldId id="259" r:id="rId7"/>
    <p:sldId id="264" r:id="rId8"/>
    <p:sldId id="266" r:id="rId9"/>
    <p:sldId id="260" r:id="rId10"/>
    <p:sldId id="261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90" r:id="rId28"/>
    <p:sldId id="291" r:id="rId29"/>
    <p:sldId id="292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142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3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4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5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6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7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8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9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50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51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52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53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54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</p:grpSp>
        <p:grpSp>
          <p:nvGrpSpPr>
            <p:cNvPr id="6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7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5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6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7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9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0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1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2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3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4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5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6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7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8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9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0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1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2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3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4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5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6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7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8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9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0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1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2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3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4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5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6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7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8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49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0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1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2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3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4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5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6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7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8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59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0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1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2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3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4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5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6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7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8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69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0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1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2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3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4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5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6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7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8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79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0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1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2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3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4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5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6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7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8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89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0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1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2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3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4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5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6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7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8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99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0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1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3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4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5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6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7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8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09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0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1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2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3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4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5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6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7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8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19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0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1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2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3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4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5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6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7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8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29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0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1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2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3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4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5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6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7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8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39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0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41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</p:grpSp>
      </p:grpSp>
      <p:sp>
        <p:nvSpPr>
          <p:cNvPr id="19609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610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pitchFamily="34" charset="0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55" name="Rectangle 155"/>
          <p:cNvSpPr>
            <a:spLocks noGrp="1" noChangeArrowheads="1"/>
          </p:cNvSpPr>
          <p:nvPr>
            <p:ph type="dt" sz="quarter" idx="10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6" name="Rectangle 15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7" name="Rectangle 15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062047E5-7DE0-4BB4-9403-D3F711BD51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08092-8D41-4CA5-9DCA-4204A3FF8E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DC3DE-7058-418F-B40B-DA44978EE8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40E2B-6A0C-4103-A27B-3098139761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C996-2A5B-43CD-966F-8F969020CA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0AE79-AD51-45AC-9753-FB1A60984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66C9B-4CB1-4A5F-8937-B292A40504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5DBC5-01BA-4E06-AACE-EB2DCCEF87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397EE-DC65-46AF-A28F-03CF96336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9802B-CF66-484E-A8E1-770128AB16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89D3B-961C-4CA2-B776-CA7B8C47CE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9F664-2E04-4CB6-9C65-5BA06322A1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3886200" cy="213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886200"/>
            <a:ext cx="3886200" cy="213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1B33F-7C46-4DF6-883F-75D3B4D3A4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18436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37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38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39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0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1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2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3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4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5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6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7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48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</p:grpSp>
        <p:grpSp>
          <p:nvGrpSpPr>
            <p:cNvPr id="1033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18450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1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2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3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4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5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6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7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8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59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0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1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2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3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4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5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6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7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8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69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0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1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2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3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4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5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6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7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8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79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0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1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2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3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4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5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6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7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8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89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0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1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2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3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4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5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6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7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8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499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0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1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2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3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4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5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6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7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8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09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0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1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2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3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4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5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6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7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8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19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0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1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2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3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4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5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6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7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8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29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0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1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2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3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4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5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6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7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8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39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0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1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2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3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4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5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6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7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8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49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0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1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2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3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4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5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6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7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8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59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0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1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2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3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4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5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6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7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8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69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0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1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2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3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4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5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6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7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8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79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80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81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82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83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8584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</p:grpSp>
      </p:grpSp>
      <p:sp>
        <p:nvSpPr>
          <p:cNvPr id="18585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586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587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588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930962D4-BEFB-4FB0-B5AB-54FC7A5EB9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8589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  <p:sldLayoutId id="2147483664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D%D0%B5%D0%BE%D0%B1%D1%85%D0%BE%D0%B4%D0%B8%D0%BC%D0%BE%D0%B5_%D0%B8_%D0%B4%D0%BE%D1%81%D1%82%D0%B0%D1%82%D0%BE%D1%87%D0%BD%D0%BE%D0%B5_%D1%83%D1%81%D0%BB%D0%BE%D0%B2%D0%B8%D0%B5" TargetMode="External"/><Relationship Id="rId2" Type="http://schemas.openxmlformats.org/officeDocument/2006/relationships/hyperlink" Target="http://ru.wikipedia.org/wiki/%D0%A1%D1%83%D0%B6%D0%B4%D0%B5%D0%BD%D0%B8%D0%B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b="1" smtClean="0"/>
              <a:t>Логические операции и таблицы истинности</a:t>
            </a:r>
            <a:r>
              <a:rPr lang="ru-RU" sz="4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КОНЪЮНКЦИЯ</a:t>
            </a:r>
          </a:p>
        </p:txBody>
      </p:sp>
      <p:sp>
        <p:nvSpPr>
          <p:cNvPr id="3077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486275" cy="4498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400" b="1" smtClean="0"/>
              <a:t>F = A &amp; B.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400" b="1" smtClean="0"/>
              <a:t>Логическое умножение  </a:t>
            </a:r>
            <a:endParaRPr lang="en-US" sz="2400" b="1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400" b="1" smtClean="0"/>
              <a:t>КОНЪЮНКЦИЯ </a:t>
            </a:r>
            <a:r>
              <a:rPr lang="ru-RU" sz="2400" smtClean="0"/>
              <a:t> - это новое  сложное выражение будет истинным только тогда, когда истинны оба исходных простых выражения.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400" smtClean="0"/>
              <a:t> Конъюнкция определяет соединение двух логических выражений с помощью союза </a:t>
            </a:r>
            <a:r>
              <a:rPr lang="ru-RU" sz="2400" b="1" smtClean="0"/>
              <a:t>И</a:t>
            </a:r>
            <a:r>
              <a:rPr lang="ru-RU" sz="2400" smtClean="0"/>
              <a:t>. </a:t>
            </a:r>
          </a:p>
        </p:txBody>
      </p:sp>
      <p:graphicFrame>
        <p:nvGraphicFramePr>
          <p:cNvPr id="3107" name="Group 35"/>
          <p:cNvGraphicFramePr>
            <a:graphicFrameLocks noGrp="1"/>
          </p:cNvGraphicFramePr>
          <p:nvPr>
            <p:ph sz="half" idx="2"/>
          </p:nvPr>
        </p:nvGraphicFramePr>
        <p:xfrm>
          <a:off x="4932363" y="1484313"/>
          <a:ext cx="2808287" cy="3097212"/>
        </p:xfrm>
        <a:graphic>
          <a:graphicData uri="http://schemas.openxmlformats.org/drawingml/2006/table">
            <a:tbl>
              <a:tblPr/>
              <a:tblGrid>
                <a:gridCol w="935037"/>
                <a:gridCol w="938213"/>
                <a:gridCol w="935037"/>
              </a:tblGrid>
              <a:tr h="711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B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Примеры:</a:t>
            </a:r>
            <a:r>
              <a:rPr lang="ru-RU" smtClean="0"/>
              <a:t> </a:t>
            </a:r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mtClean="0"/>
              <a:t>10 делится на 2 и 5 больше 3 </a:t>
            </a:r>
            <a:endParaRPr lang="en-US" smtClean="0"/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mtClean="0"/>
              <a:t>10 не делится на 2 и 5 больше 3 </a:t>
            </a:r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mtClean="0"/>
              <a:t>10 делится на 2 и 5 не больше 3 </a:t>
            </a:r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mtClean="0"/>
              <a:t>10 не делится на 2 и 5 не больше 3 </a:t>
            </a:r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en-US" sz="4800" smtClean="0">
                <a:latin typeface="Arial" pitchFamily="34" charset="0"/>
              </a:rPr>
              <a:t>F=A&amp;B</a:t>
            </a:r>
            <a:endParaRPr lang="ru-RU" sz="4800" smtClean="0">
              <a:latin typeface="Arial" pitchFamily="34" charset="0"/>
            </a:endParaRPr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z="2400" smtClean="0">
                <a:solidFill>
                  <a:schemeClr val="hlink"/>
                </a:solidFill>
              </a:rPr>
              <a:t>Задание:</a:t>
            </a:r>
            <a:r>
              <a:rPr lang="ru-RU" sz="2400" smtClean="0"/>
              <a:t> Определить, чему будет равно значение </a:t>
            </a:r>
            <a:r>
              <a:rPr lang="en-US" sz="2400" smtClean="0"/>
              <a:t>F</a:t>
            </a:r>
            <a:r>
              <a:rPr lang="ru-RU" sz="2400" smtClean="0"/>
              <a:t> для каждого выражения.</a:t>
            </a:r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ДИЗЪЮНКЦИЯ</a:t>
            </a:r>
          </a:p>
        </p:txBody>
      </p:sp>
      <p:sp>
        <p:nvSpPr>
          <p:cNvPr id="5125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557713" cy="44989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400" b="1" smtClean="0"/>
              <a:t>F = A + B 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400" b="1" smtClean="0"/>
              <a:t>Логическое сложение – ДИЗЪЮНКЦИЯ</a:t>
            </a:r>
            <a:r>
              <a:rPr lang="ru-RU" sz="2400" smtClean="0"/>
              <a:t> - это новое сложное выражение будет истинным тогда и только тогда, когда  истинно хотя бы одно из исходных (простых) выражений.</a:t>
            </a:r>
            <a:endParaRPr lang="en-US" sz="2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400" smtClean="0"/>
              <a:t> Дизъюнкция определяет соединение двух логических выражений с помощью союза </a:t>
            </a:r>
            <a:r>
              <a:rPr lang="ru-RU" sz="2400" b="1" smtClean="0"/>
              <a:t>ИЛИ</a:t>
            </a:r>
          </a:p>
        </p:txBody>
      </p:sp>
      <p:graphicFrame>
        <p:nvGraphicFramePr>
          <p:cNvPr id="5152" name="Group 32"/>
          <p:cNvGraphicFramePr>
            <a:graphicFrameLocks noGrp="1"/>
          </p:cNvGraphicFramePr>
          <p:nvPr>
            <p:ph sz="half" idx="2"/>
          </p:nvPr>
        </p:nvGraphicFramePr>
        <p:xfrm>
          <a:off x="5076825" y="1600200"/>
          <a:ext cx="3381375" cy="3268663"/>
        </p:xfrm>
        <a:graphic>
          <a:graphicData uri="http://schemas.openxmlformats.org/drawingml/2006/table">
            <a:tbl>
              <a:tblPr/>
              <a:tblGrid>
                <a:gridCol w="1127125"/>
                <a:gridCol w="1127125"/>
                <a:gridCol w="1127125"/>
              </a:tblGrid>
              <a:tr h="654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B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Примеры:</a:t>
            </a:r>
            <a:r>
              <a:rPr lang="ru-RU" smtClean="0"/>
              <a:t> </a:t>
            </a:r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►"/>
              <a:defRPr/>
            </a:pPr>
            <a:r>
              <a:rPr lang="ru-RU" smtClean="0"/>
              <a:t>10 делится на 2 или 5 больше 3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mtClean="0"/>
              <a:t>10 не делится на 2 или 5 больше 3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mtClean="0"/>
              <a:t>10 делится на 2 или 5 не больше 3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mtClean="0"/>
              <a:t>10 не делится на 2 или 5 не больше 3 </a:t>
            </a:r>
          </a:p>
          <a:p>
            <a:pPr algn="ctr" eaLnBrk="1" hangingPunct="1">
              <a:buClrTx/>
              <a:buSzTx/>
              <a:buFontTx/>
              <a:buNone/>
              <a:defRPr/>
            </a:pPr>
            <a:r>
              <a:rPr lang="en-US" sz="4800" smtClean="0">
                <a:latin typeface="Arial" pitchFamily="34" charset="0"/>
              </a:rPr>
              <a:t>F=A</a:t>
            </a:r>
            <a:r>
              <a:rPr lang="en-US" sz="3600" smtClean="0">
                <a:latin typeface="Arial" pitchFamily="34" charset="0"/>
              </a:rPr>
              <a:t>V</a:t>
            </a:r>
            <a:r>
              <a:rPr lang="en-US" sz="4800" smtClean="0">
                <a:latin typeface="Arial" pitchFamily="34" charset="0"/>
              </a:rPr>
              <a:t>B</a:t>
            </a:r>
            <a:endParaRPr lang="ru-RU" sz="4800" smtClean="0">
              <a:latin typeface="Arial" pitchFamily="34" charset="0"/>
            </a:endParaRP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z="2400" smtClean="0">
                <a:solidFill>
                  <a:schemeClr val="hlink"/>
                </a:solidFill>
              </a:rPr>
              <a:t>Задание:</a:t>
            </a:r>
            <a:r>
              <a:rPr lang="ru-RU" sz="2400" smtClean="0"/>
              <a:t> Определить, чему будет равно значение </a:t>
            </a:r>
            <a:r>
              <a:rPr lang="en-US" sz="2400" smtClean="0"/>
              <a:t>F</a:t>
            </a:r>
            <a:r>
              <a:rPr lang="ru-RU" sz="2400" smtClean="0"/>
              <a:t> для каждого выражения.</a:t>
            </a:r>
            <a:endParaRPr lang="ru-RU" sz="4800" smtClean="0">
              <a:latin typeface="Arial" pitchFamily="34" charset="0"/>
            </a:endParaRPr>
          </a:p>
          <a:p>
            <a:pPr eaLnBrk="1" hangingPunct="1">
              <a:buFont typeface="Arial" pitchFamily="34" charset="0"/>
              <a:buChar char="►"/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ИНВЕРСИЯ</a:t>
            </a:r>
          </a:p>
        </p:txBody>
      </p:sp>
      <p:sp>
        <p:nvSpPr>
          <p:cNvPr id="7173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191000" cy="4498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b="1" smtClean="0"/>
              <a:t>Логическое отрицание : ИНВЕРСИЯ - </a:t>
            </a:r>
            <a:r>
              <a:rPr lang="ru-RU" sz="2000" smtClean="0"/>
              <a:t>если исходное выражение истинно, то результат отрицания будет ложным, и наоборот, если исходное выражение ложно, то результат отрицания будет истинным/</a:t>
            </a:r>
            <a:endParaRPr lang="en-US" sz="2000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 Данная операция означает, что к исходному логическому выражению добавляется частица </a:t>
            </a:r>
            <a:r>
              <a:rPr lang="ru-RU" sz="2000" b="1" smtClean="0"/>
              <a:t>НЕ</a:t>
            </a:r>
            <a:r>
              <a:rPr lang="ru-RU" sz="2000" smtClean="0"/>
              <a:t> или слова </a:t>
            </a:r>
            <a:r>
              <a:rPr lang="ru-RU" sz="2000" b="1" smtClean="0"/>
              <a:t>НЕВЕРНО, ЧТО</a:t>
            </a:r>
          </a:p>
        </p:txBody>
      </p:sp>
      <p:graphicFrame>
        <p:nvGraphicFramePr>
          <p:cNvPr id="7204" name="Group 36"/>
          <p:cNvGraphicFramePr>
            <a:graphicFrameLocks noGrp="1"/>
          </p:cNvGraphicFramePr>
          <p:nvPr>
            <p:ph sz="half" idx="2"/>
          </p:nvPr>
        </p:nvGraphicFramePr>
        <p:xfrm>
          <a:off x="4651375" y="1600200"/>
          <a:ext cx="3657600" cy="3848100"/>
        </p:xfrm>
        <a:graphic>
          <a:graphicData uri="http://schemas.openxmlformats.org/drawingml/2006/table">
            <a:tbl>
              <a:tblPr/>
              <a:tblGrid>
                <a:gridCol w="1828800"/>
                <a:gridCol w="1828800"/>
              </a:tblGrid>
              <a:tr h="1349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  </a:t>
                      </a:r>
                      <a:r>
                        <a:rPr kumimoji="0" 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_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 = A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611188" y="981075"/>
            <a:ext cx="8229600" cy="4525963"/>
          </a:xfrm>
        </p:spPr>
        <p:txBody>
          <a:bodyPr/>
          <a:lstStyle/>
          <a:p>
            <a:pPr eaLnBrk="1" hangingPunct="1">
              <a:buFont typeface="Arial" pitchFamily="34" charset="0"/>
              <a:buChar char="►"/>
              <a:defRPr/>
            </a:pPr>
            <a:r>
              <a:rPr lang="ru-RU" b="1" smtClean="0"/>
              <a:t>Пример:</a:t>
            </a:r>
            <a:r>
              <a:rPr lang="ru-RU" smtClean="0"/>
              <a:t>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mtClean="0"/>
              <a:t>Луна — спутник Земли </a:t>
            </a:r>
            <a:r>
              <a:rPr lang="ru-RU" b="1" smtClean="0"/>
              <a:t>(А)</a:t>
            </a:r>
            <a:r>
              <a:rPr lang="ru-RU" smtClean="0"/>
              <a:t>.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mtClean="0"/>
              <a:t>Луна — не спутник Земли </a:t>
            </a:r>
            <a:r>
              <a:rPr lang="ru-RU" b="1" smtClean="0"/>
              <a:t>(не A)</a:t>
            </a:r>
            <a:r>
              <a:rPr lang="ru-RU" smtClean="0"/>
              <a:t> </a:t>
            </a:r>
          </a:p>
          <a:p>
            <a:pPr algn="ctr" eaLnBrk="1" hangingPunct="1">
              <a:buClrTx/>
              <a:buSzTx/>
              <a:buFontTx/>
              <a:buNone/>
              <a:defRPr/>
            </a:pPr>
            <a:r>
              <a:rPr lang="ru-RU" sz="4800" b="1" smtClean="0">
                <a:latin typeface="Arial" pitchFamily="34" charset="0"/>
              </a:rPr>
              <a:t>     </a:t>
            </a:r>
            <a:r>
              <a:rPr lang="en-US" sz="4800" b="1" smtClean="0">
                <a:latin typeface="Arial" pitchFamily="34" charset="0"/>
              </a:rPr>
              <a:t>_      </a:t>
            </a:r>
          </a:p>
          <a:p>
            <a:pPr algn="ctr" eaLnBrk="1" hangingPunct="1">
              <a:buClrTx/>
              <a:buSzTx/>
              <a:buFontTx/>
              <a:buNone/>
              <a:defRPr/>
            </a:pPr>
            <a:r>
              <a:rPr lang="en-US" sz="4800" b="1" smtClean="0">
                <a:latin typeface="Arial" pitchFamily="34" charset="0"/>
              </a:rPr>
              <a:t>F= A</a:t>
            </a:r>
            <a:endParaRPr lang="ru-RU" sz="4800" b="1" smtClean="0">
              <a:latin typeface="Arial" pitchFamily="34" charset="0"/>
            </a:endParaRPr>
          </a:p>
          <a:p>
            <a:pPr eaLnBrk="1" hangingPunct="1">
              <a:buFont typeface="Arial" pitchFamily="34" charset="0"/>
              <a:buChar char="►"/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260350"/>
            <a:ext cx="8540750" cy="67945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Логическое следование (импликация) 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1484313"/>
            <a:ext cx="8540750" cy="51133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000" b="1" smtClean="0"/>
              <a:t>Логическое следование (Импликация) образуется соединением двух высказываний в одно с помощью</a:t>
            </a:r>
            <a:r>
              <a:rPr lang="ru-RU" sz="2000" smtClean="0"/>
              <a:t> союза </a:t>
            </a:r>
            <a:r>
              <a:rPr lang="ru-RU" sz="2000" b="1" smtClean="0"/>
              <a:t>«</a:t>
            </a:r>
            <a:r>
              <a:rPr lang="ru-RU" sz="2000" b="1" i="1" smtClean="0"/>
              <a:t>если</a:t>
            </a:r>
            <a:r>
              <a:rPr lang="ru-RU" sz="2000" b="1" smtClean="0"/>
              <a:t>… </a:t>
            </a:r>
            <a:r>
              <a:rPr lang="ru-RU" sz="2000" b="1" i="1" smtClean="0"/>
              <a:t>то</a:t>
            </a:r>
            <a:r>
              <a:rPr lang="ru-RU" sz="2000" b="1" smtClean="0"/>
              <a:t>…»</a:t>
            </a:r>
            <a:r>
              <a:rPr lang="ru-RU" sz="2000" smtClean="0"/>
              <a:t>.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Импликация записывается как </a:t>
            </a:r>
            <a:r>
              <a:rPr lang="ru-RU" sz="2000" i="1" smtClean="0"/>
              <a:t>посылка</a:t>
            </a:r>
            <a:r>
              <a:rPr lang="en-US" sz="2000" i="1" smtClean="0"/>
              <a:t> </a:t>
            </a:r>
            <a:r>
              <a:rPr lang="en-US" sz="2000" i="1" smtClean="0">
                <a:sym typeface="Wingdings" pitchFamily="2" charset="2"/>
              </a:rPr>
              <a:t></a:t>
            </a:r>
            <a:r>
              <a:rPr lang="ru-RU" sz="2000" smtClean="0"/>
              <a:t> </a:t>
            </a:r>
            <a:r>
              <a:rPr lang="ru-RU" sz="2000" i="1" smtClean="0"/>
              <a:t>следствие</a:t>
            </a:r>
            <a:r>
              <a:rPr lang="ru-RU" sz="2000" smtClean="0"/>
              <a:t>; (остриё всегда указывает на следствие).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en-US" sz="2000" smtClean="0"/>
              <a:t>F = A </a:t>
            </a:r>
            <a:r>
              <a:rPr lang="en-US" sz="2000" smtClean="0">
                <a:sym typeface="Wingdings" pitchFamily="2" charset="2"/>
              </a:rPr>
              <a:t> B, </a:t>
            </a:r>
            <a:r>
              <a:rPr lang="ru-RU" sz="2000" smtClean="0">
                <a:sym typeface="Wingdings" pitchFamily="2" charset="2"/>
              </a:rPr>
              <a:t>составное высказывание, образованное с помощью операции: </a:t>
            </a:r>
            <a:r>
              <a:rPr lang="ru-RU" sz="2000" smtClean="0">
                <a:solidFill>
                  <a:schemeClr val="hlink"/>
                </a:solidFill>
                <a:sym typeface="Wingdings" pitchFamily="2" charset="2"/>
              </a:rPr>
              <a:t>логическое следование (и</a:t>
            </a:r>
            <a:r>
              <a:rPr lang="ru-RU" sz="2000" smtClean="0">
                <a:solidFill>
                  <a:schemeClr val="hlink"/>
                </a:solidFill>
              </a:rPr>
              <a:t>мпликация</a:t>
            </a:r>
            <a:r>
              <a:rPr lang="ru-RU" sz="2000" smtClean="0">
                <a:solidFill>
                  <a:schemeClr val="hlink"/>
                </a:solidFill>
                <a:sym typeface="Wingdings" pitchFamily="2" charset="2"/>
              </a:rPr>
              <a:t>)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en-US" sz="20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000" smtClean="0">
                <a:hlinkClick r:id="rId2" tooltip="Суждение"/>
              </a:rPr>
              <a:t>Суждение</a:t>
            </a:r>
            <a:r>
              <a:rPr lang="ru-RU" sz="2000" smtClean="0"/>
              <a:t>, выражаемое импликацией, выражается также следующими способами: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1800" smtClean="0"/>
              <a:t>1. Посылка является </a:t>
            </a:r>
            <a:r>
              <a:rPr lang="ru-RU" sz="1800" smtClean="0">
                <a:hlinkClick r:id="rId3" tooltip="Необходимое и достаточное условие"/>
              </a:rPr>
              <a:t>условием</a:t>
            </a:r>
            <a:r>
              <a:rPr lang="ru-RU" sz="1800" smtClean="0"/>
              <a:t>, достаточным для выполнения следствия;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ru-RU" sz="18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1800" smtClean="0"/>
              <a:t>2. Следствие является условием, необходимым для истинности посылки.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ru-RU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ИМПЛИКАЦИЯ</a:t>
            </a:r>
          </a:p>
        </p:txBody>
      </p:sp>
      <p:sp>
        <p:nvSpPr>
          <p:cNvPr id="9221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645025" cy="4498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b="1" smtClean="0"/>
              <a:t>Логическое следование:  ИМПЛИКАЦИЯ</a:t>
            </a:r>
            <a:r>
              <a:rPr lang="ru-RU" sz="2000" smtClean="0"/>
              <a:t> - связывает два простых логических выражения, из которых первое является условием (А), а второе (В)– следствием из этого условия. </a:t>
            </a:r>
            <a:endParaRPr lang="en-US" sz="2000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Результатом ИМПЛИКАЦИИ является ЛОЖЬ только тогда, когда условие А истинно, а следствие В ложно.</a:t>
            </a:r>
            <a:endParaRPr lang="en-US" sz="2000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Обозначается</a:t>
            </a:r>
            <a:r>
              <a:rPr lang="en-US" sz="2000" smtClean="0"/>
              <a:t> A</a:t>
            </a:r>
            <a:r>
              <a:rPr lang="ru-RU" sz="2000" smtClean="0"/>
              <a:t> </a:t>
            </a:r>
            <a:r>
              <a:rPr lang="ru-RU" sz="2000" smtClean="0">
                <a:sym typeface="Wingdings" pitchFamily="2" charset="2"/>
              </a:rPr>
              <a:t></a:t>
            </a:r>
            <a:r>
              <a:rPr lang="en-US" sz="2000" smtClean="0">
                <a:sym typeface="Wingdings" pitchFamily="2" charset="2"/>
              </a:rPr>
              <a:t> B </a:t>
            </a:r>
            <a:r>
              <a:rPr lang="ru-RU" sz="2000" smtClean="0"/>
              <a:t>символом  "следовательно"  и  </a:t>
            </a:r>
            <a:endParaRPr lang="en-US" sz="2000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выражается словами </a:t>
            </a:r>
            <a:r>
              <a:rPr lang="ru-RU" sz="2000" b="1" smtClean="0"/>
              <a:t>ЕСЛИ … , ТО …</a:t>
            </a:r>
          </a:p>
        </p:txBody>
      </p:sp>
      <p:graphicFrame>
        <p:nvGraphicFramePr>
          <p:cNvPr id="9248" name="Group 32"/>
          <p:cNvGraphicFramePr>
            <a:graphicFrameLocks noGrp="1"/>
          </p:cNvGraphicFramePr>
          <p:nvPr>
            <p:ph sz="half" idx="2"/>
          </p:nvPr>
        </p:nvGraphicFramePr>
        <p:xfrm>
          <a:off x="5243513" y="1600200"/>
          <a:ext cx="3513137" cy="4108450"/>
        </p:xfrm>
        <a:graphic>
          <a:graphicData uri="http://schemas.openxmlformats.org/drawingml/2006/table">
            <a:tbl>
              <a:tblPr/>
              <a:tblGrid>
                <a:gridCol w="1171575"/>
                <a:gridCol w="1169987"/>
                <a:gridCol w="1171575"/>
              </a:tblGrid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B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Порядок выполнения логических операций </a:t>
            </a: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►"/>
              <a:defRPr/>
            </a:pPr>
            <a:r>
              <a:rPr lang="ru-RU" dirty="0" smtClean="0"/>
              <a:t>1. инверсия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dirty="0" smtClean="0"/>
              <a:t>2. конъюнкция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dirty="0" smtClean="0"/>
              <a:t>3. дизъюнкция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dirty="0" smtClean="0"/>
              <a:t>4. импликация </a:t>
            </a:r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dirty="0" smtClean="0"/>
              <a:t>5. эквивалентность</a:t>
            </a:r>
            <a:endParaRPr lang="en-US" dirty="0" smtClean="0"/>
          </a:p>
          <a:p>
            <a:pPr eaLnBrk="1" hangingPunct="1">
              <a:buFont typeface="Arial" pitchFamily="34" charset="0"/>
              <a:buChar char="►"/>
              <a:defRPr/>
            </a:pPr>
            <a:endParaRPr lang="en-US" dirty="0" smtClean="0"/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b="1" dirty="0" smtClean="0"/>
              <a:t> </a:t>
            </a:r>
            <a:r>
              <a:rPr lang="ru-RU" u="sng" dirty="0" smtClean="0"/>
              <a:t>Для изменения указанного порядка</a:t>
            </a:r>
            <a:r>
              <a:rPr lang="ru-RU" b="1" dirty="0" smtClean="0"/>
              <a:t> </a:t>
            </a:r>
            <a:r>
              <a:rPr lang="ru-RU" dirty="0" smtClean="0"/>
              <a:t>выполнения операций используются скобки.</a:t>
            </a:r>
          </a:p>
        </p:txBody>
      </p:sp>
      <p:pic>
        <p:nvPicPr>
          <p:cNvPr id="2457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3571875"/>
            <a:ext cx="2087562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23850" y="404813"/>
            <a:ext cx="8540750" cy="96837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Пример задания</a:t>
            </a:r>
            <a:r>
              <a:rPr lang="en-US" sz="4000" b="1" smtClean="0"/>
              <a:t> 1</a:t>
            </a:r>
            <a:r>
              <a:rPr lang="ru-RU" sz="4000" b="1" smtClean="0"/>
              <a:t>:</a:t>
            </a:r>
            <a:br>
              <a:rPr lang="ru-RU" sz="4000" b="1" smtClean="0"/>
            </a:br>
            <a:endParaRPr lang="ru-RU" sz="4000" b="1" smtClean="0"/>
          </a:p>
        </p:txBody>
      </p:sp>
      <p:sp>
        <p:nvSpPr>
          <p:cNvPr id="22533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486275" cy="31972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endParaRPr lang="ru-RU" sz="2400" b="1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400" i="1" smtClean="0"/>
              <a:t>Символом F обозначено одно из указанных ниже логических выражений от трех аргументов: X, Y, Z. </a:t>
            </a:r>
            <a:endParaRPr lang="en-US" sz="2400" i="1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endParaRPr lang="en-US" sz="2400" i="1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►"/>
              <a:defRPr/>
            </a:pPr>
            <a:r>
              <a:rPr lang="ru-RU" sz="2400" i="1" smtClean="0"/>
              <a:t>Дан фрагмент таблицы истинности выражения F:</a:t>
            </a:r>
          </a:p>
        </p:txBody>
      </p:sp>
      <p:graphicFrame>
        <p:nvGraphicFramePr>
          <p:cNvPr id="22561" name="Group 33"/>
          <p:cNvGraphicFramePr>
            <a:graphicFrameLocks noGrp="1"/>
          </p:cNvGraphicFramePr>
          <p:nvPr>
            <p:ph sz="half" idx="2"/>
          </p:nvPr>
        </p:nvGraphicFramePr>
        <p:xfrm>
          <a:off x="5003800" y="1600200"/>
          <a:ext cx="3313113" cy="2908300"/>
        </p:xfrm>
        <a:graphic>
          <a:graphicData uri="http://schemas.openxmlformats.org/drawingml/2006/table">
            <a:tbl>
              <a:tblPr/>
              <a:tblGrid>
                <a:gridCol w="828675"/>
                <a:gridCol w="828675"/>
                <a:gridCol w="828675"/>
                <a:gridCol w="827088"/>
              </a:tblGrid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X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Y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30" name="Rectangle 34"/>
          <p:cNvSpPr>
            <a:spLocks noChangeArrowheads="1"/>
          </p:cNvSpPr>
          <p:nvPr/>
        </p:nvSpPr>
        <p:spPr bwMode="auto">
          <a:xfrm>
            <a:off x="250825" y="5661025"/>
            <a:ext cx="8496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1981200" algn="l"/>
                <a:tab pos="3060700" algn="l"/>
                <a:tab pos="4140200" algn="l"/>
              </a:tabLst>
            </a:pPr>
            <a:r>
              <a:rPr lang="es-ES"/>
              <a:t>1)  </a:t>
            </a:r>
            <a:r>
              <a:rPr lang="es-ES" b="1"/>
              <a:t>¬X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  <a:r>
              <a:rPr lang="es-ES">
                <a:sym typeface="Symbol" pitchFamily="18" charset="2"/>
              </a:rPr>
              <a:t> </a:t>
            </a:r>
            <a:r>
              <a:rPr lang="es-ES" b="1">
                <a:sym typeface="Symbol" pitchFamily="18" charset="2"/>
              </a:rPr>
              <a:t>     2) 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Z</a:t>
            </a:r>
            <a:r>
              <a:rPr lang="es-ES">
                <a:sym typeface="Symbol" pitchFamily="18" charset="2"/>
              </a:rPr>
              <a:t>	</a:t>
            </a:r>
            <a:r>
              <a:rPr lang="es-ES" b="1">
                <a:sym typeface="Symbol" pitchFamily="18" charset="2"/>
              </a:rPr>
              <a:t>3) 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Z </a:t>
            </a:r>
            <a:r>
              <a:rPr lang="es-ES">
                <a:sym typeface="Symbol" pitchFamily="18" charset="2"/>
              </a:rPr>
              <a:t>	</a:t>
            </a:r>
            <a:r>
              <a:rPr lang="es-ES" b="1">
                <a:sym typeface="Symbol" pitchFamily="18" charset="2"/>
              </a:rPr>
              <a:t>4) ¬X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1835150" y="5157788"/>
            <a:ext cx="6265863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Arial" pitchFamily="34" charset="0"/>
              <a:buChar char="►"/>
              <a:defRPr/>
            </a:pPr>
            <a:r>
              <a:rPr lang="ru-RU" sz="2400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Какое выражение соответствует F?</a:t>
            </a:r>
            <a:r>
              <a:rPr lang="en-US" sz="2400">
                <a:solidFill>
                  <a:schemeClr val="hlink"/>
                </a:solidFill>
                <a:cs typeface="+mn-cs"/>
              </a:rPr>
              <a:t> </a:t>
            </a:r>
            <a:endParaRPr lang="ru-RU" sz="2400">
              <a:solidFill>
                <a:schemeClr val="hlink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Решение</a:t>
            </a:r>
            <a:r>
              <a:rPr lang="en-US" b="1" smtClean="0"/>
              <a:t> </a:t>
            </a:r>
            <a:r>
              <a:rPr lang="ru-RU" b="1" smtClean="0"/>
              <a:t>: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400" smtClean="0"/>
              <a:t>нужно для каждой строчки подставить заданные значения X, Y и Z во все функции, заданные в ответах, и сравнить результаты с соответствующими значениями F для этих данных</a:t>
            </a:r>
            <a:endParaRPr lang="en-US" sz="24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endParaRPr lang="ru-RU" sz="24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400" smtClean="0"/>
              <a:t>если для какой-нибудь комбинации X, Y и Z результат не совпадает с соответствующим значением </a:t>
            </a:r>
            <a:r>
              <a:rPr lang="en-US" sz="2400" smtClean="0"/>
              <a:t>F</a:t>
            </a:r>
            <a:r>
              <a:rPr lang="ru-RU" sz="2400" smtClean="0"/>
              <a:t>, оставшиеся строчки можно не рассматривать, поскольку для правильного ответа все три результата должны совпасть со значениями функции 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23850" y="549275"/>
            <a:ext cx="8640763" cy="583247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первое выражение,  равно 1 только при</a:t>
            </a:r>
            <a:r>
              <a:rPr lang="en-US" sz="2000" smtClean="0"/>
              <a:t> X=Y=Z=0</a:t>
            </a:r>
            <a:r>
              <a:rPr lang="ru-RU" sz="2000" smtClean="0"/>
              <a:t> , поэтому это неверный ответ (первая строка таблицы не подходит)</a:t>
            </a:r>
            <a:endParaRPr lang="en-US" sz="20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endParaRPr lang="ru-RU" sz="20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второе выражение, равно 1 только при</a:t>
            </a:r>
            <a:r>
              <a:rPr lang="en-US" sz="2000" smtClean="0"/>
              <a:t> X=Y=Z=1</a:t>
            </a:r>
            <a:r>
              <a:rPr lang="ru-RU" sz="2000" smtClean="0"/>
              <a:t>, поэтому это неверный ответ (первая и вторая строки таблицы не подходят)</a:t>
            </a:r>
            <a:endParaRPr lang="en-US" sz="20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endParaRPr lang="ru-RU" sz="20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третье выражение, равно нулю при </a:t>
            </a:r>
            <a:r>
              <a:rPr lang="en-US" sz="2000" smtClean="0"/>
              <a:t> X=Y=Z=0</a:t>
            </a:r>
            <a:r>
              <a:rPr lang="ru-RU" sz="2000" smtClean="0"/>
              <a:t>, поэтому это неверный ответ (вторая строка таблицы не подходит)</a:t>
            </a:r>
            <a:endParaRPr lang="en-US" sz="20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endParaRPr lang="ru-RU" sz="2000" smtClean="0"/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наконец, четвертое выражение,  равно нулю только тогда, когда </a:t>
            </a:r>
            <a:r>
              <a:rPr lang="en-US" sz="2000" smtClean="0"/>
              <a:t>X=Y=Z=1</a:t>
            </a:r>
            <a:r>
              <a:rPr lang="ru-RU" sz="2000" smtClean="0"/>
              <a:t>, а в остальных случаях равно 1, что совпадает с приведенной частью таблицы истинности</a:t>
            </a:r>
          </a:p>
          <a:p>
            <a:pPr marL="609600" indent="-609600" eaLnBrk="1" hangingPunct="1">
              <a:lnSpc>
                <a:spcPct val="90000"/>
              </a:lnSpc>
              <a:buFont typeface="Arial" pitchFamily="34" charset="0"/>
              <a:buChar char="►"/>
              <a:defRPr/>
            </a:pPr>
            <a:r>
              <a:rPr lang="ru-RU" sz="2000" smtClean="0"/>
              <a:t>таким образом, правильный </a:t>
            </a:r>
            <a:r>
              <a:rPr lang="ru-RU" sz="2000" smtClean="0">
                <a:solidFill>
                  <a:schemeClr val="hlink"/>
                </a:solidFill>
              </a:rPr>
              <a:t>ответ – 4</a:t>
            </a:r>
            <a:r>
              <a:rPr lang="ru-RU" sz="200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765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5710" name="Group 110"/>
          <p:cNvGraphicFramePr>
            <a:graphicFrameLocks noGrp="1"/>
          </p:cNvGraphicFramePr>
          <p:nvPr/>
        </p:nvGraphicFramePr>
        <p:xfrm>
          <a:off x="6659563" y="4292600"/>
          <a:ext cx="1728787" cy="1206500"/>
        </p:xfrm>
        <a:graphic>
          <a:graphicData uri="http://schemas.openxmlformats.org/drawingml/2006/table">
            <a:tbl>
              <a:tblPr/>
              <a:tblGrid>
                <a:gridCol w="395287"/>
                <a:gridCol w="396875"/>
                <a:gridCol w="396875"/>
                <a:gridCol w="539750"/>
              </a:tblGrid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X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Y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Z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F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</a:tbl>
          </a:graphicData>
        </a:graphic>
      </p:graphicFrame>
      <p:sp>
        <p:nvSpPr>
          <p:cNvPr id="27678" name="Rectangle 109"/>
          <p:cNvSpPr>
            <a:spLocks noChangeArrowheads="1"/>
          </p:cNvSpPr>
          <p:nvPr/>
        </p:nvSpPr>
        <p:spPr bwMode="auto">
          <a:xfrm>
            <a:off x="323850" y="5661025"/>
            <a:ext cx="8459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1)  </a:t>
            </a:r>
            <a:r>
              <a:rPr lang="es-ES" b="1"/>
              <a:t>¬X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  <a:r>
              <a:rPr lang="es-ES">
                <a:sym typeface="Symbol" pitchFamily="18" charset="2"/>
              </a:rPr>
              <a:t> </a:t>
            </a:r>
            <a:r>
              <a:rPr lang="es-ES" b="1">
                <a:sym typeface="Symbol" pitchFamily="18" charset="2"/>
              </a:rPr>
              <a:t>     2) 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Z </a:t>
            </a:r>
            <a:r>
              <a:rPr lang="es-ES">
                <a:sym typeface="Symbol" pitchFamily="18" charset="2"/>
              </a:rPr>
              <a:t>	</a:t>
            </a:r>
            <a:r>
              <a:rPr lang="es-ES" b="1">
                <a:sym typeface="Symbol" pitchFamily="18" charset="2"/>
              </a:rPr>
              <a:t>3) 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Z </a:t>
            </a:r>
            <a:r>
              <a:rPr lang="es-ES">
                <a:sym typeface="Symbol" pitchFamily="18" charset="2"/>
              </a:rPr>
              <a:t>	</a:t>
            </a:r>
            <a:r>
              <a:rPr lang="es-ES" b="1">
                <a:sym typeface="Symbol" pitchFamily="18" charset="2"/>
              </a:rPr>
              <a:t>4) ¬X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  <a:endParaRPr lang="ru-RU" b="1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Пример задания</a:t>
            </a:r>
            <a:r>
              <a:rPr lang="en-US" b="1" smtClean="0"/>
              <a:t> 2</a:t>
            </a:r>
            <a:r>
              <a:rPr lang="ru-RU" b="1" smtClean="0"/>
              <a:t>:</a:t>
            </a:r>
          </a:p>
        </p:txBody>
      </p:sp>
      <p:sp>
        <p:nvSpPr>
          <p:cNvPr id="26629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630738" cy="3484563"/>
          </a:xfrm>
        </p:spPr>
        <p:txBody>
          <a:bodyPr/>
          <a:lstStyle/>
          <a:p>
            <a:pPr eaLnBrk="1" hangingPunct="1">
              <a:buFont typeface="Arial" pitchFamily="34" charset="0"/>
              <a:buChar char="►"/>
              <a:defRPr/>
            </a:pPr>
            <a:r>
              <a:rPr lang="ru-RU" sz="2400" i="1" smtClean="0"/>
              <a:t>Символом F обозначено одно из указанных ниже логических выражений от трех аргументов: X, Y, Z. </a:t>
            </a:r>
            <a:endParaRPr lang="en-US" sz="2400" i="1" smtClean="0"/>
          </a:p>
          <a:p>
            <a:pPr eaLnBrk="1" hangingPunct="1">
              <a:buFont typeface="Arial" pitchFamily="34" charset="0"/>
              <a:buChar char="►"/>
              <a:defRPr/>
            </a:pPr>
            <a:endParaRPr lang="en-US" sz="2400" i="1" smtClean="0"/>
          </a:p>
          <a:p>
            <a:pPr eaLnBrk="1" hangingPunct="1">
              <a:buFont typeface="Arial" pitchFamily="34" charset="0"/>
              <a:buChar char="►"/>
              <a:defRPr/>
            </a:pPr>
            <a:r>
              <a:rPr lang="ru-RU" sz="2400" i="1" smtClean="0"/>
              <a:t>Дан фрагмент таблицы истинности выражения F:</a:t>
            </a:r>
          </a:p>
        </p:txBody>
      </p:sp>
      <p:graphicFrame>
        <p:nvGraphicFramePr>
          <p:cNvPr id="26657" name="Group 33"/>
          <p:cNvGraphicFramePr>
            <a:graphicFrameLocks noGrp="1"/>
          </p:cNvGraphicFramePr>
          <p:nvPr>
            <p:ph sz="half" idx="2"/>
          </p:nvPr>
        </p:nvGraphicFramePr>
        <p:xfrm>
          <a:off x="5076825" y="1600200"/>
          <a:ext cx="2879725" cy="3052763"/>
        </p:xfrm>
        <a:graphic>
          <a:graphicData uri="http://schemas.openxmlformats.org/drawingml/2006/table">
            <a:tbl>
              <a:tblPr/>
              <a:tblGrid>
                <a:gridCol w="720725"/>
                <a:gridCol w="719138"/>
                <a:gridCol w="720725"/>
                <a:gridCol w="719137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X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Y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02" name="Rectangle 34"/>
          <p:cNvSpPr>
            <a:spLocks noChangeArrowheads="1"/>
          </p:cNvSpPr>
          <p:nvPr/>
        </p:nvSpPr>
        <p:spPr bwMode="auto">
          <a:xfrm>
            <a:off x="1619250" y="5084763"/>
            <a:ext cx="6265863" cy="457200"/>
          </a:xfrm>
          <a:prstGeom prst="rect">
            <a:avLst/>
          </a:prstGeom>
          <a:solidFill>
            <a:srgbClr val="E6E6E6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i="1">
                <a:solidFill>
                  <a:schemeClr val="hlink"/>
                </a:solidFill>
              </a:rPr>
              <a:t>Какое выражение соответствует F?</a:t>
            </a:r>
            <a:r>
              <a:rPr lang="ru-RU" sz="2400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28703" name="Rectangle 35"/>
          <p:cNvSpPr>
            <a:spLocks noChangeArrowheads="1"/>
          </p:cNvSpPr>
          <p:nvPr/>
        </p:nvSpPr>
        <p:spPr bwMode="auto">
          <a:xfrm>
            <a:off x="323850" y="5805488"/>
            <a:ext cx="82724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1981200" algn="l"/>
                <a:tab pos="3060700" algn="l"/>
                <a:tab pos="4140200" algn="l"/>
              </a:tabLst>
            </a:pPr>
            <a:r>
              <a:rPr lang="es-ES"/>
              <a:t>1)  </a:t>
            </a:r>
            <a:r>
              <a:rPr lang="es-ES" b="1"/>
              <a:t>¬X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  <a:r>
              <a:rPr lang="es-ES">
                <a:sym typeface="Symbol" pitchFamily="18" charset="2"/>
              </a:rPr>
              <a:t> </a:t>
            </a:r>
            <a:r>
              <a:rPr lang="es-ES" b="1">
                <a:sym typeface="Symbol" pitchFamily="18" charset="2"/>
              </a:rPr>
              <a:t>    2) 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Z</a:t>
            </a:r>
            <a:r>
              <a:rPr lang="es-ES">
                <a:sym typeface="Symbol" pitchFamily="18" charset="2"/>
              </a:rPr>
              <a:t>	</a:t>
            </a:r>
            <a:r>
              <a:rPr lang="es-ES" b="1">
                <a:sym typeface="Symbol" pitchFamily="18" charset="2"/>
              </a:rPr>
              <a:t>3) X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  <a:r>
              <a:rPr lang="es-ES">
                <a:sym typeface="Symbol" pitchFamily="18" charset="2"/>
              </a:rPr>
              <a:t>	</a:t>
            </a:r>
            <a:r>
              <a:rPr lang="es-ES" b="1">
                <a:sym typeface="Symbol" pitchFamily="18" charset="2"/>
              </a:rPr>
              <a:t>4) 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Решение</a:t>
            </a:r>
            <a:r>
              <a:rPr lang="en-US" b="1" smtClean="0"/>
              <a:t> </a:t>
            </a:r>
            <a:r>
              <a:rPr lang="ru-RU" b="1" smtClean="0"/>
              <a:t>: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mtClean="0"/>
              <a:t>В столбце F есть единственная единица для комбинации  </a:t>
            </a:r>
            <a:r>
              <a:rPr lang="en-US" smtClean="0"/>
              <a:t>X=1, Y=Z=0</a:t>
            </a:r>
            <a:r>
              <a:rPr lang="ru-RU" smtClean="0"/>
              <a:t>, простейшая функция, истинная (только) для этого случая, имеет вид , она есть среди приведенных ответов (ответ 3) </a:t>
            </a:r>
            <a:endParaRPr lang="en-US" smtClean="0"/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endParaRPr lang="ru-RU" smtClean="0"/>
          </a:p>
          <a:p>
            <a:pPr marL="609600" indent="-609600" eaLnBrk="1" hangingPunct="1">
              <a:buFont typeface="Arial" pitchFamily="34" charset="0"/>
              <a:buChar char="►"/>
              <a:defRPr/>
            </a:pPr>
            <a:r>
              <a:rPr lang="ru-RU" smtClean="0"/>
              <a:t>таким образом, правильный </a:t>
            </a:r>
            <a:r>
              <a:rPr lang="ru-RU" smtClean="0">
                <a:solidFill>
                  <a:schemeClr val="hlink"/>
                </a:solidFill>
              </a:rPr>
              <a:t>ответ – 3.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Пример задания</a:t>
            </a:r>
            <a:r>
              <a:rPr lang="en-US" b="1" smtClean="0"/>
              <a:t> 3</a:t>
            </a:r>
            <a:r>
              <a:rPr lang="ru-RU" b="1" smtClean="0"/>
              <a:t>:</a:t>
            </a:r>
          </a:p>
        </p:txBody>
      </p:sp>
      <p:sp>
        <p:nvSpPr>
          <p:cNvPr id="29701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4918075" cy="3052763"/>
          </a:xfrm>
        </p:spPr>
        <p:txBody>
          <a:bodyPr/>
          <a:lstStyle/>
          <a:p>
            <a:pPr marL="533400" indent="-533400" eaLnBrk="1" hangingPunct="1">
              <a:buFont typeface="Arial" pitchFamily="34" charset="0"/>
              <a:buChar char="►"/>
              <a:defRPr/>
            </a:pPr>
            <a:r>
              <a:rPr lang="ru-RU" sz="2800" smtClean="0"/>
              <a:t>Дан фрагмент таблицы истинности выражения F (см. таблицу справа).</a:t>
            </a:r>
            <a:endParaRPr lang="en-US" sz="2800" smtClean="0"/>
          </a:p>
          <a:p>
            <a:pPr marL="533400" indent="-533400" eaLnBrk="1" hangingPunct="1">
              <a:buFont typeface="Arial" pitchFamily="34" charset="0"/>
              <a:buNone/>
              <a:defRPr/>
            </a:pPr>
            <a:r>
              <a:rPr lang="ru-RU" sz="2800" smtClean="0"/>
              <a:t> </a:t>
            </a:r>
            <a:endParaRPr lang="en-US" sz="2800" smtClean="0"/>
          </a:p>
          <a:p>
            <a:pPr marL="533400" indent="-533400" eaLnBrk="1" hangingPunct="1">
              <a:buFont typeface="Arial" pitchFamily="34" charset="0"/>
              <a:buChar char="►"/>
              <a:defRPr/>
            </a:pPr>
            <a:r>
              <a:rPr lang="ru-RU" sz="2800" smtClean="0"/>
              <a:t>Какое выражение соответствует F?</a:t>
            </a:r>
          </a:p>
        </p:txBody>
      </p:sp>
      <p:graphicFrame>
        <p:nvGraphicFramePr>
          <p:cNvPr id="29729" name="Group 33"/>
          <p:cNvGraphicFramePr>
            <a:graphicFrameLocks noGrp="1"/>
          </p:cNvGraphicFramePr>
          <p:nvPr>
            <p:ph sz="half" idx="2"/>
          </p:nvPr>
        </p:nvGraphicFramePr>
        <p:xfrm>
          <a:off x="5651500" y="1600200"/>
          <a:ext cx="3190875" cy="2836863"/>
        </p:xfrm>
        <a:graphic>
          <a:graphicData uri="http://schemas.openxmlformats.org/drawingml/2006/table">
            <a:tbl>
              <a:tblPr/>
              <a:tblGrid>
                <a:gridCol w="798513"/>
                <a:gridCol w="796925"/>
                <a:gridCol w="798512"/>
                <a:gridCol w="796925"/>
              </a:tblGrid>
              <a:tr h="709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X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Y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F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50" name="Rectangle 34"/>
          <p:cNvSpPr>
            <a:spLocks noChangeArrowheads="1"/>
          </p:cNvSpPr>
          <p:nvPr/>
        </p:nvSpPr>
        <p:spPr bwMode="auto">
          <a:xfrm>
            <a:off x="468313" y="4868863"/>
            <a:ext cx="81454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539750" algn="l"/>
                <a:tab pos="1711325" algn="l"/>
                <a:tab pos="2790825" algn="l"/>
                <a:tab pos="4051300" algn="l"/>
              </a:tabLst>
            </a:pPr>
            <a:r>
              <a:rPr lang="es-ES"/>
              <a:t>1) </a:t>
            </a:r>
            <a:r>
              <a:rPr lang="ru-RU"/>
              <a:t>(</a:t>
            </a:r>
            <a:r>
              <a:rPr lang="es-ES" b="1"/>
              <a:t>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¬Y</a:t>
            </a:r>
            <a:r>
              <a:rPr lang="ru-RU" b="1">
                <a:sym typeface="Symbol" pitchFamily="18" charset="2"/>
              </a:rPr>
              <a:t>)</a:t>
            </a:r>
            <a:r>
              <a:rPr lang="ru-RU">
                <a:sym typeface="Symbol" pitchFamily="18" charset="2"/>
              </a:rPr>
              <a:t>→</a:t>
            </a:r>
            <a:r>
              <a:rPr lang="es-ES" b="1">
                <a:sym typeface="Symbol" pitchFamily="18" charset="2"/>
              </a:rPr>
              <a:t> Z    </a:t>
            </a:r>
            <a:r>
              <a:rPr lang="es-ES">
                <a:sym typeface="Symbol" pitchFamily="18" charset="2"/>
              </a:rPr>
              <a:t>2)</a:t>
            </a:r>
            <a:r>
              <a:rPr lang="ru-RU" b="1">
                <a:sym typeface="Symbol" pitchFamily="18" charset="2"/>
              </a:rPr>
              <a:t> (</a:t>
            </a:r>
            <a:r>
              <a:rPr lang="es-ES" b="1">
                <a:sym typeface="Symbol" pitchFamily="18" charset="2"/>
              </a:rPr>
              <a:t>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</a:t>
            </a:r>
            <a:r>
              <a:rPr lang="ru-RU" b="1">
                <a:sym typeface="Symbol" pitchFamily="18" charset="2"/>
              </a:rPr>
              <a:t>)</a:t>
            </a:r>
            <a:r>
              <a:rPr lang="ru-RU">
                <a:sym typeface="Symbol" pitchFamily="18" charset="2"/>
              </a:rPr>
              <a:t>→</a:t>
            </a:r>
            <a:r>
              <a:rPr lang="es-ES" b="1">
                <a:sym typeface="Symbol" pitchFamily="18" charset="2"/>
              </a:rPr>
              <a:t> ¬Z     </a:t>
            </a:r>
            <a:r>
              <a:rPr lang="es-ES">
                <a:sym typeface="Symbol" pitchFamily="18" charset="2"/>
              </a:rPr>
              <a:t>3) </a:t>
            </a:r>
            <a:r>
              <a:rPr lang="es-ES" b="1">
                <a:sym typeface="Symbol" pitchFamily="18" charset="2"/>
              </a:rPr>
              <a:t>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(¬Y</a:t>
            </a:r>
            <a:r>
              <a:rPr lang="es-ES" b="1">
                <a:sym typeface="Symbol" pitchFamily="18" charset="2"/>
              </a:rPr>
              <a:t> </a:t>
            </a:r>
            <a:r>
              <a:rPr lang="ru-RU">
                <a:sym typeface="Symbol" pitchFamily="18" charset="2"/>
              </a:rPr>
              <a:t>→</a:t>
            </a:r>
            <a:r>
              <a:rPr lang="es-ES" b="1">
                <a:sym typeface="Symbol" pitchFamily="18" charset="2"/>
              </a:rPr>
              <a:t> Z)	4</a:t>
            </a:r>
            <a:r>
              <a:rPr lang="es-ES">
                <a:sym typeface="Symbol" pitchFamily="18" charset="2"/>
              </a:rPr>
              <a:t>) </a:t>
            </a:r>
            <a:r>
              <a:rPr lang="es-ES" b="1">
                <a:sym typeface="Symbol" pitchFamily="18" charset="2"/>
              </a:rPr>
              <a:t>X </a:t>
            </a:r>
            <a:r>
              <a:rPr lang="ru-RU" b="1">
                <a:sym typeface="Symbol" pitchFamily="18" charset="2"/>
              </a:rPr>
              <a:t>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Y </a:t>
            </a:r>
            <a:r>
              <a:rPr lang="ru-RU" b="1">
                <a:sym typeface="Symbol" pitchFamily="18" charset="2"/>
              </a:rPr>
              <a:t></a:t>
            </a:r>
            <a:r>
              <a:rPr lang="es-ES" b="1"/>
              <a:t> </a:t>
            </a:r>
            <a:r>
              <a:rPr lang="es-ES" b="1">
                <a:sym typeface="Symbol" pitchFamily="18" charset="2"/>
              </a:rPr>
              <a:t>¬Z</a:t>
            </a:r>
            <a:r>
              <a:rPr lang="es-ES">
                <a:sym typeface="Symbol" pitchFamily="18" charset="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341438"/>
            <a:ext cx="878522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5219700" y="404813"/>
            <a:ext cx="2665413" cy="576262"/>
          </a:xfrm>
          <a:prstGeom prst="wedgeRoundRectCallout">
            <a:avLst>
              <a:gd name="adj1" fmla="val -58296"/>
              <a:gd name="adj2" fmla="val 2957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Ответ. 3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211638" y="5076825"/>
            <a:ext cx="2663825" cy="576263"/>
          </a:xfrm>
          <a:prstGeom prst="wedgeRoundRectCallout">
            <a:avLst>
              <a:gd name="adj1" fmla="val -80905"/>
              <a:gd name="adj2" fmla="val -17791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/>
              <a:t>Ответ. </a:t>
            </a:r>
            <a:r>
              <a:rPr lang="ru-RU" sz="2400" b="1" dirty="0"/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1913" y="3429000"/>
            <a:ext cx="1152525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205038"/>
            <a:ext cx="82804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258888" y="4076700"/>
            <a:ext cx="1368425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565400"/>
            <a:ext cx="8785225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435600" y="4076700"/>
            <a:ext cx="1368425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700213"/>
            <a:ext cx="892810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3492500" y="4826000"/>
            <a:ext cx="2663825" cy="576263"/>
          </a:xfrm>
          <a:prstGeom prst="wedgeRoundRectCallout">
            <a:avLst>
              <a:gd name="adj1" fmla="val -78886"/>
              <a:gd name="adj2" fmla="val -1654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Ответ. 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44675"/>
            <a:ext cx="89281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2347913" y="5157788"/>
            <a:ext cx="2663825" cy="574675"/>
          </a:xfrm>
          <a:prstGeom prst="wedgeRoundRectCallout">
            <a:avLst>
              <a:gd name="adj1" fmla="val 89857"/>
              <a:gd name="adj2" fmla="val -24672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Ответ. 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8890" y="404664"/>
            <a:ext cx="8429652" cy="320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Какая формула соответствует следующему сложному высказыванию:</a:t>
            </a: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«Если Вы заботитесь о своем будущем(а) и бережете свои нервы (</a:t>
            </a:r>
            <a:r>
              <a:rPr lang="en-US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</a:t>
            </a: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), </a:t>
            </a:r>
            <a:endParaRPr lang="en-US" sz="2800" b="1" i="1" dirty="0">
              <a:ln w="1905"/>
              <a:solidFill>
                <a:schemeClr val="tx2">
                  <a:lumMod val="9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 Вы предпочтете готовиться к ЕГЭ заранее</a:t>
            </a:r>
            <a:r>
              <a:rPr lang="en-US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n-US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), а не надеяться на авось</a:t>
            </a:r>
            <a:r>
              <a:rPr lang="en-US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n-US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lang="ru-RU" sz="28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)».</a:t>
            </a:r>
            <a:endParaRPr lang="ru-RU" sz="2800" b="1" i="1" dirty="0">
              <a:ln w="1905"/>
              <a:solidFill>
                <a:schemeClr val="tx2">
                  <a:lumMod val="9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5076825" y="5661025"/>
            <a:ext cx="1346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Ответ: г</a:t>
            </a:r>
          </a:p>
        </p:txBody>
      </p:sp>
      <p:sp>
        <p:nvSpPr>
          <p:cNvPr id="36867" name="Прямоугольник 5"/>
          <p:cNvSpPr>
            <a:spLocks noChangeArrowheads="1"/>
          </p:cNvSpPr>
          <p:nvPr/>
        </p:nvSpPr>
        <p:spPr bwMode="auto">
          <a:xfrm>
            <a:off x="611188" y="4149725"/>
            <a:ext cx="7429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(а 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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 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c 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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);		б) (а 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 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c 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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┐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);</a:t>
            </a:r>
            <a:endParaRPr lang="ru-RU" sz="1200" b="1">
              <a:latin typeface="Arial" charset="0"/>
              <a:ea typeface="Calibri" pitchFamily="34" charset="0"/>
              <a:cs typeface="Times New Roman" pitchFamily="18" charset="0"/>
              <a:sym typeface="Symbol" pitchFamily="18" charset="2"/>
            </a:endParaRPr>
          </a:p>
          <a:p>
            <a:pPr eaLnBrk="0" hangingPunct="0"/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в) (а 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 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c 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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┐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);		г) (а 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 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c 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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┐</a:t>
            </a:r>
            <a:r>
              <a:rPr lang="en-US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714356"/>
            <a:ext cx="8072494" cy="2462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Записать следующее высказывание с помощью символов              логических операций: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b="1" i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«Если светит солнце</a:t>
            </a:r>
            <a:r>
              <a:rPr lang="en-US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(a)</a:t>
            </a: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 море синеет</a:t>
            </a:r>
            <a:r>
              <a:rPr lang="en-US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(b)</a:t>
            </a: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b="1" i="1" dirty="0">
              <a:ln w="1905"/>
              <a:solidFill>
                <a:schemeClr val="tx2">
                  <a:lumMod val="9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весла режут воду</a:t>
            </a:r>
            <a:r>
              <a:rPr lang="en-US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(c)</a:t>
            </a: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 парус белеет</a:t>
            </a:r>
            <a:r>
              <a:rPr lang="en-US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(d)</a:t>
            </a: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n w="1905"/>
              <a:solidFill>
                <a:schemeClr val="tx2">
                  <a:lumMod val="9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>
              <a:cs typeface="+mn-cs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35150" y="3716338"/>
            <a:ext cx="5429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Ответ:   (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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b)  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 ( c 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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d)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34141"/>
            <a:ext cx="72008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Записать следующее высказывание с помощью символов  логических операций: </a:t>
            </a:r>
          </a:p>
          <a:p>
            <a:pPr algn="ctr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200" b="1" i="1" dirty="0">
                <a:ln w="1905"/>
                <a:solidFill>
                  <a:schemeClr val="tx2">
                    <a:lumMod val="9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«Я пойду гулять (а) тогда и только тогда, когда выучу информатику(в), физику (с), математику(д), либо мне ничего не зададут (е)»</a:t>
            </a:r>
            <a:endParaRPr lang="ru-RU" dirty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497013" y="4597400"/>
            <a:ext cx="5429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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( b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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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d </a:t>
            </a:r>
            <a:r>
              <a:rPr lang="en-US" sz="24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 e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8015288" cy="463550"/>
          </a:xfrm>
        </p:spPr>
        <p:txBody>
          <a:bodyPr/>
          <a:lstStyle/>
          <a:p>
            <a:pPr>
              <a:defRPr/>
            </a:pPr>
            <a:r>
              <a:rPr lang="ru-RU" sz="1800"/>
              <a:t> </a:t>
            </a:r>
            <a:r>
              <a:rPr lang="ru-RU" sz="2400" b="1" i="1"/>
              <a:t>Построим</a:t>
            </a:r>
            <a:r>
              <a:rPr lang="ru-RU" sz="2800" b="1"/>
              <a:t> таблицу  истинности выражения</a:t>
            </a:r>
          </a:p>
        </p:txBody>
      </p:sp>
      <p:graphicFrame>
        <p:nvGraphicFramePr>
          <p:cNvPr id="19041" name="Group 609"/>
          <p:cNvGraphicFramePr>
            <a:graphicFrameLocks noGrp="1"/>
          </p:cNvGraphicFramePr>
          <p:nvPr>
            <p:ph sz="half" idx="1"/>
          </p:nvPr>
        </p:nvGraphicFramePr>
        <p:xfrm>
          <a:off x="611188" y="3284538"/>
          <a:ext cx="7848600" cy="2468562"/>
        </p:xfrm>
        <a:graphic>
          <a:graphicData uri="http://schemas.openxmlformats.org/drawingml/2006/table">
            <a:tbl>
              <a:tblPr/>
              <a:tblGrid>
                <a:gridCol w="981075"/>
                <a:gridCol w="982662"/>
                <a:gridCol w="981075"/>
                <a:gridCol w="981075"/>
                <a:gridCol w="977900"/>
                <a:gridCol w="981075"/>
                <a:gridCol w="982663"/>
                <a:gridCol w="981075"/>
              </a:tblGrid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  <p:sp>
        <p:nvSpPr>
          <p:cNvPr id="40030" name="Text Box 605"/>
          <p:cNvSpPr txBox="1">
            <a:spLocks noChangeArrowheads="1"/>
          </p:cNvSpPr>
          <p:nvPr/>
        </p:nvSpPr>
        <p:spPr bwMode="auto">
          <a:xfrm>
            <a:off x="2195513" y="476250"/>
            <a:ext cx="4464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i="1">
                <a:solidFill>
                  <a:schemeClr val="bg1"/>
                </a:solidFill>
                <a:cs typeface="Times New Roman" pitchFamily="18" charset="0"/>
              </a:rPr>
              <a:t>A</a:t>
            </a:r>
            <a:r>
              <a:rPr lang="ru-RU" sz="36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</a:t>
            </a:r>
            <a:r>
              <a:rPr lang="ru-RU" sz="3200" b="1">
                <a:solidFill>
                  <a:schemeClr val="bg1"/>
                </a:solidFill>
                <a:cs typeface="Times New Roman" pitchFamily="18" charset="0"/>
              </a:rPr>
              <a:t> (</a:t>
            </a:r>
            <a:r>
              <a:rPr lang="ru-RU" sz="3200" b="1" i="1">
                <a:solidFill>
                  <a:schemeClr val="bg1"/>
                </a:solidFill>
                <a:cs typeface="Times New Roman" pitchFamily="18" charset="0"/>
              </a:rPr>
              <a:t>B</a:t>
            </a:r>
            <a:r>
              <a:rPr lang="ru-RU" sz="3200" b="1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ru-RU" sz="3200" b="1" i="1">
                <a:solidFill>
                  <a:schemeClr val="bg1"/>
                </a:solidFill>
                <a:latin typeface="Symbol" pitchFamily="18" charset="2"/>
                <a:cs typeface="Times New Roman" pitchFamily="18" charset="0"/>
              </a:rPr>
              <a:t>Ú</a:t>
            </a:r>
            <a:r>
              <a:rPr lang="ru-RU" sz="3200" b="1" i="1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ru-RU" sz="3200" b="1" i="1">
                <a:solidFill>
                  <a:schemeClr val="bg1"/>
                </a:solidFill>
              </a:rPr>
              <a:t>В</a:t>
            </a:r>
            <a:r>
              <a:rPr lang="ru-RU" sz="36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С</a:t>
            </a:r>
            <a:r>
              <a:rPr lang="ru-RU" sz="3200" b="1" i="1">
                <a:solidFill>
                  <a:schemeClr val="bg1"/>
                </a:solidFill>
                <a:cs typeface="Times New Roman" pitchFamily="18" charset="0"/>
              </a:rPr>
              <a:t>)</a:t>
            </a:r>
            <a:r>
              <a:rPr lang="ru-RU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40031" name="Group 610"/>
          <p:cNvGrpSpPr>
            <a:grpSpLocks/>
          </p:cNvGrpSpPr>
          <p:nvPr/>
        </p:nvGrpSpPr>
        <p:grpSpPr bwMode="auto">
          <a:xfrm>
            <a:off x="4643438" y="620713"/>
            <a:ext cx="1009650" cy="0"/>
            <a:chOff x="2925" y="391"/>
            <a:chExt cx="636" cy="0"/>
          </a:xfrm>
        </p:grpSpPr>
        <p:sp>
          <p:nvSpPr>
            <p:cNvPr id="40033" name="Line 606"/>
            <p:cNvSpPr>
              <a:spLocks noChangeShapeType="1"/>
            </p:cNvSpPr>
            <p:nvPr/>
          </p:nvSpPr>
          <p:spPr bwMode="auto">
            <a:xfrm>
              <a:off x="2925" y="391"/>
              <a:ext cx="272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034" name="Line 607"/>
            <p:cNvSpPr>
              <a:spLocks noChangeShapeType="1"/>
            </p:cNvSpPr>
            <p:nvPr/>
          </p:nvSpPr>
          <p:spPr bwMode="auto">
            <a:xfrm>
              <a:off x="3288" y="391"/>
              <a:ext cx="27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9040" name="Text Box 608"/>
          <p:cNvSpPr txBox="1">
            <a:spLocks noChangeArrowheads="1"/>
          </p:cNvSpPr>
          <p:nvPr/>
        </p:nvSpPr>
        <p:spPr bwMode="auto">
          <a:xfrm>
            <a:off x="395288" y="1700213"/>
            <a:ext cx="8208962" cy="1508125"/>
          </a:xfrm>
          <a:prstGeom prst="rect">
            <a:avLst/>
          </a:prstGeom>
          <a:solidFill>
            <a:srgbClr val="FFCC99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        Количество логических переменных 3, следовательно, количество строк в таблице истинности должно быть 2</a:t>
            </a:r>
            <a:r>
              <a:rPr lang="ru-RU" sz="2000" b="1" baseline="30000"/>
              <a:t>3</a:t>
            </a:r>
            <a:r>
              <a:rPr lang="ru-RU" b="1"/>
              <a:t> = 8. </a:t>
            </a:r>
          </a:p>
          <a:p>
            <a:r>
              <a:rPr lang="ru-RU" b="1"/>
              <a:t>        Количество логических операций в формуле 5, следовательно количество столбцов в таблице истинности должно быть 3 + 5 = 8.</a:t>
            </a:r>
            <a:r>
              <a:rPr lang="ru-RU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624887" cy="914400"/>
          </a:xfrm>
        </p:spPr>
        <p:txBody>
          <a:bodyPr/>
          <a:lstStyle/>
          <a:p>
            <a:pPr>
              <a:defRPr/>
            </a:pPr>
            <a:r>
              <a:rPr lang="ru-RU" sz="3400"/>
              <a:t> </a:t>
            </a:r>
            <a:r>
              <a:rPr lang="ru-RU" sz="2400" b="1"/>
              <a:t>установим последовательность выполнения логических операций с учетом скобок и приоритетов</a:t>
            </a:r>
            <a:r>
              <a:rPr lang="ru-RU" sz="3800"/>
              <a:t> </a:t>
            </a:r>
          </a:p>
        </p:txBody>
      </p:sp>
      <p:graphicFrame>
        <p:nvGraphicFramePr>
          <p:cNvPr id="28805" name="Group 133"/>
          <p:cNvGraphicFramePr>
            <a:graphicFrameLocks noGrp="1"/>
          </p:cNvGraphicFramePr>
          <p:nvPr>
            <p:ph sz="half" idx="1"/>
          </p:nvPr>
        </p:nvGraphicFramePr>
        <p:xfrm>
          <a:off x="609600" y="1600200"/>
          <a:ext cx="7950200" cy="4343400"/>
        </p:xfrm>
        <a:graphic>
          <a:graphicData uri="http://schemas.openxmlformats.org/drawingml/2006/table">
            <a:tbl>
              <a:tblPr/>
              <a:tblGrid>
                <a:gridCol w="420688"/>
                <a:gridCol w="420687"/>
                <a:gridCol w="441325"/>
                <a:gridCol w="420688"/>
                <a:gridCol w="539750"/>
                <a:gridCol w="969962"/>
                <a:gridCol w="1897063"/>
                <a:gridCol w="2840037"/>
              </a:tblGrid>
              <a:tr h="490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 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Ú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 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С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ru-RU" sz="3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Ú</a:t>
                      </a: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  <a:r>
                        <a:rPr kumimoji="0" lang="ru-RU" sz="3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С</a:t>
                      </a: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  <p:sp>
        <p:nvSpPr>
          <p:cNvPr id="28767" name="Line 95"/>
          <p:cNvSpPr>
            <a:spLocks noChangeShapeType="1"/>
          </p:cNvSpPr>
          <p:nvPr/>
        </p:nvSpPr>
        <p:spPr bwMode="auto">
          <a:xfrm>
            <a:off x="1908175" y="17002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68" name="Line 96"/>
          <p:cNvSpPr>
            <a:spLocks noChangeShapeType="1"/>
          </p:cNvSpPr>
          <p:nvPr/>
        </p:nvSpPr>
        <p:spPr bwMode="auto">
          <a:xfrm>
            <a:off x="2484438" y="1700213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85" name="Line 113"/>
          <p:cNvSpPr>
            <a:spLocks noChangeShapeType="1"/>
          </p:cNvSpPr>
          <p:nvPr/>
        </p:nvSpPr>
        <p:spPr bwMode="auto">
          <a:xfrm>
            <a:off x="4716463" y="17002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86" name="Line 114"/>
          <p:cNvSpPr>
            <a:spLocks noChangeShapeType="1"/>
          </p:cNvSpPr>
          <p:nvPr/>
        </p:nvSpPr>
        <p:spPr bwMode="auto">
          <a:xfrm>
            <a:off x="5292725" y="17002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90" name="Line 118"/>
          <p:cNvSpPr>
            <a:spLocks noChangeShapeType="1"/>
          </p:cNvSpPr>
          <p:nvPr/>
        </p:nvSpPr>
        <p:spPr bwMode="auto">
          <a:xfrm>
            <a:off x="3419475" y="1700213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91" name="Line 119"/>
          <p:cNvSpPr>
            <a:spLocks noChangeShapeType="1"/>
          </p:cNvSpPr>
          <p:nvPr/>
        </p:nvSpPr>
        <p:spPr bwMode="auto">
          <a:xfrm>
            <a:off x="2916238" y="1700213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7451725" y="1700213"/>
            <a:ext cx="1009650" cy="0"/>
            <a:chOff x="2925" y="391"/>
            <a:chExt cx="636" cy="0"/>
          </a:xfrm>
        </p:grpSpPr>
        <p:sp>
          <p:nvSpPr>
            <p:cNvPr id="41061" name="Line 128"/>
            <p:cNvSpPr>
              <a:spLocks noChangeShapeType="1"/>
            </p:cNvSpPr>
            <p:nvPr/>
          </p:nvSpPr>
          <p:spPr bwMode="auto">
            <a:xfrm>
              <a:off x="2925" y="391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62" name="Line 129"/>
            <p:cNvSpPr>
              <a:spLocks noChangeShapeType="1"/>
            </p:cNvSpPr>
            <p:nvPr/>
          </p:nvSpPr>
          <p:spPr bwMode="auto">
            <a:xfrm>
              <a:off x="3288" y="391"/>
              <a:ext cx="27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67" grpId="0" animBg="1"/>
      <p:bldP spid="28768" grpId="0" animBg="1"/>
      <p:bldP spid="28785" grpId="0" animBg="1"/>
      <p:bldP spid="28786" grpId="0" animBg="1"/>
      <p:bldP spid="28790" grpId="0" animBg="1"/>
      <p:bldP spid="2879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121650" cy="914400"/>
          </a:xfrm>
        </p:spPr>
        <p:txBody>
          <a:bodyPr/>
          <a:lstStyle/>
          <a:p>
            <a:pPr>
              <a:defRPr/>
            </a:pPr>
            <a:r>
              <a:rPr lang="ru-RU" sz="2000" b="1" i="1"/>
              <a:t>проведем заполнение таблицы истинности по столбикам</a:t>
            </a:r>
            <a:endParaRPr lang="ru-RU" sz="2600" i="1"/>
          </a:p>
        </p:txBody>
      </p:sp>
      <p:graphicFrame>
        <p:nvGraphicFramePr>
          <p:cNvPr id="35956" name="Group 116"/>
          <p:cNvGraphicFramePr>
            <a:graphicFrameLocks noGrp="1"/>
          </p:cNvGraphicFramePr>
          <p:nvPr>
            <p:ph sz="half" idx="1"/>
          </p:nvPr>
        </p:nvGraphicFramePr>
        <p:xfrm>
          <a:off x="609600" y="1600200"/>
          <a:ext cx="7950200" cy="4343400"/>
        </p:xfrm>
        <a:graphic>
          <a:graphicData uri="http://schemas.openxmlformats.org/drawingml/2006/table">
            <a:tbl>
              <a:tblPr/>
              <a:tblGrid>
                <a:gridCol w="420688"/>
                <a:gridCol w="420687"/>
                <a:gridCol w="441325"/>
                <a:gridCol w="420688"/>
                <a:gridCol w="539750"/>
                <a:gridCol w="969962"/>
                <a:gridCol w="1897063"/>
                <a:gridCol w="2840037"/>
              </a:tblGrid>
              <a:tr h="490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Ú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С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ru-RU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Ú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  <a:r>
                        <a:rPr kumimoji="0" lang="ru-RU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С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  <p:sp>
        <p:nvSpPr>
          <p:cNvPr id="35935" name="Line 95"/>
          <p:cNvSpPr>
            <a:spLocks noChangeShapeType="1"/>
          </p:cNvSpPr>
          <p:nvPr/>
        </p:nvSpPr>
        <p:spPr bwMode="auto">
          <a:xfrm>
            <a:off x="1908175" y="17002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36" name="Line 96"/>
          <p:cNvSpPr>
            <a:spLocks noChangeShapeType="1"/>
          </p:cNvSpPr>
          <p:nvPr/>
        </p:nvSpPr>
        <p:spPr bwMode="auto">
          <a:xfrm>
            <a:off x="2484438" y="1700213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37" name="Line 97"/>
          <p:cNvSpPr>
            <a:spLocks noChangeShapeType="1"/>
          </p:cNvSpPr>
          <p:nvPr/>
        </p:nvSpPr>
        <p:spPr bwMode="auto">
          <a:xfrm>
            <a:off x="4716463" y="17002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38" name="Line 98"/>
          <p:cNvSpPr>
            <a:spLocks noChangeShapeType="1"/>
          </p:cNvSpPr>
          <p:nvPr/>
        </p:nvSpPr>
        <p:spPr bwMode="auto">
          <a:xfrm>
            <a:off x="5292725" y="17002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39" name="Line 99"/>
          <p:cNvSpPr>
            <a:spLocks noChangeShapeType="1"/>
          </p:cNvSpPr>
          <p:nvPr/>
        </p:nvSpPr>
        <p:spPr bwMode="auto">
          <a:xfrm>
            <a:off x="3419475" y="1700213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40" name="Line 100"/>
          <p:cNvSpPr>
            <a:spLocks noChangeShapeType="1"/>
          </p:cNvSpPr>
          <p:nvPr/>
        </p:nvSpPr>
        <p:spPr bwMode="auto">
          <a:xfrm>
            <a:off x="2916238" y="1700213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Group 101"/>
          <p:cNvGrpSpPr>
            <a:grpSpLocks/>
          </p:cNvGrpSpPr>
          <p:nvPr/>
        </p:nvGrpSpPr>
        <p:grpSpPr bwMode="auto">
          <a:xfrm>
            <a:off x="7451725" y="1700213"/>
            <a:ext cx="1009650" cy="0"/>
            <a:chOff x="2925" y="391"/>
            <a:chExt cx="636" cy="0"/>
          </a:xfrm>
        </p:grpSpPr>
        <p:sp>
          <p:nvSpPr>
            <p:cNvPr id="42096" name="Line 102"/>
            <p:cNvSpPr>
              <a:spLocks noChangeShapeType="1"/>
            </p:cNvSpPr>
            <p:nvPr/>
          </p:nvSpPr>
          <p:spPr bwMode="auto">
            <a:xfrm>
              <a:off x="2925" y="391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097" name="Line 103"/>
            <p:cNvSpPr>
              <a:spLocks noChangeShapeType="1"/>
            </p:cNvSpPr>
            <p:nvPr/>
          </p:nvSpPr>
          <p:spPr bwMode="auto">
            <a:xfrm>
              <a:off x="3288" y="391"/>
              <a:ext cx="27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5944" name="Line 104"/>
          <p:cNvSpPr>
            <a:spLocks noChangeShapeType="1"/>
          </p:cNvSpPr>
          <p:nvPr/>
        </p:nvSpPr>
        <p:spPr bwMode="auto">
          <a:xfrm>
            <a:off x="611188" y="4292600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45" name="Line 105"/>
          <p:cNvSpPr>
            <a:spLocks noChangeShapeType="1"/>
          </p:cNvSpPr>
          <p:nvPr/>
        </p:nvSpPr>
        <p:spPr bwMode="auto">
          <a:xfrm>
            <a:off x="1042988" y="3500438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46" name="Line 106"/>
          <p:cNvSpPr>
            <a:spLocks noChangeShapeType="1"/>
          </p:cNvSpPr>
          <p:nvPr/>
        </p:nvSpPr>
        <p:spPr bwMode="auto">
          <a:xfrm>
            <a:off x="1042988" y="4292600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47" name="Line 107"/>
          <p:cNvSpPr>
            <a:spLocks noChangeShapeType="1"/>
          </p:cNvSpPr>
          <p:nvPr/>
        </p:nvSpPr>
        <p:spPr bwMode="auto">
          <a:xfrm>
            <a:off x="1042988" y="5084763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48" name="Line 108"/>
          <p:cNvSpPr>
            <a:spLocks noChangeShapeType="1"/>
          </p:cNvSpPr>
          <p:nvPr/>
        </p:nvSpPr>
        <p:spPr bwMode="auto">
          <a:xfrm>
            <a:off x="1476375" y="3068638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49" name="Line 109"/>
          <p:cNvSpPr>
            <a:spLocks noChangeShapeType="1"/>
          </p:cNvSpPr>
          <p:nvPr/>
        </p:nvSpPr>
        <p:spPr bwMode="auto">
          <a:xfrm>
            <a:off x="1476375" y="3500438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50" name="Line 110"/>
          <p:cNvSpPr>
            <a:spLocks noChangeShapeType="1"/>
          </p:cNvSpPr>
          <p:nvPr/>
        </p:nvSpPr>
        <p:spPr bwMode="auto">
          <a:xfrm>
            <a:off x="1476375" y="3933825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51" name="Line 111"/>
          <p:cNvSpPr>
            <a:spLocks noChangeShapeType="1"/>
          </p:cNvSpPr>
          <p:nvPr/>
        </p:nvSpPr>
        <p:spPr bwMode="auto">
          <a:xfrm>
            <a:off x="1403350" y="4292600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52" name="Line 112"/>
          <p:cNvSpPr>
            <a:spLocks noChangeShapeType="1"/>
          </p:cNvSpPr>
          <p:nvPr/>
        </p:nvSpPr>
        <p:spPr bwMode="auto">
          <a:xfrm>
            <a:off x="1476375" y="4724400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53" name="Line 113"/>
          <p:cNvSpPr>
            <a:spLocks noChangeShapeType="1"/>
          </p:cNvSpPr>
          <p:nvPr/>
        </p:nvSpPr>
        <p:spPr bwMode="auto">
          <a:xfrm>
            <a:off x="1476375" y="5084763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954" name="Line 114"/>
          <p:cNvSpPr>
            <a:spLocks noChangeShapeType="1"/>
          </p:cNvSpPr>
          <p:nvPr/>
        </p:nvSpPr>
        <p:spPr bwMode="auto">
          <a:xfrm>
            <a:off x="1476375" y="5516563"/>
            <a:ext cx="431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35" grpId="0" animBg="1"/>
      <p:bldP spid="35936" grpId="0" animBg="1"/>
      <p:bldP spid="35937" grpId="0" animBg="1"/>
      <p:bldP spid="35938" grpId="0" animBg="1"/>
      <p:bldP spid="35939" grpId="0" animBg="1"/>
      <p:bldP spid="35940" grpId="0" animBg="1"/>
      <p:bldP spid="35944" grpId="0" animBg="1"/>
      <p:bldP spid="35945" grpId="0" animBg="1"/>
      <p:bldP spid="35946" grpId="0" animBg="1"/>
      <p:bldP spid="35947" grpId="0" animBg="1"/>
      <p:bldP spid="35948" grpId="0" animBg="1"/>
      <p:bldP spid="35949" grpId="0" animBg="1"/>
      <p:bldP spid="35950" grpId="0" animBg="1"/>
      <p:bldP spid="35951" grpId="0" animBg="1"/>
      <p:bldP spid="35952" grpId="0" animBg="1"/>
      <p:bldP spid="35953" grpId="0" animBg="1"/>
      <p:bldP spid="3595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smtClean="0">
                <a:latin typeface="Arial" charset="0"/>
              </a:rPr>
              <a:t>Сам. работа</a:t>
            </a:r>
            <a:r>
              <a:rPr lang="ru-RU" smtClean="0"/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1844675"/>
            <a:ext cx="8393113" cy="3700463"/>
          </a:xfrm>
          <a:solidFill>
            <a:srgbClr val="FFCC99">
              <a:alpha val="80000"/>
            </a:srgbClr>
          </a:solidFill>
        </p:spPr>
        <p:txBody>
          <a:bodyPr/>
          <a:lstStyle/>
          <a:p>
            <a:pPr>
              <a:defRPr/>
            </a:pPr>
            <a:r>
              <a:rPr lang="ru-RU" smtClean="0"/>
              <a:t>Построить </a:t>
            </a:r>
            <a:r>
              <a:rPr lang="ru-RU" dirty="0"/>
              <a:t>таблицы истинности для следующих выражений: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3600" b="1" dirty="0"/>
              <a:t>                 а) А</a:t>
            </a:r>
            <a:r>
              <a:rPr lang="ru-RU" sz="3600" b="1" dirty="0">
                <a:sym typeface="Symbol" pitchFamily="18" charset="2"/>
              </a:rPr>
              <a:t></a:t>
            </a:r>
            <a:r>
              <a:rPr lang="ru-RU" sz="3600" b="1" dirty="0"/>
              <a:t> (В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</a:t>
            </a:r>
            <a:r>
              <a:rPr lang="ru-RU" sz="3600" b="1" dirty="0" smtClean="0"/>
              <a:t> С)</a:t>
            </a:r>
            <a:r>
              <a:rPr lang="ru-RU" sz="3600" b="1" dirty="0" smtClean="0">
                <a:sym typeface="Symbol" pitchFamily="18" charset="2"/>
              </a:rPr>
              <a:t>  В</a:t>
            </a:r>
            <a:endParaRPr lang="ru-RU" sz="3600" b="1" dirty="0"/>
          </a:p>
          <a:p>
            <a:pPr>
              <a:buFont typeface="Wingdings" pitchFamily="2" charset="2"/>
              <a:buNone/>
              <a:defRPr/>
            </a:pPr>
            <a:r>
              <a:rPr lang="ru-RU" sz="3600" b="1" dirty="0"/>
              <a:t>                 б</a:t>
            </a:r>
            <a:r>
              <a:rPr lang="ru-RU" sz="3600" b="1" dirty="0" smtClean="0"/>
              <a:t>) А</a:t>
            </a:r>
            <a:r>
              <a:rPr lang="ru-RU" sz="3600" b="1" dirty="0">
                <a:sym typeface="Symbol" pitchFamily="18" charset="2"/>
              </a:rPr>
              <a:t></a:t>
            </a:r>
            <a:r>
              <a:rPr lang="ru-RU" sz="3600" b="1" dirty="0"/>
              <a:t> (В </a:t>
            </a:r>
            <a:r>
              <a:rPr lang="ru-RU" sz="3600" b="1" dirty="0">
                <a:sym typeface="Symbol" pitchFamily="18" charset="2"/>
              </a:rPr>
              <a:t></a:t>
            </a:r>
            <a:r>
              <a:rPr lang="ru-RU" sz="3600" b="1" dirty="0"/>
              <a:t> </a:t>
            </a:r>
            <a:r>
              <a:rPr lang="ru-RU" sz="3600" b="1" dirty="0" smtClean="0"/>
              <a:t>С→В)</a:t>
            </a:r>
            <a:endParaRPr lang="ru-RU" sz="3600" b="1" dirty="0"/>
          </a:p>
          <a:p>
            <a:pPr>
              <a:buFont typeface="Wingdings" pitchFamily="2" charset="2"/>
              <a:buNone/>
              <a:defRPr/>
            </a:pPr>
            <a:r>
              <a:rPr lang="ru-RU" sz="3600" b="1" dirty="0"/>
              <a:t>               </a:t>
            </a:r>
            <a:r>
              <a:rPr lang="ru-RU" sz="3600" b="1" dirty="0" smtClean="0"/>
              <a:t>  в) А </a:t>
            </a:r>
            <a:r>
              <a:rPr lang="ru-RU" sz="3600" b="1" dirty="0">
                <a:sym typeface="Symbol" pitchFamily="18" charset="2"/>
              </a:rPr>
              <a:t></a:t>
            </a:r>
            <a:r>
              <a:rPr lang="ru-RU" sz="3600" b="1" dirty="0"/>
              <a:t>(В </a:t>
            </a:r>
            <a:r>
              <a:rPr lang="ru-RU" sz="3600" b="1" dirty="0">
                <a:sym typeface="Symbol" pitchFamily="18" charset="2"/>
              </a:rPr>
              <a:t></a:t>
            </a:r>
            <a:r>
              <a:rPr lang="ru-RU" sz="3600" b="1" dirty="0"/>
              <a:t> </a:t>
            </a:r>
            <a:r>
              <a:rPr lang="ru-RU" sz="3600" b="1" dirty="0" smtClean="0"/>
              <a:t>С)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</a:t>
            </a:r>
            <a:r>
              <a:rPr lang="ru-RU" sz="3600" b="1" dirty="0" smtClean="0"/>
              <a:t> </a:t>
            </a:r>
            <a:r>
              <a:rPr lang="ru-RU" sz="3600" b="1" dirty="0"/>
              <a:t>А </a:t>
            </a:r>
            <a:r>
              <a:rPr lang="ru-RU" sz="3600" b="1" dirty="0">
                <a:sym typeface="Symbol" pitchFamily="18" charset="2"/>
              </a:rPr>
              <a:t></a:t>
            </a:r>
            <a:r>
              <a:rPr lang="ru-RU" sz="3600" b="1" dirty="0"/>
              <a:t>(В→С)</a:t>
            </a: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5072063" y="300037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4071938" y="4286250"/>
            <a:ext cx="4071937" cy="46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72188" y="300037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4143375" y="3643313"/>
            <a:ext cx="1785938" cy="46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Line 4"/>
          <p:cNvSpPr>
            <a:spLocks noChangeShapeType="1"/>
          </p:cNvSpPr>
          <p:nvPr/>
        </p:nvSpPr>
        <p:spPr bwMode="auto">
          <a:xfrm>
            <a:off x="3071813" y="428625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nimBg="1"/>
      <p:bldP spid="19460" grpId="0" animBg="1"/>
      <p:bldP spid="19461" grpId="0" animBg="1"/>
      <p:bldP spid="8" grpId="0" animBg="1"/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ru-RU" smtClean="0">
                <a:effectLst/>
                <a:latin typeface="Arial" charset="0"/>
              </a:rPr>
              <a:t>Дом. задание на 21.11</a:t>
            </a:r>
          </a:p>
        </p:txBody>
      </p:sp>
      <p:sp>
        <p:nvSpPr>
          <p:cNvPr id="46083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>
                <a:effectLst/>
                <a:latin typeface="Arial" charset="0"/>
              </a:rPr>
              <a:t>   Каждый сам составляет (сочиняет) 2 логические формулы, в одной из которых 3 переменных (8 строк в таблице), в другой – 4 переменных (16 строк в таблице). Количество операций в 1й формуле – 7, во 2й – 5 (</a:t>
            </a:r>
            <a:r>
              <a:rPr lang="en-US" b="1" smtClean="0">
                <a:effectLst/>
                <a:sym typeface="Symbol" pitchFamily="18" charset="2"/>
              </a:rPr>
              <a:t></a:t>
            </a:r>
            <a:r>
              <a:rPr lang="ru-RU" smtClean="0">
                <a:effectLst/>
              </a:rPr>
              <a:t> </a:t>
            </a:r>
            <a:r>
              <a:rPr lang="ru-RU" smtClean="0">
                <a:effectLst/>
                <a:latin typeface="Arial" charset="0"/>
              </a:rPr>
              <a:t>и </a:t>
            </a:r>
            <a:r>
              <a:rPr lang="en-US" b="1" smtClean="0">
                <a:effectLst/>
                <a:sym typeface="Symbol" pitchFamily="18" charset="2"/>
              </a:rPr>
              <a:t></a:t>
            </a:r>
            <a:r>
              <a:rPr lang="ru-RU" smtClean="0">
                <a:effectLst/>
              </a:rPr>
              <a:t> </a:t>
            </a:r>
            <a:r>
              <a:rPr lang="ru-RU" smtClean="0">
                <a:effectLst/>
                <a:latin typeface="Arial" charset="0"/>
              </a:rPr>
              <a:t> тоже использовать). По этим формулам сделать 2 таблицы истинности. Фото присылаем в субботу, 21.11 на почту.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раница">
  <a:themeElements>
    <a:clrScheme name="Граница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Границ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раница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раница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Compass</Template>
  <TotalTime>221</TotalTime>
  <Words>1044</Words>
  <Application>Microsoft Office PowerPoint</Application>
  <PresentationFormat>Экран (4:3)</PresentationFormat>
  <Paragraphs>311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29</vt:i4>
      </vt:variant>
    </vt:vector>
  </HeadingPairs>
  <TitlesOfParts>
    <vt:vector size="38" baseType="lpstr">
      <vt:lpstr>Tahoma</vt:lpstr>
      <vt:lpstr>Arial</vt:lpstr>
      <vt:lpstr>Wingdings</vt:lpstr>
      <vt:lpstr>Calibri</vt:lpstr>
      <vt:lpstr>Symbol</vt:lpstr>
      <vt:lpstr>Times New Roman</vt:lpstr>
      <vt:lpstr>Граница</vt:lpstr>
      <vt:lpstr>Граница</vt:lpstr>
      <vt:lpstr>Граница</vt:lpstr>
      <vt:lpstr>Логические операции и таблицы истинности </vt:lpstr>
      <vt:lpstr>КОНЪЮНКЦИЯ</vt:lpstr>
      <vt:lpstr>Примеры: </vt:lpstr>
      <vt:lpstr>ДИЗЪЮНКЦИЯ</vt:lpstr>
      <vt:lpstr>Примеры: </vt:lpstr>
      <vt:lpstr>ИНВЕРСИЯ</vt:lpstr>
      <vt:lpstr>Слайд 7</vt:lpstr>
      <vt:lpstr>Логическое следование (импликация) </vt:lpstr>
      <vt:lpstr>ИМПЛИКАЦИЯ</vt:lpstr>
      <vt:lpstr>Порядок выполнения логических операций </vt:lpstr>
      <vt:lpstr>Пример задания 1: </vt:lpstr>
      <vt:lpstr>Решение :</vt:lpstr>
      <vt:lpstr>Слайд 13</vt:lpstr>
      <vt:lpstr>Пример задания 2:</vt:lpstr>
      <vt:lpstr>Решение :</vt:lpstr>
      <vt:lpstr>Пример задания 3: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 Построим таблицу  истинности выражения</vt:lpstr>
      <vt:lpstr> установим последовательность выполнения логических операций с учетом скобок и приоритетов </vt:lpstr>
      <vt:lpstr>проведем заполнение таблицы истинности по столбикам</vt:lpstr>
      <vt:lpstr>Сам. работа </vt:lpstr>
      <vt:lpstr>Дом. задание на 21.11</vt:lpstr>
    </vt:vector>
  </TitlesOfParts>
  <Company>Организация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Логические операции и таблицы истинности</dc:title>
  <dc:creator>Customer</dc:creator>
  <cp:lastModifiedBy>Учитель</cp:lastModifiedBy>
  <cp:revision>17</cp:revision>
  <dcterms:created xsi:type="dcterms:W3CDTF">2010-04-08T16:00:19Z</dcterms:created>
  <dcterms:modified xsi:type="dcterms:W3CDTF">2020-11-19T07:36:43Z</dcterms:modified>
</cp:coreProperties>
</file>